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63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5B7"/>
    <a:srgbClr val="B0B4B6"/>
    <a:srgbClr val="800000"/>
    <a:srgbClr val="B1B4B7"/>
    <a:srgbClr val="B9BDBF"/>
    <a:srgbClr val="B9BCBE"/>
    <a:srgbClr val="B8BBBD"/>
    <a:srgbClr val="B7BBBD"/>
    <a:srgbClr val="B7BABD"/>
    <a:srgbClr val="A3A7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6" autoAdjust="0"/>
    <p:restoredTop sz="96412" autoAdjust="0"/>
  </p:normalViewPr>
  <p:slideViewPr>
    <p:cSldViewPr snapToGrid="0">
      <p:cViewPr varScale="1">
        <p:scale>
          <a:sx n="71" d="100"/>
          <a:sy n="71" d="100"/>
        </p:scale>
        <p:origin x="3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08000" cy="108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36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11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23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58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42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18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34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7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0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00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00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DC2E6-C617-44CD-8FC6-0CDC1842CCD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04DFC-FBB1-4B70-9CDE-771FB395E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17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aga-cu.jp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8EA6E5-6C0D-4407-8B65-A61A20557F58}"/>
              </a:ext>
            </a:extLst>
          </p:cNvPr>
          <p:cNvSpPr/>
          <p:nvPr/>
        </p:nvSpPr>
        <p:spPr>
          <a:xfrm>
            <a:off x="1" y="0"/>
            <a:ext cx="7559674" cy="9853721"/>
          </a:xfrm>
          <a:prstGeom prst="rect">
            <a:avLst/>
          </a:prstGeom>
          <a:gradFill flip="none" rotWithShape="1">
            <a:gsLst>
              <a:gs pos="0">
                <a:srgbClr val="878D91"/>
              </a:gs>
              <a:gs pos="100000">
                <a:srgbClr val="BEC1C3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115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6D925DA7-C8F2-468B-9E0A-17D126FC0994}"/>
              </a:ext>
            </a:extLst>
          </p:cNvPr>
          <p:cNvSpPr/>
          <p:nvPr/>
        </p:nvSpPr>
        <p:spPr>
          <a:xfrm>
            <a:off x="0" y="9781380"/>
            <a:ext cx="7559676" cy="8382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5CDD61E0-E419-4D1E-9844-BFDA3F6337C4}"/>
              </a:ext>
            </a:extLst>
          </p:cNvPr>
          <p:cNvSpPr/>
          <p:nvPr/>
        </p:nvSpPr>
        <p:spPr>
          <a:xfrm>
            <a:off x="1857696" y="-1365964"/>
            <a:ext cx="6711870" cy="6711870"/>
          </a:xfrm>
          <a:prstGeom prst="ellipse">
            <a:avLst/>
          </a:prstGeom>
          <a:solidFill>
            <a:srgbClr val="FFCBC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115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4D165D05-0C35-489D-A41F-706D5DE436AB}"/>
              </a:ext>
            </a:extLst>
          </p:cNvPr>
          <p:cNvSpPr/>
          <p:nvPr/>
        </p:nvSpPr>
        <p:spPr>
          <a:xfrm>
            <a:off x="4252671" y="5996868"/>
            <a:ext cx="2868492" cy="2868492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115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5D8496B3-1B15-40A6-87B0-4F4D2010F8D7}"/>
              </a:ext>
            </a:extLst>
          </p:cNvPr>
          <p:cNvSpPr/>
          <p:nvPr/>
        </p:nvSpPr>
        <p:spPr>
          <a:xfrm>
            <a:off x="2022185" y="-1201475"/>
            <a:ext cx="6711870" cy="6711870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115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41162E0-E425-4764-BCB1-3626F6BA3F59}"/>
              </a:ext>
            </a:extLst>
          </p:cNvPr>
          <p:cNvSpPr txBox="1"/>
          <p:nvPr/>
        </p:nvSpPr>
        <p:spPr>
          <a:xfrm>
            <a:off x="1933104" y="517894"/>
            <a:ext cx="53094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4000" dirty="0">
                <a:ln>
                  <a:solidFill>
                    <a:schemeClr val="bg2"/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</a:t>
            </a:r>
            <a:r>
              <a:rPr kumimoji="1" lang="ja-JP" altLang="en-US" sz="4000" dirty="0">
                <a:ln>
                  <a:solidFill>
                    <a:srgbClr val="FFCBC1"/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</a:t>
            </a:r>
            <a:r>
              <a:rPr kumimoji="1" lang="ja-JP" altLang="en-US" sz="4000" dirty="0">
                <a:ln>
                  <a:solidFill>
                    <a:srgbClr val="FFCCCC"/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コンソーシアム佐賀</a:t>
            </a:r>
            <a:endParaRPr kumimoji="1" lang="en-US" altLang="ja-JP" sz="4000" dirty="0">
              <a:ln>
                <a:solidFill>
                  <a:srgbClr val="FFCCCC"/>
                </a:solidFill>
              </a:ln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54E64FB-4846-4209-A3AA-6564D2561CC5}"/>
              </a:ext>
            </a:extLst>
          </p:cNvPr>
          <p:cNvSpPr txBox="1"/>
          <p:nvPr/>
        </p:nvSpPr>
        <p:spPr>
          <a:xfrm>
            <a:off x="1210353" y="9800199"/>
            <a:ext cx="2443482" cy="597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1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大学コンソーシアム佐賀</a:t>
            </a:r>
            <a:endParaRPr kumimoji="1" lang="en-US" altLang="ja-JP" sz="151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1000" dirty="0"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Consortium</a:t>
            </a:r>
            <a:r>
              <a:rPr kumimoji="1" lang="ja-JP" altLang="en-US" sz="1000" dirty="0"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 </a:t>
            </a:r>
            <a:r>
              <a:rPr kumimoji="1" lang="en-US" altLang="ja-JP" sz="1000" dirty="0"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SAGA</a:t>
            </a:r>
          </a:p>
          <a:p>
            <a:r>
              <a:rPr kumimoji="1" lang="en-US" altLang="ja-JP" sz="800" dirty="0">
                <a:latin typeface="Gulim" panose="020B0600000101010101" pitchFamily="34" charset="-127"/>
                <a:ea typeface="Gulim" panose="020B0600000101010101" pitchFamily="34" charset="-127"/>
                <a:cs typeface="Arial" panose="020B0604020202020204" pitchFamily="34" charset="0"/>
              </a:rPr>
              <a:t>http://saga-cu.jp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7088EC6-EA94-4246-9967-7853C6341513}"/>
              </a:ext>
            </a:extLst>
          </p:cNvPr>
          <p:cNvGrpSpPr/>
          <p:nvPr/>
        </p:nvGrpSpPr>
        <p:grpSpPr>
          <a:xfrm>
            <a:off x="394197" y="9783684"/>
            <a:ext cx="699404" cy="699404"/>
            <a:chOff x="-2070796" y="7896603"/>
            <a:chExt cx="648000" cy="648000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E51EF867-11A4-44A7-8D52-FA3A58EDED57}"/>
                </a:ext>
              </a:extLst>
            </p:cNvPr>
            <p:cNvSpPr/>
            <p:nvPr/>
          </p:nvSpPr>
          <p:spPr>
            <a:xfrm>
              <a:off x="-2070796" y="7896603"/>
              <a:ext cx="648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15">
                <a:solidFill>
                  <a:schemeClr val="tx1"/>
                </a:solidFill>
              </a:endParaRPr>
            </a:p>
          </p:txBody>
        </p:sp>
        <p:pic>
          <p:nvPicPr>
            <p:cNvPr id="28" name="Picture 2" descr="大学コンソーシアム佐賀">
              <a:extLst>
                <a:ext uri="{FF2B5EF4-FFF2-40B4-BE49-F238E27FC236}">
                  <a16:creationId xmlns:a16="http://schemas.microsoft.com/office/drawing/2014/main" id="{FF845ADE-F653-43B6-A1D3-EC923BDB70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70796" y="7929414"/>
              <a:ext cx="647995" cy="578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フレーム 29">
            <a:extLst>
              <a:ext uri="{FF2B5EF4-FFF2-40B4-BE49-F238E27FC236}">
                <a16:creationId xmlns:a16="http://schemas.microsoft.com/office/drawing/2014/main" id="{80A4E7E3-C0CE-470B-B844-79A1BDFCA7AD}"/>
              </a:ext>
            </a:extLst>
          </p:cNvPr>
          <p:cNvSpPr/>
          <p:nvPr/>
        </p:nvSpPr>
        <p:spPr>
          <a:xfrm>
            <a:off x="-37126" y="-113254"/>
            <a:ext cx="3380452" cy="19428"/>
          </a:xfrm>
          <a:prstGeom prst="frame">
            <a:avLst>
              <a:gd name="adj1" fmla="val 12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27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BE06A3F-BC71-45A6-9F86-3B2BEE2E5A4D}"/>
              </a:ext>
            </a:extLst>
          </p:cNvPr>
          <p:cNvSpPr/>
          <p:nvPr/>
        </p:nvSpPr>
        <p:spPr>
          <a:xfrm>
            <a:off x="5405584" y="9463002"/>
            <a:ext cx="2064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400" dirty="0">
                <a:solidFill>
                  <a:srgbClr val="FF0000"/>
                </a:solidFill>
                <a:latin typeface="Arial" panose="020B0604020202020204" pitchFamily="34" charset="0"/>
                <a:ea typeface="游明朝 Demibold" panose="02020600000000000000" pitchFamily="18" charset="-128"/>
                <a:cs typeface="Arial" panose="020B0604020202020204" pitchFamily="34" charset="0"/>
              </a:rPr>
              <a:t>http://saga-cu.jp/kyoiku/</a:t>
            </a:r>
            <a:endParaRPr lang="ja-JP" altLang="en-US" sz="1400" dirty="0">
              <a:solidFill>
                <a:srgbClr val="FF0000"/>
              </a:solidFill>
              <a:latin typeface="Arial" panose="020B0604020202020204" pitchFamily="34" charset="0"/>
              <a:ea typeface="游明朝 Demibold" panose="02020600000000000000" pitchFamily="18" charset="-128"/>
              <a:cs typeface="Arial" panose="020B0604020202020204" pitchFamily="34" charset="0"/>
            </a:endParaRP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AA814B15-D511-4E24-879F-8FBA2F87C94B}"/>
              </a:ext>
            </a:extLst>
          </p:cNvPr>
          <p:cNvGrpSpPr/>
          <p:nvPr/>
        </p:nvGrpSpPr>
        <p:grpSpPr>
          <a:xfrm>
            <a:off x="459122" y="7069320"/>
            <a:ext cx="3573872" cy="873528"/>
            <a:chOff x="292193" y="6451772"/>
            <a:chExt cx="3311204" cy="809326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C57DC87F-7303-4F87-8988-7106210D049A}"/>
                </a:ext>
              </a:extLst>
            </p:cNvPr>
            <p:cNvSpPr txBox="1"/>
            <p:nvPr/>
          </p:nvSpPr>
          <p:spPr>
            <a:xfrm>
              <a:off x="295307" y="6451772"/>
              <a:ext cx="3308090" cy="33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727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各大学が授業を提供しています！</a:t>
              </a: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74380A4B-B1A5-4CBA-B8AF-018D3678ACBE}"/>
                </a:ext>
              </a:extLst>
            </p:cNvPr>
            <p:cNvSpPr txBox="1"/>
            <p:nvPr/>
          </p:nvSpPr>
          <p:spPr>
            <a:xfrm>
              <a:off x="292193" y="6760292"/>
              <a:ext cx="3308090" cy="5008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71" dirty="0">
                  <a:solidFill>
                    <a:srgbClr val="FF0000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佐賀県内のそれぞれの大学が所属を問わず受講できる授業「共通教育科目」を提供しています。加盟大学の学生であれば、他の加盟大学の授業を履修することができます。</a:t>
              </a: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7202FA43-07C9-41FA-A110-7F182296E7B2}"/>
              </a:ext>
            </a:extLst>
          </p:cNvPr>
          <p:cNvGrpSpPr/>
          <p:nvPr/>
        </p:nvGrpSpPr>
        <p:grpSpPr>
          <a:xfrm>
            <a:off x="486262" y="7950528"/>
            <a:ext cx="3701012" cy="878761"/>
            <a:chOff x="263643" y="7349942"/>
            <a:chExt cx="3429000" cy="814175"/>
          </a:xfrm>
        </p:grpSpPr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84B6A1B4-AF19-4DA0-A6FA-113A435A17EF}"/>
                </a:ext>
              </a:extLst>
            </p:cNvPr>
            <p:cNvSpPr/>
            <p:nvPr/>
          </p:nvSpPr>
          <p:spPr>
            <a:xfrm>
              <a:off x="263643" y="7349942"/>
              <a:ext cx="3429000" cy="33179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kumimoji="1" lang="ja-JP" altLang="en-US" sz="1727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加盟大学は佐賀県内の全６大学</a:t>
              </a:r>
              <a:r>
                <a:rPr kumimoji="1" lang="en-US" altLang="ja-JP" sz="1727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!</a:t>
              </a: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512F9360-0591-4220-ADCF-38458FC81585}"/>
                </a:ext>
              </a:extLst>
            </p:cNvPr>
            <p:cNvSpPr txBox="1"/>
            <p:nvPr/>
          </p:nvSpPr>
          <p:spPr>
            <a:xfrm>
              <a:off x="292193" y="7663311"/>
              <a:ext cx="3308090" cy="5008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71" dirty="0">
                  <a:solidFill>
                    <a:srgbClr val="FF0000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加盟する大学は、佐賀大学、西九州大学、九州龍谷短期大学、佐賀女子短期大学、西九州大学短期大学部（旧 佐賀短期大学）、放送大学佐賀学習センターの６大学です。</a:t>
              </a: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D6684ACC-1374-46D8-9DFA-3D6FC64DCBD8}"/>
              </a:ext>
            </a:extLst>
          </p:cNvPr>
          <p:cNvGrpSpPr/>
          <p:nvPr/>
        </p:nvGrpSpPr>
        <p:grpSpPr>
          <a:xfrm>
            <a:off x="464027" y="8836872"/>
            <a:ext cx="3701012" cy="573021"/>
            <a:chOff x="264452" y="8366056"/>
            <a:chExt cx="3429000" cy="530906"/>
          </a:xfrm>
        </p:grpSpPr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FBA1AC25-31F5-454F-A03E-E6405B4A8788}"/>
                </a:ext>
              </a:extLst>
            </p:cNvPr>
            <p:cNvSpPr/>
            <p:nvPr/>
          </p:nvSpPr>
          <p:spPr>
            <a:xfrm>
              <a:off x="264452" y="8366056"/>
              <a:ext cx="3429000" cy="33179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kumimoji="1" lang="ja-JP" altLang="en-US" sz="1727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修得単位は自大学の単位に認定！</a:t>
              </a: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391CA69-322C-4542-9560-C47F6558A016}"/>
                </a:ext>
              </a:extLst>
            </p:cNvPr>
            <p:cNvSpPr txBox="1"/>
            <p:nvPr/>
          </p:nvSpPr>
          <p:spPr>
            <a:xfrm>
              <a:off x="292193" y="8672995"/>
              <a:ext cx="3308090" cy="223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71" dirty="0">
                  <a:solidFill>
                    <a:srgbClr val="FF0000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加盟大学で履修した科目は自大学の単位として認定されます。</a:t>
              </a:r>
            </a:p>
          </p:txBody>
        </p:sp>
      </p:grp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F17FA11-90B9-4BE9-9780-DFD9059B4137}"/>
              </a:ext>
            </a:extLst>
          </p:cNvPr>
          <p:cNvSpPr/>
          <p:nvPr/>
        </p:nvSpPr>
        <p:spPr>
          <a:xfrm>
            <a:off x="3558667" y="9780196"/>
            <a:ext cx="381742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kumimoji="1" lang="ja-JP" altLang="en-US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現在の事務局所在地</a:t>
            </a:r>
            <a:r>
              <a:rPr kumimoji="1" lang="en-US" altLang="ja-JP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</a:p>
          <a:p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大学コンソーシアム佐賀事務局</a:t>
            </a:r>
          </a:p>
          <a:p>
            <a:r>
              <a:rPr lang="ja-JP" altLang="en-US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西九州大学神埼キャンパス内</a:t>
            </a:r>
          </a:p>
          <a:p>
            <a:r>
              <a:rPr lang="ja-JP" altLang="en-US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〒</a:t>
            </a:r>
            <a:r>
              <a:rPr lang="en-US" altLang="ja-JP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842-8585 </a:t>
            </a:r>
            <a:r>
              <a:rPr lang="ja-JP" altLang="en-US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佐賀県神埼市神埼町尾崎</a:t>
            </a:r>
            <a:r>
              <a:rPr lang="en-US" altLang="ja-JP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4490-9</a:t>
            </a:r>
          </a:p>
          <a:p>
            <a:r>
              <a:rPr lang="en-US" altLang="ja-JP" sz="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TEL</a:t>
            </a:r>
            <a:r>
              <a:rPr lang="en-US" altLang="ja-JP" sz="10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0952-52-4191</a:t>
            </a:r>
            <a:r>
              <a:rPr lang="ja-JP" altLang="en-US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en-US" altLang="ja-JP" sz="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FAX</a:t>
            </a:r>
            <a:r>
              <a:rPr lang="ja-JP" altLang="en-US" sz="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</a:t>
            </a:r>
            <a:r>
              <a:rPr lang="en-US" altLang="ja-JP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0952-52-4194</a:t>
            </a:r>
            <a:endParaRPr lang="en-US" altLang="zh-TW" sz="8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C4F8CC3-11B7-423E-A46D-EB10970C5159}"/>
              </a:ext>
            </a:extLst>
          </p:cNvPr>
          <p:cNvSpPr txBox="1"/>
          <p:nvPr/>
        </p:nvSpPr>
        <p:spPr>
          <a:xfrm rot="21000000">
            <a:off x="406355" y="6519268"/>
            <a:ext cx="1140056" cy="6238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454" dirty="0">
                <a:solidFill>
                  <a:srgbClr val="FF0000"/>
                </a:solidFill>
                <a:latin typeface="Berlin Sans FB Demi" panose="020E0802020502020306" pitchFamily="34" charset="0"/>
                <a:ea typeface="HGP創英角ｺﾞｼｯｸUB" panose="020B0900000000000000" pitchFamily="50" charset="-128"/>
              </a:rPr>
              <a:t>P</a:t>
            </a:r>
            <a:r>
              <a:rPr kumimoji="1" lang="en-US" altLang="ja-JP" sz="2800" dirty="0">
                <a:solidFill>
                  <a:srgbClr val="FF0000"/>
                </a:solidFill>
                <a:latin typeface="Berlin Sans FB Demi" panose="020E0802020502020306" pitchFamily="34" charset="0"/>
                <a:ea typeface="HGP創英角ｺﾞｼｯｸUB" panose="020B0900000000000000" pitchFamily="50" charset="-128"/>
              </a:rPr>
              <a:t>oint</a:t>
            </a:r>
            <a:endParaRPr kumimoji="1" lang="ja-JP" altLang="en-US" sz="3454" dirty="0">
              <a:solidFill>
                <a:srgbClr val="FF0000"/>
              </a:solidFill>
              <a:latin typeface="Berlin Sans FB Demi" panose="020E0802020502020306" pitchFamily="34" charset="0"/>
              <a:ea typeface="HGP創英角ｺﾞｼｯｸUB" panose="020B0900000000000000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2DD96762-1B53-4D38-A640-3B4A81AD74BB}"/>
              </a:ext>
            </a:extLst>
          </p:cNvPr>
          <p:cNvGrpSpPr/>
          <p:nvPr/>
        </p:nvGrpSpPr>
        <p:grpSpPr>
          <a:xfrm>
            <a:off x="2376276" y="1200668"/>
            <a:ext cx="4866295" cy="1774103"/>
            <a:chOff x="1696890" y="1444054"/>
            <a:chExt cx="4866295" cy="1774103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BB2EFC3E-7194-4B5A-8EFD-606AC61A6863}"/>
                </a:ext>
              </a:extLst>
            </p:cNvPr>
            <p:cNvSpPr txBox="1"/>
            <p:nvPr/>
          </p:nvSpPr>
          <p:spPr>
            <a:xfrm>
              <a:off x="1696890" y="1444054"/>
              <a:ext cx="485421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ja-JP" altLang="en-US" sz="54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他大学の授業を</a:t>
              </a:r>
              <a:endParaRPr kumimoji="1" lang="en-US" altLang="ja-JP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r"/>
              <a:r>
                <a:rPr kumimoji="1" lang="ja-JP" altLang="en-US" sz="54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受けてみよう！</a:t>
              </a: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ADABF8AA-13F7-4CE3-8F41-E99804374D4A}"/>
                </a:ext>
              </a:extLst>
            </p:cNvPr>
            <p:cNvSpPr txBox="1"/>
            <p:nvPr/>
          </p:nvSpPr>
          <p:spPr>
            <a:xfrm>
              <a:off x="1708972" y="1463831"/>
              <a:ext cx="485421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ja-JP" altLang="en-US" sz="5400" dirty="0">
                  <a:ln w="9525">
                    <a:solidFill>
                      <a:srgbClr val="FF0000"/>
                    </a:solidFill>
                  </a:ln>
                  <a:noFill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他大学の授業を</a:t>
              </a:r>
              <a:endParaRPr kumimoji="1" lang="en-US" altLang="ja-JP" sz="5400" dirty="0">
                <a:ln w="9525">
                  <a:solidFill>
                    <a:srgbClr val="FF0000"/>
                  </a:solidFill>
                </a:ln>
                <a:noFill/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r"/>
              <a:r>
                <a:rPr kumimoji="1" lang="ja-JP" altLang="en-US" sz="5400" dirty="0">
                  <a:ln w="9525">
                    <a:solidFill>
                      <a:srgbClr val="FF0000"/>
                    </a:solidFill>
                  </a:ln>
                  <a:noFill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受けてみよう！</a:t>
              </a: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4363AF0-FDA2-4469-A20E-79E564B01347}"/>
              </a:ext>
            </a:extLst>
          </p:cNvPr>
          <p:cNvSpPr/>
          <p:nvPr/>
        </p:nvSpPr>
        <p:spPr>
          <a:xfrm rot="19674160">
            <a:off x="6590101" y="5187505"/>
            <a:ext cx="132504" cy="120405"/>
          </a:xfrm>
          <a:prstGeom prst="rect">
            <a:avLst/>
          </a:prstGeom>
          <a:solidFill>
            <a:srgbClr val="B1B5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6273AAC5-EEDD-4989-BF47-8FAD97ADE63A}"/>
              </a:ext>
            </a:extLst>
          </p:cNvPr>
          <p:cNvSpPr/>
          <p:nvPr/>
        </p:nvSpPr>
        <p:spPr>
          <a:xfrm rot="19674160">
            <a:off x="6856068" y="5075514"/>
            <a:ext cx="132504" cy="120406"/>
          </a:xfrm>
          <a:prstGeom prst="rect">
            <a:avLst/>
          </a:prstGeom>
          <a:solidFill>
            <a:srgbClr val="B0B4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80A434EB-8F16-4741-852E-F48395973779}"/>
              </a:ext>
            </a:extLst>
          </p:cNvPr>
          <p:cNvGrpSpPr/>
          <p:nvPr/>
        </p:nvGrpSpPr>
        <p:grpSpPr>
          <a:xfrm>
            <a:off x="-142345" y="4198533"/>
            <a:ext cx="3701012" cy="2126091"/>
            <a:chOff x="-142345" y="4198533"/>
            <a:chExt cx="3701012" cy="2126091"/>
          </a:xfrm>
        </p:grpSpPr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456AC52C-234C-440B-A72B-C20DA5894064}"/>
                </a:ext>
              </a:extLst>
            </p:cNvPr>
            <p:cNvGrpSpPr/>
            <p:nvPr/>
          </p:nvGrpSpPr>
          <p:grpSpPr>
            <a:xfrm>
              <a:off x="-142345" y="4198533"/>
              <a:ext cx="3701012" cy="2126091"/>
              <a:chOff x="-204915" y="3889955"/>
              <a:chExt cx="3429000" cy="1969830"/>
            </a:xfrm>
          </p:grpSpPr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42C93BC9-D7C6-4BEA-BB55-A620B0F0665A}"/>
                  </a:ext>
                </a:extLst>
              </p:cNvPr>
              <p:cNvSpPr/>
              <p:nvPr/>
            </p:nvSpPr>
            <p:spPr>
              <a:xfrm>
                <a:off x="446385" y="3889955"/>
                <a:ext cx="1945258" cy="1945258"/>
              </a:xfrm>
              <a:prstGeom prst="ellipse">
                <a:avLst/>
              </a:prstGeom>
              <a:solidFill>
                <a:schemeClr val="bg1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3238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74C4ED22-954F-4F43-935A-0B1388C52D6E}"/>
                  </a:ext>
                </a:extLst>
              </p:cNvPr>
              <p:cNvSpPr/>
              <p:nvPr/>
            </p:nvSpPr>
            <p:spPr>
              <a:xfrm>
                <a:off x="536956" y="3914527"/>
                <a:ext cx="1945258" cy="1945258"/>
              </a:xfrm>
              <a:prstGeom prst="ellipse">
                <a:avLst/>
              </a:prstGeom>
              <a:noFill/>
              <a:ln w="444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3238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19A3F6CF-24EB-4B0B-98D8-F4ED434184D4}"/>
                  </a:ext>
                </a:extLst>
              </p:cNvPr>
              <p:cNvSpPr/>
              <p:nvPr/>
            </p:nvSpPr>
            <p:spPr>
              <a:xfrm>
                <a:off x="-204915" y="4319519"/>
                <a:ext cx="3429000" cy="107052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kumimoji="1" lang="ja-JP" altLang="en-US" sz="3454" dirty="0">
                    <a:solidFill>
                      <a:srgbClr val="FF0000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単位互換</a:t>
                </a:r>
                <a:endParaRPr kumimoji="1" lang="en-US" altLang="ja-JP" sz="3454" dirty="0">
                  <a:solidFill>
                    <a:srgbClr val="FF0000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  <a:p>
                <a:pPr algn="ctr"/>
                <a:r>
                  <a:rPr kumimoji="1" lang="ja-JP" altLang="en-US" sz="3454" dirty="0">
                    <a:solidFill>
                      <a:srgbClr val="FF0000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学生募集</a:t>
                </a:r>
              </a:p>
            </p:txBody>
          </p:sp>
        </p:grpSp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id="{43B7E893-D50A-483A-B7B5-0189E52A8CE0}"/>
                </a:ext>
              </a:extLst>
            </p:cNvPr>
            <p:cNvSpPr/>
            <p:nvPr/>
          </p:nvSpPr>
          <p:spPr>
            <a:xfrm rot="3621588">
              <a:off x="2606483" y="4769856"/>
              <a:ext cx="72000" cy="64298"/>
            </a:xfrm>
            <a:prstGeom prst="rect">
              <a:avLst/>
            </a:prstGeom>
            <a:solidFill>
              <a:srgbClr val="AFB2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3AE3A1FF-2805-494E-AE9F-55689EB5F61D}"/>
              </a:ext>
            </a:extLst>
          </p:cNvPr>
          <p:cNvGrpSpPr/>
          <p:nvPr/>
        </p:nvGrpSpPr>
        <p:grpSpPr>
          <a:xfrm>
            <a:off x="4174106" y="5917680"/>
            <a:ext cx="2868492" cy="2868492"/>
            <a:chOff x="4174106" y="5917680"/>
            <a:chExt cx="2868492" cy="2868492"/>
          </a:xfrm>
        </p:grpSpPr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C4F7FE21-AC26-4477-B96C-22638CBC35D0}"/>
                </a:ext>
              </a:extLst>
            </p:cNvPr>
            <p:cNvSpPr/>
            <p:nvPr/>
          </p:nvSpPr>
          <p:spPr>
            <a:xfrm>
              <a:off x="4174106" y="5917680"/>
              <a:ext cx="2868492" cy="2868492"/>
            </a:xfrm>
            <a:prstGeom prst="ellipse">
              <a:avLst/>
            </a:prstGeom>
            <a:no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115"/>
            </a:p>
          </p:txBody>
        </p:sp>
        <p:sp>
          <p:nvSpPr>
            <p:cNvPr id="95" name="正方形/長方形 94">
              <a:extLst>
                <a:ext uri="{FF2B5EF4-FFF2-40B4-BE49-F238E27FC236}">
                  <a16:creationId xmlns:a16="http://schemas.microsoft.com/office/drawing/2014/main" id="{6031C518-B978-4098-994A-D44400A5B330}"/>
                </a:ext>
              </a:extLst>
            </p:cNvPr>
            <p:cNvSpPr/>
            <p:nvPr/>
          </p:nvSpPr>
          <p:spPr>
            <a:xfrm rot="18833151">
              <a:off x="4552271" y="6287757"/>
              <a:ext cx="132504" cy="72000"/>
            </a:xfrm>
            <a:prstGeom prst="rect">
              <a:avLst/>
            </a:prstGeom>
            <a:solidFill>
              <a:srgbClr val="B7BA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10847FD6-7BF2-4714-B537-64965468DBC3}"/>
                </a:ext>
              </a:extLst>
            </p:cNvPr>
            <p:cNvSpPr/>
            <p:nvPr/>
          </p:nvSpPr>
          <p:spPr>
            <a:xfrm rot="18351160">
              <a:off x="4432311" y="6454186"/>
              <a:ext cx="72000" cy="63218"/>
            </a:xfrm>
            <a:prstGeom prst="rect">
              <a:avLst/>
            </a:prstGeom>
            <a:solidFill>
              <a:srgbClr val="B7BA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453BC31-6916-4731-9C90-E20663B3B5EA}"/>
              </a:ext>
            </a:extLst>
          </p:cNvPr>
          <p:cNvGrpSpPr/>
          <p:nvPr/>
        </p:nvGrpSpPr>
        <p:grpSpPr>
          <a:xfrm>
            <a:off x="4421605" y="6974719"/>
            <a:ext cx="3019324" cy="733264"/>
            <a:chOff x="-4311039" y="8449392"/>
            <a:chExt cx="2797414" cy="679372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6F165D6B-ACB8-496E-B459-D2F9E4E7EF54}"/>
                </a:ext>
              </a:extLst>
            </p:cNvPr>
            <p:cNvSpPr txBox="1"/>
            <p:nvPr/>
          </p:nvSpPr>
          <p:spPr>
            <a:xfrm>
              <a:off x="-4241600" y="8449392"/>
              <a:ext cx="2727975" cy="370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solidFill>
                    <a:schemeClr val="bg1"/>
                  </a:solidFill>
                  <a:latin typeface="Berlin Sans FB Demi" panose="020E0802020502020306" pitchFamily="34" charset="0"/>
                  <a:ea typeface="HGP創英角ｺﾞｼｯｸUB" panose="020B0900000000000000" pitchFamily="50" charset="-128"/>
                </a:rPr>
                <a:t>詳しくは</a:t>
              </a:r>
              <a:r>
                <a:rPr kumimoji="1" lang="en-US" altLang="ja-JP" sz="2000" dirty="0">
                  <a:solidFill>
                    <a:schemeClr val="bg1"/>
                  </a:solidFill>
                  <a:latin typeface="Berlin Sans FB Demi" panose="020E0802020502020306" pitchFamily="34" charset="0"/>
                  <a:ea typeface="HGP創英角ｺﾞｼｯｸUB" panose="020B0900000000000000" pitchFamily="50" charset="-128"/>
                </a:rPr>
                <a:t>WEB</a:t>
              </a:r>
              <a:r>
                <a:rPr kumimoji="1" lang="ja-JP" altLang="en-US" sz="2000" dirty="0">
                  <a:solidFill>
                    <a:schemeClr val="bg1"/>
                  </a:solidFill>
                  <a:latin typeface="Berlin Sans FB Demi" panose="020E0802020502020306" pitchFamily="34" charset="0"/>
                  <a:ea typeface="HGP創英角ｺﾞｼｯｸUB" panose="020B0900000000000000" pitchFamily="50" charset="-128"/>
                </a:rPr>
                <a:t>で</a:t>
              </a:r>
              <a:endParaRPr kumimoji="1" lang="en-US" altLang="ja-JP" sz="2000" dirty="0">
                <a:solidFill>
                  <a:schemeClr val="bg1"/>
                </a:solidFill>
                <a:latin typeface="Berlin Sans FB Demi" panose="020E0802020502020306" pitchFamily="34" charset="0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B7A1CC12-F3DF-413D-8206-7C675ED0AE00}"/>
                </a:ext>
              </a:extLst>
            </p:cNvPr>
            <p:cNvGrpSpPr/>
            <p:nvPr/>
          </p:nvGrpSpPr>
          <p:grpSpPr>
            <a:xfrm>
              <a:off x="-4311039" y="8858941"/>
              <a:ext cx="2417072" cy="269823"/>
              <a:chOff x="1055511" y="9317435"/>
              <a:chExt cx="2417072" cy="269823"/>
            </a:xfrm>
          </p:grpSpPr>
          <p:sp>
            <p:nvSpPr>
              <p:cNvPr id="22" name="四角形: 角を丸くする 21">
                <a:extLst>
                  <a:ext uri="{FF2B5EF4-FFF2-40B4-BE49-F238E27FC236}">
                    <a16:creationId xmlns:a16="http://schemas.microsoft.com/office/drawing/2014/main" id="{444A0B4E-CC64-4B4A-A373-0ABD1B3E0E22}"/>
                  </a:ext>
                </a:extLst>
              </p:cNvPr>
              <p:cNvSpPr/>
              <p:nvPr/>
            </p:nvSpPr>
            <p:spPr>
              <a:xfrm>
                <a:off x="1055511" y="9317435"/>
                <a:ext cx="1818093" cy="266670"/>
              </a:xfrm>
              <a:prstGeom prst="roundRect">
                <a:avLst>
                  <a:gd name="adj" fmla="val 4531"/>
                </a:avLst>
              </a:prstGeom>
              <a:solidFill>
                <a:schemeClr val="lt1"/>
              </a:solidFill>
              <a:ln>
                <a:solidFill>
                  <a:schemeClr val="accent3"/>
                </a:solidFill>
              </a:ln>
              <a:effectLst>
                <a:outerShdw blurRad="57150" dist="19050" dir="5400000" algn="ctr" rotWithShape="0">
                  <a:srgbClr val="C00000">
                    <a:alpha val="63000"/>
                  </a:srgbClr>
                </a:outerShdw>
              </a:effec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kumimoji="1" lang="ja-JP" altLang="en-US" sz="1187" dirty="0">
                    <a:solidFill>
                      <a:sysClr val="windowText" lastClr="000000"/>
                    </a:solidFill>
                  </a:rPr>
                  <a:t>大学コンソーシアム佐賀</a:t>
                </a:r>
              </a:p>
            </p:txBody>
          </p:sp>
          <p:sp>
            <p:nvSpPr>
              <p:cNvPr id="23" name="四角形: 角を丸くする 22">
                <a:extLst>
                  <a:ext uri="{FF2B5EF4-FFF2-40B4-BE49-F238E27FC236}">
                    <a16:creationId xmlns:a16="http://schemas.microsoft.com/office/drawing/2014/main" id="{C7C3157B-451A-4DD3-A8A5-E406E075BD7E}"/>
                  </a:ext>
                </a:extLst>
              </p:cNvPr>
              <p:cNvSpPr/>
              <p:nvPr/>
            </p:nvSpPr>
            <p:spPr>
              <a:xfrm>
                <a:off x="2896583" y="9320588"/>
                <a:ext cx="576000" cy="266670"/>
              </a:xfrm>
              <a:prstGeom prst="roundRect">
                <a:avLst>
                  <a:gd name="adj" fmla="val 4531"/>
                </a:avLst>
              </a:prstGeom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/>
              <a:effectLst>
                <a:outerShdw blurRad="57150" dist="19050" dir="5400000" algn="ctr" rotWithShape="0">
                  <a:srgbClr val="C00000">
                    <a:alpha val="63000"/>
                  </a:srgbClr>
                </a:outerShdw>
              </a:effectLst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kumimoji="1" lang="ja-JP" altLang="en-US" sz="1187" dirty="0"/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C48FCB07-63A7-44A0-81B7-9DDB2CB76AB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-2282139" y="8901753"/>
              <a:ext cx="196311" cy="194333"/>
              <a:chOff x="6384858" y="8399775"/>
              <a:chExt cx="242598" cy="240158"/>
            </a:xfrm>
          </p:grpSpPr>
          <p:sp>
            <p:nvSpPr>
              <p:cNvPr id="20" name="楕円 19">
                <a:extLst>
                  <a:ext uri="{FF2B5EF4-FFF2-40B4-BE49-F238E27FC236}">
                    <a16:creationId xmlns:a16="http://schemas.microsoft.com/office/drawing/2014/main" id="{9EF4ED46-CF9F-4BE3-9F18-87C98598BD11}"/>
                  </a:ext>
                </a:extLst>
              </p:cNvPr>
              <p:cNvSpPr/>
              <p:nvPr/>
            </p:nvSpPr>
            <p:spPr>
              <a:xfrm>
                <a:off x="6384858" y="8399775"/>
                <a:ext cx="177963" cy="177956"/>
              </a:xfrm>
              <a:prstGeom prst="ellipse">
                <a:avLst/>
              </a:prstGeom>
              <a:noFill/>
              <a:ln w="25400" cap="rnd">
                <a:solidFill>
                  <a:schemeClr val="bg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115"/>
              </a:p>
            </p:txBody>
          </p: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8569978F-8BDE-4AE8-9878-BF84BC5D1527}"/>
                  </a:ext>
                </a:extLst>
              </p:cNvPr>
              <p:cNvCxnSpPr>
                <a:cxnSpLocks/>
                <a:stCxn id="20" idx="5"/>
              </p:cNvCxnSpPr>
              <p:nvPr/>
            </p:nvCxnSpPr>
            <p:spPr>
              <a:xfrm>
                <a:off x="6536571" y="8551676"/>
                <a:ext cx="90948" cy="88261"/>
              </a:xfrm>
              <a:prstGeom prst="line">
                <a:avLst/>
              </a:prstGeom>
              <a:ln w="2540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28B306FB-2AA8-4E23-BAB7-5632BBD21451}"/>
              </a:ext>
            </a:extLst>
          </p:cNvPr>
          <p:cNvGrpSpPr/>
          <p:nvPr/>
        </p:nvGrpSpPr>
        <p:grpSpPr>
          <a:xfrm>
            <a:off x="1693583" y="6690419"/>
            <a:ext cx="219550" cy="228977"/>
            <a:chOff x="1693583" y="6690419"/>
            <a:chExt cx="219550" cy="228977"/>
          </a:xfrm>
        </p:grpSpPr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DCCFAF20-5416-4821-8E4F-9A22541476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93583" y="6690419"/>
              <a:ext cx="219550" cy="22897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正方形/長方形 98">
              <a:extLst>
                <a:ext uri="{FF2B5EF4-FFF2-40B4-BE49-F238E27FC236}">
                  <a16:creationId xmlns:a16="http://schemas.microsoft.com/office/drawing/2014/main" id="{6BF16847-6907-428D-A834-EFF617A08C04}"/>
                </a:ext>
              </a:extLst>
            </p:cNvPr>
            <p:cNvSpPr/>
            <p:nvPr/>
          </p:nvSpPr>
          <p:spPr>
            <a:xfrm rot="18301764">
              <a:off x="1865215" y="6701475"/>
              <a:ext cx="45719" cy="36000"/>
            </a:xfrm>
            <a:prstGeom prst="rect">
              <a:avLst/>
            </a:prstGeom>
            <a:solidFill>
              <a:srgbClr val="B8BB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6D2135F-7EB7-480A-9823-430FF22DF24A}"/>
              </a:ext>
            </a:extLst>
          </p:cNvPr>
          <p:cNvGrpSpPr/>
          <p:nvPr/>
        </p:nvGrpSpPr>
        <p:grpSpPr>
          <a:xfrm>
            <a:off x="181356" y="7179904"/>
            <a:ext cx="212841" cy="36000"/>
            <a:chOff x="181356" y="7179904"/>
            <a:chExt cx="212841" cy="36000"/>
          </a:xfrm>
        </p:grpSpPr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97F5B639-7B92-4328-8372-C02A88B202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1356" y="7197101"/>
              <a:ext cx="212841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E96EC19D-7556-4864-8C70-C0E012D0B77B}"/>
                </a:ext>
              </a:extLst>
            </p:cNvPr>
            <p:cNvSpPr/>
            <p:nvPr/>
          </p:nvSpPr>
          <p:spPr>
            <a:xfrm rot="16363760">
              <a:off x="220102" y="7179904"/>
              <a:ext cx="36000" cy="36000"/>
            </a:xfrm>
            <a:prstGeom prst="rect">
              <a:avLst/>
            </a:prstGeom>
            <a:solidFill>
              <a:srgbClr val="B9BD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29CFD86E-84C1-4422-8052-E3BFB84E99F0}"/>
              </a:ext>
            </a:extLst>
          </p:cNvPr>
          <p:cNvGrpSpPr/>
          <p:nvPr/>
        </p:nvGrpSpPr>
        <p:grpSpPr>
          <a:xfrm>
            <a:off x="1596197" y="6575581"/>
            <a:ext cx="153994" cy="325317"/>
            <a:chOff x="1596197" y="6575581"/>
            <a:chExt cx="153994" cy="325317"/>
          </a:xfrm>
        </p:grpSpPr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8697F821-70D2-4CED-BB39-E1F8265674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96197" y="6575581"/>
              <a:ext cx="153994" cy="32531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CAE3D17B-10E4-42AF-B2B8-EB39C5D32B74}"/>
                </a:ext>
              </a:extLst>
            </p:cNvPr>
            <p:cNvSpPr/>
            <p:nvPr/>
          </p:nvSpPr>
          <p:spPr>
            <a:xfrm rot="17734507">
              <a:off x="1658805" y="6681648"/>
              <a:ext cx="45719" cy="45719"/>
            </a:xfrm>
            <a:prstGeom prst="rect">
              <a:avLst/>
            </a:prstGeom>
            <a:solidFill>
              <a:srgbClr val="B8BB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69F43697-0E81-4C6C-A544-25D72FE99583}"/>
                </a:ext>
              </a:extLst>
            </p:cNvPr>
            <p:cNvSpPr/>
            <p:nvPr/>
          </p:nvSpPr>
          <p:spPr>
            <a:xfrm rot="17734507">
              <a:off x="1703972" y="6596409"/>
              <a:ext cx="45719" cy="36000"/>
            </a:xfrm>
            <a:prstGeom prst="rect">
              <a:avLst/>
            </a:prstGeom>
            <a:solidFill>
              <a:srgbClr val="B7BB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DA8B36C4-89A3-4514-9B10-EB3CDA87B061}"/>
              </a:ext>
            </a:extLst>
          </p:cNvPr>
          <p:cNvSpPr/>
          <p:nvPr/>
        </p:nvSpPr>
        <p:spPr>
          <a:xfrm>
            <a:off x="0" y="0"/>
            <a:ext cx="7559674" cy="10691813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115"/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526D6AF-704E-483D-9941-30F377D1FB9D}"/>
              </a:ext>
            </a:extLst>
          </p:cNvPr>
          <p:cNvGrpSpPr/>
          <p:nvPr/>
        </p:nvGrpSpPr>
        <p:grpSpPr>
          <a:xfrm>
            <a:off x="201482" y="7056356"/>
            <a:ext cx="253316" cy="97164"/>
            <a:chOff x="201482" y="7056356"/>
            <a:chExt cx="253316" cy="97164"/>
          </a:xfrm>
        </p:grpSpPr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102EF25B-520F-4AE3-AE60-80AA7A7656E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01482" y="7074200"/>
              <a:ext cx="253316" cy="793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05A01A11-8898-4D72-874F-4404F1696749}"/>
                </a:ext>
              </a:extLst>
            </p:cNvPr>
            <p:cNvSpPr/>
            <p:nvPr/>
          </p:nvSpPr>
          <p:spPr>
            <a:xfrm rot="17184623">
              <a:off x="286339" y="7081334"/>
              <a:ext cx="66707" cy="45719"/>
            </a:xfrm>
            <a:prstGeom prst="rect">
              <a:avLst/>
            </a:prstGeom>
            <a:solidFill>
              <a:srgbClr val="B9BC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0304C6DB-81A0-4D84-9F46-F6B5BDD2CADE}"/>
                </a:ext>
              </a:extLst>
            </p:cNvPr>
            <p:cNvSpPr/>
            <p:nvPr/>
          </p:nvSpPr>
          <p:spPr>
            <a:xfrm rot="17184623">
              <a:off x="213711" y="7066850"/>
              <a:ext cx="66707" cy="45719"/>
            </a:xfrm>
            <a:prstGeom prst="rect">
              <a:avLst/>
            </a:prstGeom>
            <a:solidFill>
              <a:srgbClr val="B9BC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2A0B476-1C6D-42E3-90F5-813500EE1893}"/>
              </a:ext>
            </a:extLst>
          </p:cNvPr>
          <p:cNvCxnSpPr/>
          <p:nvPr/>
        </p:nvCxnSpPr>
        <p:spPr>
          <a:xfrm>
            <a:off x="453600" y="7374828"/>
            <a:ext cx="3564000" cy="0"/>
          </a:xfrm>
          <a:prstGeom prst="line">
            <a:avLst/>
          </a:prstGeom>
          <a:ln w="25400" cap="rnd">
            <a:solidFill>
              <a:srgbClr val="FF0000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073A115B-4569-4AEB-B92F-B84FE4E6D46F}"/>
              </a:ext>
            </a:extLst>
          </p:cNvPr>
          <p:cNvCxnSpPr/>
          <p:nvPr/>
        </p:nvCxnSpPr>
        <p:spPr>
          <a:xfrm>
            <a:off x="453600" y="8259154"/>
            <a:ext cx="3564000" cy="0"/>
          </a:xfrm>
          <a:prstGeom prst="line">
            <a:avLst/>
          </a:prstGeom>
          <a:ln w="25400" cap="rnd">
            <a:solidFill>
              <a:srgbClr val="FF0000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A0211CCF-D3DC-4AC7-BB30-52BDCF68EC4C}"/>
              </a:ext>
            </a:extLst>
          </p:cNvPr>
          <p:cNvCxnSpPr/>
          <p:nvPr/>
        </p:nvCxnSpPr>
        <p:spPr>
          <a:xfrm>
            <a:off x="453096" y="9149207"/>
            <a:ext cx="3564000" cy="0"/>
          </a:xfrm>
          <a:prstGeom prst="line">
            <a:avLst/>
          </a:prstGeom>
          <a:ln w="25400" cap="rnd">
            <a:solidFill>
              <a:srgbClr val="FF0000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星: 4 pt 68">
            <a:extLst>
              <a:ext uri="{FF2B5EF4-FFF2-40B4-BE49-F238E27FC236}">
                <a16:creationId xmlns:a16="http://schemas.microsoft.com/office/drawing/2014/main" id="{87CDDB1A-B597-41BD-A846-B0396BCD3654}"/>
              </a:ext>
            </a:extLst>
          </p:cNvPr>
          <p:cNvSpPr/>
          <p:nvPr/>
        </p:nvSpPr>
        <p:spPr>
          <a:xfrm>
            <a:off x="761548" y="3487408"/>
            <a:ext cx="427444" cy="427444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星: 4 pt 69">
            <a:extLst>
              <a:ext uri="{FF2B5EF4-FFF2-40B4-BE49-F238E27FC236}">
                <a16:creationId xmlns:a16="http://schemas.microsoft.com/office/drawing/2014/main" id="{EE90CB05-5CCD-4D8E-BF40-9C6727BF0C95}"/>
              </a:ext>
            </a:extLst>
          </p:cNvPr>
          <p:cNvSpPr/>
          <p:nvPr/>
        </p:nvSpPr>
        <p:spPr>
          <a:xfrm>
            <a:off x="508879" y="3983623"/>
            <a:ext cx="427444" cy="427444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星: 4 pt 70">
            <a:extLst>
              <a:ext uri="{FF2B5EF4-FFF2-40B4-BE49-F238E27FC236}">
                <a16:creationId xmlns:a16="http://schemas.microsoft.com/office/drawing/2014/main" id="{D46DD502-2AFE-4820-B438-C75445A37D65}"/>
              </a:ext>
            </a:extLst>
          </p:cNvPr>
          <p:cNvSpPr/>
          <p:nvPr/>
        </p:nvSpPr>
        <p:spPr>
          <a:xfrm>
            <a:off x="360075" y="1145867"/>
            <a:ext cx="216000" cy="216000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楕円 71">
            <a:extLst>
              <a:ext uri="{FF2B5EF4-FFF2-40B4-BE49-F238E27FC236}">
                <a16:creationId xmlns:a16="http://schemas.microsoft.com/office/drawing/2014/main" id="{2AB56828-C6E9-4720-B1B1-8EE7B72438AD}"/>
              </a:ext>
            </a:extLst>
          </p:cNvPr>
          <p:cNvSpPr/>
          <p:nvPr/>
        </p:nvSpPr>
        <p:spPr>
          <a:xfrm>
            <a:off x="504075" y="1770250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星: 4 pt 72">
            <a:extLst>
              <a:ext uri="{FF2B5EF4-FFF2-40B4-BE49-F238E27FC236}">
                <a16:creationId xmlns:a16="http://schemas.microsoft.com/office/drawing/2014/main" id="{50846D88-77E2-48CF-B42B-ED5699D7B63D}"/>
              </a:ext>
            </a:extLst>
          </p:cNvPr>
          <p:cNvSpPr/>
          <p:nvPr/>
        </p:nvSpPr>
        <p:spPr>
          <a:xfrm>
            <a:off x="3875451" y="6394339"/>
            <a:ext cx="427444" cy="427444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星: 4 pt 73">
            <a:extLst>
              <a:ext uri="{FF2B5EF4-FFF2-40B4-BE49-F238E27FC236}">
                <a16:creationId xmlns:a16="http://schemas.microsoft.com/office/drawing/2014/main" id="{F91943CF-69D6-428F-A5AA-67CFB6D70B1D}"/>
              </a:ext>
            </a:extLst>
          </p:cNvPr>
          <p:cNvSpPr/>
          <p:nvPr/>
        </p:nvSpPr>
        <p:spPr>
          <a:xfrm>
            <a:off x="4421605" y="8628690"/>
            <a:ext cx="216000" cy="216000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楕円 74">
            <a:extLst>
              <a:ext uri="{FF2B5EF4-FFF2-40B4-BE49-F238E27FC236}">
                <a16:creationId xmlns:a16="http://schemas.microsoft.com/office/drawing/2014/main" id="{673D0175-CAFB-4F0A-8A4F-4B06AF51917D}"/>
              </a:ext>
            </a:extLst>
          </p:cNvPr>
          <p:cNvSpPr/>
          <p:nvPr/>
        </p:nvSpPr>
        <p:spPr>
          <a:xfrm>
            <a:off x="761548" y="6205273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11056D59-655B-409D-A84C-C6217B0F240F}"/>
              </a:ext>
            </a:extLst>
          </p:cNvPr>
          <p:cNvSpPr/>
          <p:nvPr/>
        </p:nvSpPr>
        <p:spPr>
          <a:xfrm>
            <a:off x="7115790" y="5635740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039BDF8D-7457-4D59-A271-6B08EDDD54B0}"/>
              </a:ext>
            </a:extLst>
          </p:cNvPr>
          <p:cNvSpPr/>
          <p:nvPr/>
        </p:nvSpPr>
        <p:spPr>
          <a:xfrm>
            <a:off x="3581835" y="4941183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楕円 78">
            <a:extLst>
              <a:ext uri="{FF2B5EF4-FFF2-40B4-BE49-F238E27FC236}">
                <a16:creationId xmlns:a16="http://schemas.microsoft.com/office/drawing/2014/main" id="{CE07B641-89A6-492E-9786-093293C1E146}"/>
              </a:ext>
            </a:extLst>
          </p:cNvPr>
          <p:cNvSpPr/>
          <p:nvPr/>
        </p:nvSpPr>
        <p:spPr>
          <a:xfrm>
            <a:off x="222539" y="8700690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1BEEA722-0CE0-4399-81CE-31A3EC4EB045}"/>
              </a:ext>
            </a:extLst>
          </p:cNvPr>
          <p:cNvSpPr/>
          <p:nvPr/>
        </p:nvSpPr>
        <p:spPr>
          <a:xfrm>
            <a:off x="7036856" y="5904853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F61E0C5F-9A53-4F71-8C3E-EF815E07D903}"/>
              </a:ext>
            </a:extLst>
          </p:cNvPr>
          <p:cNvSpPr/>
          <p:nvPr/>
        </p:nvSpPr>
        <p:spPr>
          <a:xfrm>
            <a:off x="1210353" y="3969520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9A4E8487-4A7E-4D61-A738-E2BEA8ED8846}"/>
              </a:ext>
            </a:extLst>
          </p:cNvPr>
          <p:cNvSpPr/>
          <p:nvPr/>
        </p:nvSpPr>
        <p:spPr>
          <a:xfrm>
            <a:off x="1454578" y="994395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5D8DDEC3-439C-4A4C-86BC-65BE7AC93B03}"/>
              </a:ext>
            </a:extLst>
          </p:cNvPr>
          <p:cNvSpPr/>
          <p:nvPr/>
        </p:nvSpPr>
        <p:spPr>
          <a:xfrm>
            <a:off x="542621" y="6452959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18989FB6-5CE0-4C7F-A30D-C05ECADDCB72}"/>
              </a:ext>
            </a:extLst>
          </p:cNvPr>
          <p:cNvSpPr txBox="1"/>
          <p:nvPr/>
        </p:nvSpPr>
        <p:spPr>
          <a:xfrm>
            <a:off x="5779142" y="7864344"/>
            <a:ext cx="1132041" cy="11884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123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</a:rPr>
              <a:t>👆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64CD6E1-CF43-407B-8C07-27FB64F64F32}"/>
              </a:ext>
            </a:extLst>
          </p:cNvPr>
          <p:cNvGrpSpPr/>
          <p:nvPr/>
        </p:nvGrpSpPr>
        <p:grpSpPr>
          <a:xfrm>
            <a:off x="2850176" y="2857766"/>
            <a:ext cx="4242083" cy="1027058"/>
            <a:chOff x="2814107" y="2853199"/>
            <a:chExt cx="4242083" cy="1027058"/>
          </a:xfrm>
        </p:grpSpPr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B5264D48-4EB2-40A3-ADEF-39EBEFCCC3CD}"/>
                </a:ext>
              </a:extLst>
            </p:cNvPr>
            <p:cNvSpPr txBox="1"/>
            <p:nvPr/>
          </p:nvSpPr>
          <p:spPr>
            <a:xfrm>
              <a:off x="2814107" y="3233926"/>
              <a:ext cx="23150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ja-JP" altLang="en-US" sz="36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卒業単位</a:t>
              </a:r>
              <a:r>
                <a:rPr kumimoji="1" lang="ja-JP" altLang="en-US" sz="24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に</a:t>
              </a:r>
              <a:endParaRPr kumimoji="1" lang="en-US" altLang="ja-JP" sz="5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2C32852C-507E-484F-AE85-357FFFA37090}"/>
                </a:ext>
              </a:extLst>
            </p:cNvPr>
            <p:cNvSpPr txBox="1"/>
            <p:nvPr/>
          </p:nvSpPr>
          <p:spPr>
            <a:xfrm rot="-480000">
              <a:off x="4888609" y="2853199"/>
              <a:ext cx="216758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ja-JP" altLang="en-US" sz="60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プラス</a:t>
              </a:r>
              <a:endParaRPr kumimoji="1" lang="en-US" altLang="ja-JP" sz="6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CF496364-662C-4184-89CC-05CD97AACF96}"/>
              </a:ext>
            </a:extLst>
          </p:cNvPr>
          <p:cNvSpPr txBox="1"/>
          <p:nvPr/>
        </p:nvSpPr>
        <p:spPr>
          <a:xfrm>
            <a:off x="4770790" y="3726928"/>
            <a:ext cx="2321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できます</a:t>
            </a:r>
            <a:r>
              <a:rPr kumimoji="1"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！！</a:t>
            </a:r>
            <a:endParaRPr kumimoji="1" lang="ja-JP" altLang="en-US" sz="28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23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CD2DF6-1AB9-4E6B-B646-DC236F4693C2}"/>
              </a:ext>
            </a:extLst>
          </p:cNvPr>
          <p:cNvSpPr/>
          <p:nvPr/>
        </p:nvSpPr>
        <p:spPr>
          <a:xfrm>
            <a:off x="1" y="-1"/>
            <a:ext cx="7559674" cy="10691813"/>
          </a:xfrm>
          <a:prstGeom prst="rect">
            <a:avLst/>
          </a:prstGeom>
          <a:solidFill>
            <a:srgbClr val="BEC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115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0B77BBC0-6B52-43B7-AC4A-F4F193883A58}"/>
              </a:ext>
            </a:extLst>
          </p:cNvPr>
          <p:cNvSpPr/>
          <p:nvPr/>
        </p:nvSpPr>
        <p:spPr>
          <a:xfrm>
            <a:off x="-1370" y="5860"/>
            <a:ext cx="7559674" cy="9853721"/>
          </a:xfrm>
          <a:prstGeom prst="rect">
            <a:avLst/>
          </a:prstGeom>
          <a:gradFill flip="none" rotWithShape="1">
            <a:gsLst>
              <a:gs pos="0">
                <a:srgbClr val="878D91"/>
              </a:gs>
              <a:gs pos="100000">
                <a:srgbClr val="BEC1C3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115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38F4035-404F-4692-8905-1A2B0B99AB3B}"/>
              </a:ext>
            </a:extLst>
          </p:cNvPr>
          <p:cNvSpPr/>
          <p:nvPr/>
        </p:nvSpPr>
        <p:spPr>
          <a:xfrm>
            <a:off x="0" y="1"/>
            <a:ext cx="7559674" cy="43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A7436778-0795-4BA3-B1AC-41E1264CF2F3}"/>
              </a:ext>
            </a:extLst>
          </p:cNvPr>
          <p:cNvGrpSpPr/>
          <p:nvPr/>
        </p:nvGrpSpPr>
        <p:grpSpPr>
          <a:xfrm>
            <a:off x="3898800" y="583929"/>
            <a:ext cx="2520000" cy="2520000"/>
            <a:chOff x="377583" y="553007"/>
            <a:chExt cx="2334789" cy="2334790"/>
          </a:xfrm>
        </p:grpSpPr>
        <p:sp>
          <p:nvSpPr>
            <p:cNvPr id="100" name="楕円 99">
              <a:extLst>
                <a:ext uri="{FF2B5EF4-FFF2-40B4-BE49-F238E27FC236}">
                  <a16:creationId xmlns:a16="http://schemas.microsoft.com/office/drawing/2014/main" id="{C9EB71C0-A489-4DC2-8EA0-0AAAFBDA6DBC}"/>
                </a:ext>
              </a:extLst>
            </p:cNvPr>
            <p:cNvSpPr/>
            <p:nvPr/>
          </p:nvSpPr>
          <p:spPr>
            <a:xfrm>
              <a:off x="377583" y="553007"/>
              <a:ext cx="2334789" cy="233479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115"/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D4F623A4-6EF3-4ADC-A4CA-921EC480AF90}"/>
                </a:ext>
              </a:extLst>
            </p:cNvPr>
            <p:cNvSpPr/>
            <p:nvPr/>
          </p:nvSpPr>
          <p:spPr>
            <a:xfrm>
              <a:off x="585151" y="1519074"/>
              <a:ext cx="1939216" cy="1083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　「大学コンソーシアム佐賀」とは、佐賀県の６大学による大学連合のことです。県内の大学が協力して佐賀の教育を盛り上げようと、大学の授業科目の充実、基礎学力の修得、他大学との交流を進めて</a:t>
              </a:r>
              <a:endParaRPr kumimoji="1" lang="en-US" altLang="ja-JP" sz="1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  <a:p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　います。</a:t>
              </a:r>
              <a:endParaRPr kumimoji="1" lang="en-US" altLang="ja-JP" sz="1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443BCCA2-6AEA-4BEA-B959-06555D4C9883}"/>
                </a:ext>
              </a:extLst>
            </p:cNvPr>
            <p:cNvSpPr/>
            <p:nvPr/>
          </p:nvSpPr>
          <p:spPr>
            <a:xfrm>
              <a:off x="575369" y="876346"/>
              <a:ext cx="1939216" cy="655859"/>
            </a:xfrm>
            <a:prstGeom prst="rect">
              <a:avLst/>
            </a:prstGeom>
          </p:spPr>
          <p:txBody>
            <a:bodyPr wrap="square" anchor="ctr" anchorCtr="1">
              <a:noAutofit/>
            </a:bodyPr>
            <a:lstStyle/>
            <a:p>
              <a:pPr algn="ctr"/>
              <a:r>
                <a:rPr kumimoji="1" lang="ja-JP" altLang="en-US" sz="2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大学コンソーシアム佐賀って？</a:t>
              </a:r>
              <a:endParaRPr kumimoji="1" lang="en-US" altLang="ja-JP" sz="2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AFDEBBA1-CD46-4BD3-9753-92983FBF3FFE}"/>
              </a:ext>
            </a:extLst>
          </p:cNvPr>
          <p:cNvGrpSpPr/>
          <p:nvPr/>
        </p:nvGrpSpPr>
        <p:grpSpPr>
          <a:xfrm>
            <a:off x="1137600" y="583929"/>
            <a:ext cx="2520000" cy="2520000"/>
            <a:chOff x="377583" y="553007"/>
            <a:chExt cx="2334789" cy="2334790"/>
          </a:xfrm>
        </p:grpSpPr>
        <p:sp>
          <p:nvSpPr>
            <p:cNvPr id="127" name="楕円 126">
              <a:extLst>
                <a:ext uri="{FF2B5EF4-FFF2-40B4-BE49-F238E27FC236}">
                  <a16:creationId xmlns:a16="http://schemas.microsoft.com/office/drawing/2014/main" id="{1EF57D72-1FC1-4915-BB15-09AC4A7CD3E3}"/>
                </a:ext>
              </a:extLst>
            </p:cNvPr>
            <p:cNvSpPr/>
            <p:nvPr/>
          </p:nvSpPr>
          <p:spPr>
            <a:xfrm>
              <a:off x="377583" y="553007"/>
              <a:ext cx="2334789" cy="233479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115"/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E551DA0D-3CBB-4263-B941-5A1B2CEDE050}"/>
                </a:ext>
              </a:extLst>
            </p:cNvPr>
            <p:cNvSpPr/>
            <p:nvPr/>
          </p:nvSpPr>
          <p:spPr>
            <a:xfrm>
              <a:off x="585151" y="1481139"/>
              <a:ext cx="1939216" cy="5132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　加盟大学で修得した単位を、自大学の科目にあてはめ、自大学の単位として認定しています。</a:t>
              </a:r>
              <a:endParaRPr kumimoji="1" lang="en-US" altLang="ja-JP" sz="1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F0E8FCCD-8445-4FFC-B834-E033F31A82F1}"/>
                </a:ext>
              </a:extLst>
            </p:cNvPr>
            <p:cNvSpPr/>
            <p:nvPr/>
          </p:nvSpPr>
          <p:spPr>
            <a:xfrm>
              <a:off x="575369" y="838411"/>
              <a:ext cx="1939216" cy="655859"/>
            </a:xfrm>
            <a:prstGeom prst="rect">
              <a:avLst/>
            </a:prstGeom>
          </p:spPr>
          <p:txBody>
            <a:bodyPr wrap="square" anchor="ctr" anchorCtr="1">
              <a:noAutofit/>
            </a:bodyPr>
            <a:lstStyle/>
            <a:p>
              <a:pPr algn="ctr"/>
              <a:r>
                <a:rPr kumimoji="1" lang="ja-JP" altLang="en-US" sz="2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単位互換って？</a:t>
              </a:r>
              <a:endParaRPr kumimoji="1" lang="en-US" altLang="ja-JP" sz="2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D34F59C3-104C-4BDE-AF52-314EB25C9E74}"/>
              </a:ext>
            </a:extLst>
          </p:cNvPr>
          <p:cNvGrpSpPr/>
          <p:nvPr/>
        </p:nvGrpSpPr>
        <p:grpSpPr>
          <a:xfrm>
            <a:off x="3898800" y="3229657"/>
            <a:ext cx="2520000" cy="2520000"/>
            <a:chOff x="377583" y="553007"/>
            <a:chExt cx="2334789" cy="2334790"/>
          </a:xfrm>
        </p:grpSpPr>
        <p:sp>
          <p:nvSpPr>
            <p:cNvPr id="131" name="楕円 130">
              <a:extLst>
                <a:ext uri="{FF2B5EF4-FFF2-40B4-BE49-F238E27FC236}">
                  <a16:creationId xmlns:a16="http://schemas.microsoft.com/office/drawing/2014/main" id="{F06B3E5C-D74D-40A1-B6F8-C305BAE00F81}"/>
                </a:ext>
              </a:extLst>
            </p:cNvPr>
            <p:cNvSpPr/>
            <p:nvPr/>
          </p:nvSpPr>
          <p:spPr>
            <a:xfrm>
              <a:off x="377583" y="553007"/>
              <a:ext cx="2334789" cy="233479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115"/>
            </a:p>
          </p:txBody>
        </p:sp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CB6C208B-418A-46C3-8890-586C8C08A5D4}"/>
                </a:ext>
              </a:extLst>
            </p:cNvPr>
            <p:cNvSpPr/>
            <p:nvPr/>
          </p:nvSpPr>
          <p:spPr>
            <a:xfrm>
              <a:off x="585151" y="1481139"/>
              <a:ext cx="1939216" cy="7984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　今学期の共通教育科目は、大学コンソーシアム佐賀のＷＥＢサイト（</a:t>
              </a:r>
              <a:r>
                <a:rPr kumimoji="1" lang="en-US" altLang="ja-JP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http://saga-cu.jp</a:t>
              </a:r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）の教育連携部会のページに掲載しています。ぜひご確認ください。</a:t>
              </a:r>
              <a:endParaRPr kumimoji="1" lang="en-US" altLang="ja-JP" sz="1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78075429-1A9F-4703-BDC7-2FE9012CEC13}"/>
                </a:ext>
              </a:extLst>
            </p:cNvPr>
            <p:cNvSpPr/>
            <p:nvPr/>
          </p:nvSpPr>
          <p:spPr>
            <a:xfrm>
              <a:off x="575369" y="838411"/>
              <a:ext cx="1939216" cy="655859"/>
            </a:xfrm>
            <a:prstGeom prst="rect">
              <a:avLst/>
            </a:prstGeom>
          </p:spPr>
          <p:txBody>
            <a:bodyPr wrap="square" anchor="ctr" anchorCtr="1">
              <a:noAutofit/>
            </a:bodyPr>
            <a:lstStyle/>
            <a:p>
              <a:pPr algn="ctr"/>
              <a:r>
                <a:rPr kumimoji="1" lang="ja-JP" altLang="en-US" sz="2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どんな受講科目がありますか？</a:t>
              </a:r>
              <a:endParaRPr kumimoji="1" lang="en-US" altLang="ja-JP" sz="2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</p:grp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38D9909C-9294-46A2-908B-E214308FBB82}"/>
              </a:ext>
            </a:extLst>
          </p:cNvPr>
          <p:cNvSpPr/>
          <p:nvPr/>
        </p:nvSpPr>
        <p:spPr>
          <a:xfrm rot="-540000">
            <a:off x="1658664" y="2366550"/>
            <a:ext cx="520505" cy="638368"/>
          </a:xfrm>
          <a:prstGeom prst="rect">
            <a:avLst/>
          </a:prstGeom>
          <a:solidFill>
            <a:srgbClr val="FFCBC1"/>
          </a:solidFill>
          <a:ln cap="rnd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単位</a:t>
            </a:r>
          </a:p>
        </p:txBody>
      </p:sp>
      <p:sp>
        <p:nvSpPr>
          <p:cNvPr id="117" name="円弧 116">
            <a:extLst>
              <a:ext uri="{FF2B5EF4-FFF2-40B4-BE49-F238E27FC236}">
                <a16:creationId xmlns:a16="http://schemas.microsoft.com/office/drawing/2014/main" id="{5F8B7D92-0375-43D8-AF86-387812C5D71B}"/>
              </a:ext>
            </a:extLst>
          </p:cNvPr>
          <p:cNvSpPr/>
          <p:nvPr/>
        </p:nvSpPr>
        <p:spPr>
          <a:xfrm>
            <a:off x="2226016" y="2469994"/>
            <a:ext cx="669142" cy="282627"/>
          </a:xfrm>
          <a:prstGeom prst="arc">
            <a:avLst>
              <a:gd name="adj1" fmla="val 12051865"/>
              <a:gd name="adj2" fmla="val 18427696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円弧 117">
            <a:extLst>
              <a:ext uri="{FF2B5EF4-FFF2-40B4-BE49-F238E27FC236}">
                <a16:creationId xmlns:a16="http://schemas.microsoft.com/office/drawing/2014/main" id="{F639B097-351B-4B91-89DA-91525986E9AB}"/>
              </a:ext>
            </a:extLst>
          </p:cNvPr>
          <p:cNvSpPr/>
          <p:nvPr/>
        </p:nvSpPr>
        <p:spPr>
          <a:xfrm>
            <a:off x="2146482" y="2522705"/>
            <a:ext cx="612000" cy="282627"/>
          </a:xfrm>
          <a:prstGeom prst="arc">
            <a:avLst>
              <a:gd name="adj1" fmla="val 12051865"/>
              <a:gd name="adj2" fmla="val 18427696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59DC845F-A2F1-4474-B94B-FC28E0B9217F}"/>
              </a:ext>
            </a:extLst>
          </p:cNvPr>
          <p:cNvSpPr/>
          <p:nvPr/>
        </p:nvSpPr>
        <p:spPr>
          <a:xfrm rot="540000">
            <a:off x="2688078" y="2366550"/>
            <a:ext cx="520505" cy="638368"/>
          </a:xfrm>
          <a:prstGeom prst="rect">
            <a:avLst/>
          </a:prstGeom>
          <a:solidFill>
            <a:srgbClr val="FF0000"/>
          </a:solidFill>
          <a:ln cap="rnd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単位</a:t>
            </a: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886887B4-8C36-4F09-B046-AFFAC7A4A7DC}"/>
              </a:ext>
            </a:extLst>
          </p:cNvPr>
          <p:cNvSpPr txBox="1"/>
          <p:nvPr/>
        </p:nvSpPr>
        <p:spPr>
          <a:xfrm rot="587107">
            <a:off x="2937984" y="2184099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自大学</a:t>
            </a: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6FD19D8B-59E5-42A3-8D8F-1FF9E255146C}"/>
              </a:ext>
            </a:extLst>
          </p:cNvPr>
          <p:cNvSpPr txBox="1"/>
          <p:nvPr/>
        </p:nvSpPr>
        <p:spPr>
          <a:xfrm rot="20881500">
            <a:off x="1237754" y="2192651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他大学</a:t>
            </a:r>
          </a:p>
        </p:txBody>
      </p: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13002E52-7973-40E0-AB18-AEA34418E9AF}"/>
              </a:ext>
            </a:extLst>
          </p:cNvPr>
          <p:cNvGrpSpPr/>
          <p:nvPr/>
        </p:nvGrpSpPr>
        <p:grpSpPr>
          <a:xfrm>
            <a:off x="3898800" y="5874105"/>
            <a:ext cx="2520000" cy="2520000"/>
            <a:chOff x="377583" y="553007"/>
            <a:chExt cx="2334789" cy="2334790"/>
          </a:xfrm>
        </p:grpSpPr>
        <p:sp>
          <p:nvSpPr>
            <p:cNvPr id="139" name="楕円 138">
              <a:extLst>
                <a:ext uri="{FF2B5EF4-FFF2-40B4-BE49-F238E27FC236}">
                  <a16:creationId xmlns:a16="http://schemas.microsoft.com/office/drawing/2014/main" id="{5454CCD5-7B81-448A-B22B-3918ACF6E112}"/>
                </a:ext>
              </a:extLst>
            </p:cNvPr>
            <p:cNvSpPr/>
            <p:nvPr/>
          </p:nvSpPr>
          <p:spPr>
            <a:xfrm>
              <a:off x="377583" y="553007"/>
              <a:ext cx="2334789" cy="233479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115">
                <a:solidFill>
                  <a:srgbClr val="FF0000"/>
                </a:solidFill>
              </a:endParaRPr>
            </a:p>
          </p:txBody>
        </p:sp>
        <p:sp>
          <p:nvSpPr>
            <p:cNvPr id="140" name="正方形/長方形 139">
              <a:extLst>
                <a:ext uri="{FF2B5EF4-FFF2-40B4-BE49-F238E27FC236}">
                  <a16:creationId xmlns:a16="http://schemas.microsoft.com/office/drawing/2014/main" id="{4DFDA3B8-6137-420B-997F-090954F2AE4B}"/>
                </a:ext>
              </a:extLst>
            </p:cNvPr>
            <p:cNvSpPr/>
            <p:nvPr/>
          </p:nvSpPr>
          <p:spPr>
            <a:xfrm>
              <a:off x="585151" y="1519074"/>
              <a:ext cx="1939216" cy="7984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　普段自分が通う大学の窓口に、「特別聴講学生履修願」を提出してください。大学コンソーシアム佐賀のＷＥＢサイトよりダウンロードできます。</a:t>
              </a:r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3EF42413-9C04-4412-9428-AE96BEBEA54F}"/>
                </a:ext>
              </a:extLst>
            </p:cNvPr>
            <p:cNvSpPr/>
            <p:nvPr/>
          </p:nvSpPr>
          <p:spPr>
            <a:xfrm>
              <a:off x="575369" y="876346"/>
              <a:ext cx="1939216" cy="655859"/>
            </a:xfrm>
            <a:prstGeom prst="rect">
              <a:avLst/>
            </a:prstGeom>
          </p:spPr>
          <p:txBody>
            <a:bodyPr wrap="square" anchor="ctr" anchorCtr="1">
              <a:noAutofit/>
            </a:bodyPr>
            <a:lstStyle/>
            <a:p>
              <a:pPr algn="ctr"/>
              <a:r>
                <a:rPr kumimoji="1" lang="ja-JP" altLang="en-US" sz="2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申込み方法は？</a:t>
              </a:r>
              <a:endParaRPr kumimoji="1" lang="en-US" altLang="ja-JP" sz="2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</p:grp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B0556D92-9B82-4237-BD19-2F2340E5EF49}"/>
              </a:ext>
            </a:extLst>
          </p:cNvPr>
          <p:cNvSpPr/>
          <p:nvPr/>
        </p:nvSpPr>
        <p:spPr>
          <a:xfrm>
            <a:off x="5385257" y="163685"/>
            <a:ext cx="2064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http://saga-cu.jp/kyoiku/</a:t>
            </a:r>
            <a:endParaRPr lang="ja-JP" altLang="en-US" sz="1400" dirty="0">
              <a:solidFill>
                <a:schemeClr val="bg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50027C37-0D10-4289-93C8-1D3546D2E34B}"/>
              </a:ext>
            </a:extLst>
          </p:cNvPr>
          <p:cNvGrpSpPr/>
          <p:nvPr/>
        </p:nvGrpSpPr>
        <p:grpSpPr>
          <a:xfrm>
            <a:off x="1185134" y="5859011"/>
            <a:ext cx="2520000" cy="2520000"/>
            <a:chOff x="377583" y="553007"/>
            <a:chExt cx="2334789" cy="2334790"/>
          </a:xfrm>
        </p:grpSpPr>
        <p:sp>
          <p:nvSpPr>
            <p:cNvPr id="77" name="楕円 76">
              <a:extLst>
                <a:ext uri="{FF2B5EF4-FFF2-40B4-BE49-F238E27FC236}">
                  <a16:creationId xmlns:a16="http://schemas.microsoft.com/office/drawing/2014/main" id="{52E47D55-A5F1-4B89-A375-5635E1DFAFE8}"/>
                </a:ext>
              </a:extLst>
            </p:cNvPr>
            <p:cNvSpPr/>
            <p:nvPr/>
          </p:nvSpPr>
          <p:spPr>
            <a:xfrm>
              <a:off x="377583" y="553007"/>
              <a:ext cx="2334789" cy="233479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115">
                <a:solidFill>
                  <a:srgbClr val="FF0000"/>
                </a:solidFill>
              </a:endParaRP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8D10177D-492E-4551-BEC1-86A68BE64AAD}"/>
                </a:ext>
              </a:extLst>
            </p:cNvPr>
            <p:cNvSpPr/>
            <p:nvPr/>
          </p:nvSpPr>
          <p:spPr>
            <a:xfrm>
              <a:off x="585151" y="1519074"/>
              <a:ext cx="1939216" cy="7128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4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無料です！</a:t>
              </a:r>
              <a:endParaRPr kumimoji="1" lang="en-US" altLang="ja-JP" sz="14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  <a:p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ただし、放送大学を受講する場合、及び再試験等、受講料が必要になる場合があります。</a:t>
              </a:r>
              <a:endParaRPr kumimoji="1" lang="en-US" altLang="ja-JP" sz="1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586316B7-C1DE-43B0-ADEE-140A5F8DB288}"/>
                </a:ext>
              </a:extLst>
            </p:cNvPr>
            <p:cNvSpPr/>
            <p:nvPr/>
          </p:nvSpPr>
          <p:spPr>
            <a:xfrm>
              <a:off x="575369" y="876346"/>
              <a:ext cx="1939216" cy="655859"/>
            </a:xfrm>
            <a:prstGeom prst="rect">
              <a:avLst/>
            </a:prstGeom>
          </p:spPr>
          <p:txBody>
            <a:bodyPr wrap="square" anchor="ctr" anchorCtr="1">
              <a:noAutofit/>
            </a:bodyPr>
            <a:lstStyle/>
            <a:p>
              <a:pPr algn="ctr"/>
              <a:r>
                <a:rPr kumimoji="1" lang="ja-JP" altLang="en-US" sz="2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受講料は？</a:t>
              </a:r>
              <a:endParaRPr kumimoji="1" lang="en-US" altLang="ja-JP" sz="2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</p:grp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8BE9DDD-5973-4447-B1F7-BE82ECAB51AD}"/>
              </a:ext>
            </a:extLst>
          </p:cNvPr>
          <p:cNvSpPr/>
          <p:nvPr/>
        </p:nvSpPr>
        <p:spPr>
          <a:xfrm>
            <a:off x="527962" y="8568846"/>
            <a:ext cx="6501010" cy="1557980"/>
          </a:xfrm>
          <a:prstGeom prst="roundRect">
            <a:avLst>
              <a:gd name="adj" fmla="val 7048"/>
            </a:avLst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96000" tIns="180000" rIns="396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申込み・問合わせ先</a:t>
            </a:r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＊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自分の在籍する大学にお問合わせください。</a:t>
            </a:r>
          </a:p>
          <a:p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〒〇〇〇〇</a:t>
            </a: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〇〇大学〇〇課〇〇〇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☎〇〇〇〇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-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〇〇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-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〇〇〇〇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3D86844E-5061-45F9-9157-9DE911B34613}"/>
              </a:ext>
            </a:extLst>
          </p:cNvPr>
          <p:cNvGrpSpPr/>
          <p:nvPr/>
        </p:nvGrpSpPr>
        <p:grpSpPr>
          <a:xfrm>
            <a:off x="1137600" y="3223329"/>
            <a:ext cx="2520000" cy="2520000"/>
            <a:chOff x="377583" y="553007"/>
            <a:chExt cx="2334789" cy="2334790"/>
          </a:xfrm>
        </p:grpSpPr>
        <p:sp>
          <p:nvSpPr>
            <p:cNvPr id="81" name="楕円 80">
              <a:extLst>
                <a:ext uri="{FF2B5EF4-FFF2-40B4-BE49-F238E27FC236}">
                  <a16:creationId xmlns:a16="http://schemas.microsoft.com/office/drawing/2014/main" id="{0F70CE80-1845-409D-B168-28A89D04A33B}"/>
                </a:ext>
              </a:extLst>
            </p:cNvPr>
            <p:cNvSpPr/>
            <p:nvPr/>
          </p:nvSpPr>
          <p:spPr>
            <a:xfrm>
              <a:off x="377583" y="553007"/>
              <a:ext cx="2334789" cy="233479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115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3DECF06A-AF4F-4CDA-9731-C7EEA063C2D4}"/>
                </a:ext>
              </a:extLst>
            </p:cNvPr>
            <p:cNvSpPr/>
            <p:nvPr/>
          </p:nvSpPr>
          <p:spPr>
            <a:xfrm>
              <a:off x="585151" y="1481139"/>
              <a:ext cx="1939216" cy="1083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　受講の形式には、「対面授業」「遠隔授業」「放送大学の授業」の３つの方式があります。</a:t>
              </a:r>
              <a:endParaRPr kumimoji="1" lang="en-US" altLang="ja-JP" sz="1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  <a:p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「対面授業」は各大学のキャンパスに赴いての受講、「遠隔授業」「放送大学の授業」は場所を選</a:t>
              </a:r>
              <a:r>
                <a:rPr kumimoji="1" lang="ja-JP" altLang="en-US" sz="1000" dirty="0" err="1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ば</a:t>
              </a:r>
              <a:endParaRPr kumimoji="1" lang="en-US" altLang="ja-JP" sz="1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  <a:p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　</a:t>
              </a:r>
              <a:r>
                <a:rPr kumimoji="1" lang="ja-JP" altLang="en-US" sz="1000" dirty="0" err="1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ず</a:t>
              </a:r>
              <a:r>
                <a:rPr kumimoji="1" lang="ja-JP" altLang="en-US" sz="1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自宅等で受講できます。</a:t>
              </a:r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C2306D8D-A360-465B-85BB-12F03695C8BB}"/>
                </a:ext>
              </a:extLst>
            </p:cNvPr>
            <p:cNvSpPr/>
            <p:nvPr/>
          </p:nvSpPr>
          <p:spPr>
            <a:xfrm>
              <a:off x="575369" y="838411"/>
              <a:ext cx="1939216" cy="655859"/>
            </a:xfrm>
            <a:prstGeom prst="rect">
              <a:avLst/>
            </a:prstGeom>
          </p:spPr>
          <p:txBody>
            <a:bodyPr wrap="square" anchor="ctr" anchorCtr="1">
              <a:noAutofit/>
            </a:bodyPr>
            <a:lstStyle/>
            <a:p>
              <a:pPr algn="ctr"/>
              <a:r>
                <a:rPr kumimoji="1" lang="ja-JP" altLang="en-US" sz="2000" dirty="0">
                  <a:solidFill>
                    <a:srgbClr val="FF0000"/>
                  </a:solidFill>
                  <a:latin typeface="HG明朝B" panose="02020809000000000000" pitchFamily="17" charset="-128"/>
                  <a:ea typeface="HG明朝B" panose="02020809000000000000" pitchFamily="17" charset="-128"/>
                </a:rPr>
                <a:t>授業形式は？</a:t>
              </a:r>
              <a:endParaRPr kumimoji="1" lang="en-US" altLang="ja-JP" sz="2000" dirty="0">
                <a:solidFill>
                  <a:srgbClr val="FF0000"/>
                </a:solidFill>
                <a:latin typeface="HG明朝B" panose="02020809000000000000" pitchFamily="17" charset="-128"/>
                <a:ea typeface="HG明朝B" panose="02020809000000000000" pitchFamily="17" charset="-128"/>
              </a:endParaRPr>
            </a:p>
          </p:txBody>
        </p:sp>
      </p:grpSp>
      <p:sp>
        <p:nvSpPr>
          <p:cNvPr id="6" name="星: 4 pt 5">
            <a:extLst>
              <a:ext uri="{FF2B5EF4-FFF2-40B4-BE49-F238E27FC236}">
                <a16:creationId xmlns:a16="http://schemas.microsoft.com/office/drawing/2014/main" id="{1818588E-EE4B-41CF-B23D-D002E4BBFA75}"/>
              </a:ext>
            </a:extLst>
          </p:cNvPr>
          <p:cNvSpPr/>
          <p:nvPr/>
        </p:nvSpPr>
        <p:spPr>
          <a:xfrm>
            <a:off x="6741994" y="3103929"/>
            <a:ext cx="427444" cy="427444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星: 4 pt 83">
            <a:extLst>
              <a:ext uri="{FF2B5EF4-FFF2-40B4-BE49-F238E27FC236}">
                <a16:creationId xmlns:a16="http://schemas.microsoft.com/office/drawing/2014/main" id="{03D84AB1-C71C-4E44-8DAD-B3DB140063B1}"/>
              </a:ext>
            </a:extLst>
          </p:cNvPr>
          <p:cNvSpPr/>
          <p:nvPr/>
        </p:nvSpPr>
        <p:spPr>
          <a:xfrm>
            <a:off x="587872" y="5903128"/>
            <a:ext cx="427444" cy="427444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星: 4 pt 84">
            <a:extLst>
              <a:ext uri="{FF2B5EF4-FFF2-40B4-BE49-F238E27FC236}">
                <a16:creationId xmlns:a16="http://schemas.microsoft.com/office/drawing/2014/main" id="{55C37805-CE82-4835-A5C0-BCF442E0A2C2}"/>
              </a:ext>
            </a:extLst>
          </p:cNvPr>
          <p:cNvSpPr/>
          <p:nvPr/>
        </p:nvSpPr>
        <p:spPr>
          <a:xfrm>
            <a:off x="6489325" y="3600144"/>
            <a:ext cx="427444" cy="427444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星: 4 pt 86">
            <a:extLst>
              <a:ext uri="{FF2B5EF4-FFF2-40B4-BE49-F238E27FC236}">
                <a16:creationId xmlns:a16="http://schemas.microsoft.com/office/drawing/2014/main" id="{F42ED65D-4062-4195-881A-45349D4E35BC}"/>
              </a:ext>
            </a:extLst>
          </p:cNvPr>
          <p:cNvSpPr/>
          <p:nvPr/>
        </p:nvSpPr>
        <p:spPr>
          <a:xfrm>
            <a:off x="366256" y="6892152"/>
            <a:ext cx="216000" cy="216000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星: 4 pt 87">
            <a:extLst>
              <a:ext uri="{FF2B5EF4-FFF2-40B4-BE49-F238E27FC236}">
                <a16:creationId xmlns:a16="http://schemas.microsoft.com/office/drawing/2014/main" id="{22BF22D8-D6C7-47E7-9666-59528A3BC621}"/>
              </a:ext>
            </a:extLst>
          </p:cNvPr>
          <p:cNvSpPr/>
          <p:nvPr/>
        </p:nvSpPr>
        <p:spPr>
          <a:xfrm>
            <a:off x="6340521" y="762388"/>
            <a:ext cx="216000" cy="216000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星: 4 pt 88">
            <a:extLst>
              <a:ext uri="{FF2B5EF4-FFF2-40B4-BE49-F238E27FC236}">
                <a16:creationId xmlns:a16="http://schemas.microsoft.com/office/drawing/2014/main" id="{33496712-DAF4-42FC-9855-AD216C304048}"/>
              </a:ext>
            </a:extLst>
          </p:cNvPr>
          <p:cNvSpPr/>
          <p:nvPr/>
        </p:nvSpPr>
        <p:spPr>
          <a:xfrm>
            <a:off x="3518935" y="8081266"/>
            <a:ext cx="216000" cy="216000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星: 4 pt 89">
            <a:extLst>
              <a:ext uri="{FF2B5EF4-FFF2-40B4-BE49-F238E27FC236}">
                <a16:creationId xmlns:a16="http://schemas.microsoft.com/office/drawing/2014/main" id="{D62404BB-792E-424B-8B74-3BDC02A1487B}"/>
              </a:ext>
            </a:extLst>
          </p:cNvPr>
          <p:cNvSpPr/>
          <p:nvPr/>
        </p:nvSpPr>
        <p:spPr>
          <a:xfrm>
            <a:off x="1503936" y="3089236"/>
            <a:ext cx="216000" cy="216000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A8BFC4C9-F31E-4904-8945-F343225C588C}"/>
              </a:ext>
            </a:extLst>
          </p:cNvPr>
          <p:cNvSpPr/>
          <p:nvPr/>
        </p:nvSpPr>
        <p:spPr>
          <a:xfrm>
            <a:off x="6484521" y="1386771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4F29ABE3-AC53-4046-B83A-56C919FADC8D}"/>
              </a:ext>
            </a:extLst>
          </p:cNvPr>
          <p:cNvSpPr/>
          <p:nvPr/>
        </p:nvSpPr>
        <p:spPr>
          <a:xfrm>
            <a:off x="1136338" y="3741866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楕円 91">
            <a:extLst>
              <a:ext uri="{FF2B5EF4-FFF2-40B4-BE49-F238E27FC236}">
                <a16:creationId xmlns:a16="http://schemas.microsoft.com/office/drawing/2014/main" id="{B4422714-9575-4F92-A75A-4049B615C59F}"/>
              </a:ext>
            </a:extLst>
          </p:cNvPr>
          <p:cNvSpPr/>
          <p:nvPr/>
        </p:nvSpPr>
        <p:spPr>
          <a:xfrm>
            <a:off x="6378637" y="6159664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697B8FA9-0B87-44F4-ADDE-DB5CC4F354EE}"/>
              </a:ext>
            </a:extLst>
          </p:cNvPr>
          <p:cNvSpPr/>
          <p:nvPr/>
        </p:nvSpPr>
        <p:spPr>
          <a:xfrm>
            <a:off x="3205913" y="5629551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楕円 93">
            <a:extLst>
              <a:ext uri="{FF2B5EF4-FFF2-40B4-BE49-F238E27FC236}">
                <a16:creationId xmlns:a16="http://schemas.microsoft.com/office/drawing/2014/main" id="{2900ED9E-A55E-4252-A9BE-7C67A0AA1420}"/>
              </a:ext>
            </a:extLst>
          </p:cNvPr>
          <p:cNvSpPr/>
          <p:nvPr/>
        </p:nvSpPr>
        <p:spPr>
          <a:xfrm>
            <a:off x="6215882" y="3442615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12A6E6D8-0ED6-4340-82DB-A0C4EC420490}"/>
              </a:ext>
            </a:extLst>
          </p:cNvPr>
          <p:cNvSpPr/>
          <p:nvPr/>
        </p:nvSpPr>
        <p:spPr>
          <a:xfrm>
            <a:off x="7036856" y="5904853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楕円 95">
            <a:extLst>
              <a:ext uri="{FF2B5EF4-FFF2-40B4-BE49-F238E27FC236}">
                <a16:creationId xmlns:a16="http://schemas.microsoft.com/office/drawing/2014/main" id="{25FEA35D-6EF9-48BE-AC29-AB732FE1E2FE}"/>
              </a:ext>
            </a:extLst>
          </p:cNvPr>
          <p:cNvSpPr/>
          <p:nvPr/>
        </p:nvSpPr>
        <p:spPr>
          <a:xfrm>
            <a:off x="1103351" y="6577036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楕円 96">
            <a:extLst>
              <a:ext uri="{FF2B5EF4-FFF2-40B4-BE49-F238E27FC236}">
                <a16:creationId xmlns:a16="http://schemas.microsoft.com/office/drawing/2014/main" id="{0306046E-AFED-4A52-81CC-D67893BC9393}"/>
              </a:ext>
            </a:extLst>
          </p:cNvPr>
          <p:cNvSpPr/>
          <p:nvPr/>
        </p:nvSpPr>
        <p:spPr>
          <a:xfrm>
            <a:off x="3604285" y="978388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楕円 97">
            <a:extLst>
              <a:ext uri="{FF2B5EF4-FFF2-40B4-BE49-F238E27FC236}">
                <a16:creationId xmlns:a16="http://schemas.microsoft.com/office/drawing/2014/main" id="{DEADF1B4-D533-4EDD-9349-476E142AD698}"/>
              </a:ext>
            </a:extLst>
          </p:cNvPr>
          <p:cNvSpPr/>
          <p:nvPr/>
        </p:nvSpPr>
        <p:spPr>
          <a:xfrm>
            <a:off x="3278502" y="3394339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楕円 102">
            <a:extLst>
              <a:ext uri="{FF2B5EF4-FFF2-40B4-BE49-F238E27FC236}">
                <a16:creationId xmlns:a16="http://schemas.microsoft.com/office/drawing/2014/main" id="{1D224DB9-BE77-4FA5-B512-90B572DA0E46}"/>
              </a:ext>
            </a:extLst>
          </p:cNvPr>
          <p:cNvSpPr/>
          <p:nvPr/>
        </p:nvSpPr>
        <p:spPr>
          <a:xfrm>
            <a:off x="865695" y="8216336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730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514</Words>
  <Application>Microsoft Office PowerPoint</Application>
  <PresentationFormat>ユーザー設定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BIZ UDPゴシック</vt:lpstr>
      <vt:lpstr>Gulim</vt:lpstr>
      <vt:lpstr>HGP創英角ｺﾞｼｯｸUB</vt:lpstr>
      <vt:lpstr>HGSｺﾞｼｯｸE</vt:lpstr>
      <vt:lpstr>HGｺﾞｼｯｸM</vt:lpstr>
      <vt:lpstr>HG明朝B</vt:lpstr>
      <vt:lpstr>メイリオ</vt:lpstr>
      <vt:lpstr>游ゴシック</vt:lpstr>
      <vt:lpstr>游ゴシック Light</vt:lpstr>
      <vt:lpstr>游明朝</vt:lpstr>
      <vt:lpstr>游明朝 Demibold</vt:lpstr>
      <vt:lpstr>Arial</vt:lpstr>
      <vt:lpstr>Arial Black</vt:lpstr>
      <vt:lpstr>Berlin Sans FB Demi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横尾　麻美</dc:creator>
  <cp:lastModifiedBy>古賀　晴子</cp:lastModifiedBy>
  <cp:revision>119</cp:revision>
  <cp:lastPrinted>2023-02-14T01:31:33Z</cp:lastPrinted>
  <dcterms:created xsi:type="dcterms:W3CDTF">2023-01-30T04:12:35Z</dcterms:created>
  <dcterms:modified xsi:type="dcterms:W3CDTF">2023-03-03T08:29:02Z</dcterms:modified>
</cp:coreProperties>
</file>