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35"/>
  </p:notesMasterIdLst>
  <p:handoutMasterIdLst>
    <p:handoutMasterId r:id="rId36"/>
  </p:handoutMasterIdLst>
  <p:sldIdLst>
    <p:sldId id="256" r:id="rId2"/>
    <p:sldId id="257" r:id="rId3"/>
    <p:sldId id="259" r:id="rId4"/>
    <p:sldId id="266" r:id="rId5"/>
    <p:sldId id="267" r:id="rId6"/>
    <p:sldId id="277" r:id="rId7"/>
    <p:sldId id="264" r:id="rId8"/>
    <p:sldId id="272" r:id="rId9"/>
    <p:sldId id="314" r:id="rId10"/>
    <p:sldId id="310" r:id="rId11"/>
    <p:sldId id="274" r:id="rId12"/>
    <p:sldId id="275" r:id="rId13"/>
    <p:sldId id="299" r:id="rId14"/>
    <p:sldId id="322" r:id="rId15"/>
    <p:sldId id="321" r:id="rId16"/>
    <p:sldId id="286" r:id="rId17"/>
    <p:sldId id="271" r:id="rId18"/>
    <p:sldId id="306" r:id="rId19"/>
    <p:sldId id="261" r:id="rId20"/>
    <p:sldId id="316" r:id="rId21"/>
    <p:sldId id="263" r:id="rId22"/>
    <p:sldId id="302" r:id="rId23"/>
    <p:sldId id="262" r:id="rId24"/>
    <p:sldId id="317" r:id="rId25"/>
    <p:sldId id="278" r:id="rId26"/>
    <p:sldId id="279" r:id="rId27"/>
    <p:sldId id="315" r:id="rId28"/>
    <p:sldId id="305" r:id="rId29"/>
    <p:sldId id="307" r:id="rId30"/>
    <p:sldId id="289" r:id="rId31"/>
    <p:sldId id="308" r:id="rId32"/>
    <p:sldId id="318" r:id="rId33"/>
    <p:sldId id="320" r:id="rId34"/>
  </p:sldIdLst>
  <p:sldSz cx="7264400" cy="10396538"/>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4">
          <p15:clr>
            <a:srgbClr val="A4A3A4"/>
          </p15:clr>
        </p15:guide>
        <p15:guide id="2" pos="2288">
          <p15:clr>
            <a:srgbClr val="A4A3A4"/>
          </p15:clr>
        </p15:guide>
      </p15:sldGuideLst>
    </p:ext>
    <p:ext uri="{2D200454-40CA-4A62-9FC3-DE9A4176ACB9}">
      <p15:notesGuideLst xmlns:p15="http://schemas.microsoft.com/office/powerpoint/2012/main">
        <p15:guide id="1" orient="horz" pos="2144">
          <p15:clr>
            <a:srgbClr val="A4A3A4"/>
          </p15:clr>
        </p15:guide>
        <p15:guide id="2" pos="313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荒木 庸子" initials="荒木"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FFFF"/>
    <a:srgbClr val="CCECFF"/>
    <a:srgbClr val="FF00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6182" autoAdjust="0"/>
  </p:normalViewPr>
  <p:slideViewPr>
    <p:cSldViewPr snapToGrid="0">
      <p:cViewPr varScale="1">
        <p:scale>
          <a:sx n="72" d="100"/>
          <a:sy n="72" d="100"/>
        </p:scale>
        <p:origin x="1362" y="84"/>
      </p:cViewPr>
      <p:guideLst>
        <p:guide orient="horz" pos="3274"/>
        <p:guide pos="2288"/>
      </p:guideLst>
    </p:cSldViewPr>
  </p:slideViewPr>
  <p:outlineViewPr>
    <p:cViewPr>
      <p:scale>
        <a:sx n="33" d="100"/>
        <a:sy n="33" d="100"/>
      </p:scale>
      <p:origin x="0" y="-165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0" d="100"/>
          <a:sy n="70" d="100"/>
        </p:scale>
        <p:origin x="-1782" y="-108"/>
      </p:cViewPr>
      <p:guideLst>
        <p:guide orient="horz" pos="2144"/>
        <p:guide pos="3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11"/>
            <a:ext cx="4307905" cy="341729"/>
          </a:xfrm>
          <a:prstGeom prst="rect">
            <a:avLst/>
          </a:prstGeom>
        </p:spPr>
        <p:txBody>
          <a:bodyPr vert="horz" lIns="92162" tIns="46084" rIns="92162" bIns="4608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091" y="11"/>
            <a:ext cx="4307904" cy="341729"/>
          </a:xfrm>
          <a:prstGeom prst="rect">
            <a:avLst/>
          </a:prstGeom>
        </p:spPr>
        <p:txBody>
          <a:bodyPr vert="horz" lIns="92162" tIns="46084" rIns="92162" bIns="46084" rtlCol="0"/>
          <a:lstStyle>
            <a:lvl1pPr algn="r">
              <a:defRPr sz="1200"/>
            </a:lvl1pPr>
          </a:lstStyle>
          <a:p>
            <a:fld id="{9E67CA1F-E96B-42B8-B3D1-CDD77B35B6BD}" type="datetimeFigureOut">
              <a:rPr kumimoji="1" lang="ja-JP" altLang="en-US" smtClean="0"/>
              <a:t>2019/3/14</a:t>
            </a:fld>
            <a:endParaRPr kumimoji="1" lang="ja-JP" altLang="en-US"/>
          </a:p>
        </p:txBody>
      </p:sp>
      <p:sp>
        <p:nvSpPr>
          <p:cNvPr id="4" name="フッター プレースホルダー 3"/>
          <p:cNvSpPr>
            <a:spLocks noGrp="1"/>
          </p:cNvSpPr>
          <p:nvPr>
            <p:ph type="ftr" sz="quarter" idx="2"/>
          </p:nvPr>
        </p:nvSpPr>
        <p:spPr>
          <a:xfrm>
            <a:off x="11" y="6465482"/>
            <a:ext cx="4307905" cy="341729"/>
          </a:xfrm>
          <a:prstGeom prst="rect">
            <a:avLst/>
          </a:prstGeom>
        </p:spPr>
        <p:txBody>
          <a:bodyPr vert="horz" lIns="92162" tIns="46084" rIns="92162" bIns="4608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091" y="6465482"/>
            <a:ext cx="4307904" cy="341729"/>
          </a:xfrm>
          <a:prstGeom prst="rect">
            <a:avLst/>
          </a:prstGeom>
        </p:spPr>
        <p:txBody>
          <a:bodyPr vert="horz" lIns="92162" tIns="46084" rIns="92162" bIns="46084" rtlCol="0" anchor="b"/>
          <a:lstStyle>
            <a:lvl1pPr algn="r">
              <a:defRPr sz="1200"/>
            </a:lvl1pPr>
          </a:lstStyle>
          <a:p>
            <a:fld id="{8DB721F2-818A-4433-85F4-28F5C4F2D53A}" type="slidenum">
              <a:rPr kumimoji="1" lang="ja-JP" altLang="en-US" smtClean="0"/>
              <a:t>‹#›</a:t>
            </a:fld>
            <a:endParaRPr kumimoji="1" lang="ja-JP" altLang="en-US"/>
          </a:p>
        </p:txBody>
      </p:sp>
    </p:spTree>
    <p:extLst>
      <p:ext uri="{BB962C8B-B14F-4D97-AF65-F5344CB8AC3E}">
        <p14:creationId xmlns:p14="http://schemas.microsoft.com/office/powerpoint/2010/main" val="2221858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4306780" cy="341724"/>
          </a:xfrm>
          <a:prstGeom prst="rect">
            <a:avLst/>
          </a:prstGeom>
        </p:spPr>
        <p:txBody>
          <a:bodyPr vert="horz" lIns="92162" tIns="46084" rIns="92162" bIns="46084"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370" y="2"/>
            <a:ext cx="4308379" cy="341724"/>
          </a:xfrm>
          <a:prstGeom prst="rect">
            <a:avLst/>
          </a:prstGeom>
        </p:spPr>
        <p:txBody>
          <a:bodyPr vert="horz" lIns="92162" tIns="46084" rIns="92162" bIns="46084" rtlCol="0"/>
          <a:lstStyle>
            <a:lvl1pPr algn="r">
              <a:defRPr sz="1200"/>
            </a:lvl1pPr>
          </a:lstStyle>
          <a:p>
            <a:fld id="{6FAA3275-A0C6-45D7-9AEF-803D1E19A51D}" type="datetimeFigureOut">
              <a:rPr kumimoji="1" lang="ja-JP" altLang="en-US" smtClean="0"/>
              <a:t>2019/3/14</a:t>
            </a:fld>
            <a:endParaRPr kumimoji="1" lang="ja-JP" altLang="en-US"/>
          </a:p>
        </p:txBody>
      </p:sp>
      <p:sp>
        <p:nvSpPr>
          <p:cNvPr id="4" name="スライド イメージ プレースホルダー 3"/>
          <p:cNvSpPr>
            <a:spLocks noGrp="1" noRot="1" noChangeAspect="1"/>
          </p:cNvSpPr>
          <p:nvPr>
            <p:ph type="sldImg" idx="2"/>
          </p:nvPr>
        </p:nvSpPr>
        <p:spPr>
          <a:xfrm>
            <a:off x="4168775" y="850900"/>
            <a:ext cx="1604963" cy="2297113"/>
          </a:xfrm>
          <a:prstGeom prst="rect">
            <a:avLst/>
          </a:prstGeom>
          <a:noFill/>
          <a:ln w="12700">
            <a:solidFill>
              <a:prstClr val="black"/>
            </a:solidFill>
          </a:ln>
        </p:spPr>
        <p:txBody>
          <a:bodyPr vert="horz" lIns="92162" tIns="46084" rIns="92162" bIns="46084" rtlCol="0" anchor="ctr"/>
          <a:lstStyle/>
          <a:p>
            <a:endParaRPr lang="ja-JP" altLang="en-US"/>
          </a:p>
        </p:txBody>
      </p:sp>
      <p:sp>
        <p:nvSpPr>
          <p:cNvPr id="5" name="ノート プレースホルダー 4"/>
          <p:cNvSpPr>
            <a:spLocks noGrp="1"/>
          </p:cNvSpPr>
          <p:nvPr>
            <p:ph type="body" sz="quarter" idx="3"/>
          </p:nvPr>
        </p:nvSpPr>
        <p:spPr>
          <a:xfrm>
            <a:off x="994733" y="3276065"/>
            <a:ext cx="7951470" cy="2680847"/>
          </a:xfrm>
          <a:prstGeom prst="rect">
            <a:avLst/>
          </a:prstGeom>
        </p:spPr>
        <p:txBody>
          <a:bodyPr vert="horz" lIns="92162" tIns="46084" rIns="92162" bIns="4608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465476"/>
            <a:ext cx="4306780" cy="341724"/>
          </a:xfrm>
          <a:prstGeom prst="rect">
            <a:avLst/>
          </a:prstGeom>
        </p:spPr>
        <p:txBody>
          <a:bodyPr vert="horz" lIns="92162" tIns="46084" rIns="92162" bIns="4608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370" y="6465476"/>
            <a:ext cx="4308379" cy="341724"/>
          </a:xfrm>
          <a:prstGeom prst="rect">
            <a:avLst/>
          </a:prstGeom>
        </p:spPr>
        <p:txBody>
          <a:bodyPr vert="horz" lIns="92162" tIns="46084" rIns="92162" bIns="46084" rtlCol="0" anchor="b"/>
          <a:lstStyle>
            <a:lvl1pPr algn="r">
              <a:defRPr sz="1200"/>
            </a:lvl1pPr>
          </a:lstStyle>
          <a:p>
            <a:fld id="{236B7166-6E2B-47B2-9E92-9791C586EF16}" type="slidenum">
              <a:rPr kumimoji="1" lang="ja-JP" altLang="en-US" smtClean="0"/>
              <a:t>‹#›</a:t>
            </a:fld>
            <a:endParaRPr kumimoji="1" lang="ja-JP" altLang="en-US"/>
          </a:p>
        </p:txBody>
      </p:sp>
    </p:spTree>
    <p:extLst>
      <p:ext uri="{BB962C8B-B14F-4D97-AF65-F5344CB8AC3E}">
        <p14:creationId xmlns:p14="http://schemas.microsoft.com/office/powerpoint/2010/main" val="27722149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16199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82906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262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79655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03071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3030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99442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69002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95513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40494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06906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64445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1816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05645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30551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9073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6076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76295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89670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9395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4830" y="1701471"/>
            <a:ext cx="6174740" cy="3619535"/>
          </a:xfrm>
        </p:spPr>
        <p:txBody>
          <a:bodyPr anchor="b"/>
          <a:lstStyle>
            <a:lvl1pPr algn="ctr">
              <a:defRPr sz="4766"/>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08050" y="5460590"/>
            <a:ext cx="5448300" cy="2510089"/>
          </a:xfrm>
        </p:spPr>
        <p:txBody>
          <a:bodyPr/>
          <a:lstStyle>
            <a:lvl1pPr marL="0" indent="0" algn="ctr">
              <a:buNone/>
              <a:defRPr sz="1907"/>
            </a:lvl1pPr>
            <a:lvl2pPr marL="363200" indent="0" algn="ctr">
              <a:buNone/>
              <a:defRPr sz="1589"/>
            </a:lvl2pPr>
            <a:lvl3pPr marL="726399" indent="0" algn="ctr">
              <a:buNone/>
              <a:defRPr sz="1430"/>
            </a:lvl3pPr>
            <a:lvl4pPr marL="1089599" indent="0" algn="ctr">
              <a:buNone/>
              <a:defRPr sz="1271"/>
            </a:lvl4pPr>
            <a:lvl5pPr marL="1452799" indent="0" algn="ctr">
              <a:buNone/>
              <a:defRPr sz="1271"/>
            </a:lvl5pPr>
            <a:lvl6pPr marL="1815998" indent="0" algn="ctr">
              <a:buNone/>
              <a:defRPr sz="1271"/>
            </a:lvl6pPr>
            <a:lvl7pPr marL="2179198" indent="0" algn="ctr">
              <a:buNone/>
              <a:defRPr sz="1271"/>
            </a:lvl7pPr>
            <a:lvl8pPr marL="2542398" indent="0" algn="ctr">
              <a:buNone/>
              <a:defRPr sz="1271"/>
            </a:lvl8pPr>
            <a:lvl9pPr marL="2905597" indent="0" algn="ctr">
              <a:buNone/>
              <a:defRPr sz="1271"/>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70DBDD-9F9A-4A10-B262-46220E9D0AFF}" type="slidenum">
              <a:rPr kumimoji="1" lang="ja-JP" altLang="en-US" smtClean="0"/>
              <a:t>‹#›</a:t>
            </a:fld>
            <a:endParaRPr kumimoji="1" lang="ja-JP" altLang="en-US"/>
          </a:p>
        </p:txBody>
      </p:sp>
    </p:spTree>
    <p:extLst>
      <p:ext uri="{BB962C8B-B14F-4D97-AF65-F5344CB8AC3E}">
        <p14:creationId xmlns:p14="http://schemas.microsoft.com/office/powerpoint/2010/main" val="239276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70DBDD-9F9A-4A10-B262-46220E9D0AFF}" type="slidenum">
              <a:rPr kumimoji="1" lang="ja-JP" altLang="en-US" smtClean="0"/>
              <a:t>‹#›</a:t>
            </a:fld>
            <a:endParaRPr kumimoji="1" lang="ja-JP" altLang="en-US"/>
          </a:p>
        </p:txBody>
      </p:sp>
    </p:spTree>
    <p:extLst>
      <p:ext uri="{BB962C8B-B14F-4D97-AF65-F5344CB8AC3E}">
        <p14:creationId xmlns:p14="http://schemas.microsoft.com/office/powerpoint/2010/main" val="49618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98587" y="553520"/>
            <a:ext cx="1566386" cy="881058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9428" y="553520"/>
            <a:ext cx="4608354" cy="881058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70DBDD-9F9A-4A10-B262-46220E9D0AFF}" type="slidenum">
              <a:rPr kumimoji="1" lang="ja-JP" altLang="en-US" smtClean="0"/>
              <a:t>‹#›</a:t>
            </a:fld>
            <a:endParaRPr kumimoji="1" lang="ja-JP" altLang="en-US"/>
          </a:p>
        </p:txBody>
      </p:sp>
    </p:spTree>
    <p:extLst>
      <p:ext uri="{BB962C8B-B14F-4D97-AF65-F5344CB8AC3E}">
        <p14:creationId xmlns:p14="http://schemas.microsoft.com/office/powerpoint/2010/main" val="82573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70DBDD-9F9A-4A10-B262-46220E9D0AFF}" type="slidenum">
              <a:rPr kumimoji="1" lang="ja-JP" altLang="en-US" smtClean="0"/>
              <a:t>‹#›</a:t>
            </a:fld>
            <a:endParaRPr kumimoji="1" lang="ja-JP" altLang="en-US"/>
          </a:p>
        </p:txBody>
      </p:sp>
    </p:spTree>
    <p:extLst>
      <p:ext uri="{BB962C8B-B14F-4D97-AF65-F5344CB8AC3E}">
        <p14:creationId xmlns:p14="http://schemas.microsoft.com/office/powerpoint/2010/main" val="279347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5644" y="2591918"/>
            <a:ext cx="6265545" cy="4324670"/>
          </a:xfrm>
        </p:spPr>
        <p:txBody>
          <a:bodyPr anchor="b"/>
          <a:lstStyle>
            <a:lvl1pPr>
              <a:defRPr sz="4766"/>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644" y="6957501"/>
            <a:ext cx="6265545" cy="2274242"/>
          </a:xfrm>
        </p:spPr>
        <p:txBody>
          <a:bodyPr/>
          <a:lstStyle>
            <a:lvl1pPr marL="0" indent="0">
              <a:buNone/>
              <a:defRPr sz="1907">
                <a:solidFill>
                  <a:schemeClr val="tx1"/>
                </a:solidFill>
              </a:defRPr>
            </a:lvl1pPr>
            <a:lvl2pPr marL="363200" indent="0">
              <a:buNone/>
              <a:defRPr sz="1589">
                <a:solidFill>
                  <a:schemeClr val="tx1">
                    <a:tint val="75000"/>
                  </a:schemeClr>
                </a:solidFill>
              </a:defRPr>
            </a:lvl2pPr>
            <a:lvl3pPr marL="726399" indent="0">
              <a:buNone/>
              <a:defRPr sz="1430">
                <a:solidFill>
                  <a:schemeClr val="tx1">
                    <a:tint val="75000"/>
                  </a:schemeClr>
                </a:solidFill>
              </a:defRPr>
            </a:lvl3pPr>
            <a:lvl4pPr marL="1089599" indent="0">
              <a:buNone/>
              <a:defRPr sz="1271">
                <a:solidFill>
                  <a:schemeClr val="tx1">
                    <a:tint val="75000"/>
                  </a:schemeClr>
                </a:solidFill>
              </a:defRPr>
            </a:lvl4pPr>
            <a:lvl5pPr marL="1452799" indent="0">
              <a:buNone/>
              <a:defRPr sz="1271">
                <a:solidFill>
                  <a:schemeClr val="tx1">
                    <a:tint val="75000"/>
                  </a:schemeClr>
                </a:solidFill>
              </a:defRPr>
            </a:lvl5pPr>
            <a:lvl6pPr marL="1815998" indent="0">
              <a:buNone/>
              <a:defRPr sz="1271">
                <a:solidFill>
                  <a:schemeClr val="tx1">
                    <a:tint val="75000"/>
                  </a:schemeClr>
                </a:solidFill>
              </a:defRPr>
            </a:lvl6pPr>
            <a:lvl7pPr marL="2179198" indent="0">
              <a:buNone/>
              <a:defRPr sz="1271">
                <a:solidFill>
                  <a:schemeClr val="tx1">
                    <a:tint val="75000"/>
                  </a:schemeClr>
                </a:solidFill>
              </a:defRPr>
            </a:lvl7pPr>
            <a:lvl8pPr marL="2542398" indent="0">
              <a:buNone/>
              <a:defRPr sz="1271">
                <a:solidFill>
                  <a:schemeClr val="tx1">
                    <a:tint val="75000"/>
                  </a:schemeClr>
                </a:solidFill>
              </a:defRPr>
            </a:lvl8pPr>
            <a:lvl9pPr marL="2905597" indent="0">
              <a:buNone/>
              <a:defRPr sz="1271">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70DBDD-9F9A-4A10-B262-46220E9D0AFF}" type="slidenum">
              <a:rPr kumimoji="1" lang="ja-JP" altLang="en-US" smtClean="0"/>
              <a:t>‹#›</a:t>
            </a:fld>
            <a:endParaRPr kumimoji="1" lang="ja-JP" altLang="en-US"/>
          </a:p>
        </p:txBody>
      </p:sp>
    </p:spTree>
    <p:extLst>
      <p:ext uri="{BB962C8B-B14F-4D97-AF65-F5344CB8AC3E}">
        <p14:creationId xmlns:p14="http://schemas.microsoft.com/office/powerpoint/2010/main" val="2621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99428" y="2767597"/>
            <a:ext cx="3087370" cy="659650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677603" y="2767597"/>
            <a:ext cx="3087370" cy="659650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70DBDD-9F9A-4A10-B262-46220E9D0AFF}" type="slidenum">
              <a:rPr kumimoji="1" lang="ja-JP" altLang="en-US" smtClean="0"/>
              <a:t>‹#›</a:t>
            </a:fld>
            <a:endParaRPr kumimoji="1" lang="ja-JP" altLang="en-US"/>
          </a:p>
        </p:txBody>
      </p:sp>
    </p:spTree>
    <p:extLst>
      <p:ext uri="{BB962C8B-B14F-4D97-AF65-F5344CB8AC3E}">
        <p14:creationId xmlns:p14="http://schemas.microsoft.com/office/powerpoint/2010/main" val="344529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00374" y="553522"/>
            <a:ext cx="6265545" cy="200951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00375" y="2548596"/>
            <a:ext cx="3073181" cy="1249028"/>
          </a:xfrm>
        </p:spPr>
        <p:txBody>
          <a:bodyPr anchor="b"/>
          <a:lstStyle>
            <a:lvl1pPr marL="0" indent="0">
              <a:buNone/>
              <a:defRPr sz="1907" b="1"/>
            </a:lvl1pPr>
            <a:lvl2pPr marL="363200" indent="0">
              <a:buNone/>
              <a:defRPr sz="1589" b="1"/>
            </a:lvl2pPr>
            <a:lvl3pPr marL="726399" indent="0">
              <a:buNone/>
              <a:defRPr sz="1430" b="1"/>
            </a:lvl3pPr>
            <a:lvl4pPr marL="1089599" indent="0">
              <a:buNone/>
              <a:defRPr sz="1271" b="1"/>
            </a:lvl4pPr>
            <a:lvl5pPr marL="1452799" indent="0">
              <a:buNone/>
              <a:defRPr sz="1271" b="1"/>
            </a:lvl5pPr>
            <a:lvl6pPr marL="1815998" indent="0">
              <a:buNone/>
              <a:defRPr sz="1271" b="1"/>
            </a:lvl6pPr>
            <a:lvl7pPr marL="2179198" indent="0">
              <a:buNone/>
              <a:defRPr sz="1271" b="1"/>
            </a:lvl7pPr>
            <a:lvl8pPr marL="2542398" indent="0">
              <a:buNone/>
              <a:defRPr sz="1271" b="1"/>
            </a:lvl8pPr>
            <a:lvl9pPr marL="2905597" indent="0">
              <a:buNone/>
              <a:defRPr sz="1271" b="1"/>
            </a:lvl9pPr>
          </a:lstStyle>
          <a:p>
            <a:pPr lvl="0"/>
            <a:r>
              <a:rPr lang="ja-JP" altLang="en-US" smtClean="0"/>
              <a:t>マスター テキストの書式設定</a:t>
            </a:r>
          </a:p>
        </p:txBody>
      </p:sp>
      <p:sp>
        <p:nvSpPr>
          <p:cNvPr id="4" name="Content Placeholder 3"/>
          <p:cNvSpPr>
            <a:spLocks noGrp="1"/>
          </p:cNvSpPr>
          <p:nvPr>
            <p:ph sz="half" idx="2"/>
          </p:nvPr>
        </p:nvSpPr>
        <p:spPr>
          <a:xfrm>
            <a:off x="500375" y="3797624"/>
            <a:ext cx="3073181" cy="558573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677603" y="2548596"/>
            <a:ext cx="3088316" cy="1249028"/>
          </a:xfrm>
        </p:spPr>
        <p:txBody>
          <a:bodyPr anchor="b"/>
          <a:lstStyle>
            <a:lvl1pPr marL="0" indent="0">
              <a:buNone/>
              <a:defRPr sz="1907" b="1"/>
            </a:lvl1pPr>
            <a:lvl2pPr marL="363200" indent="0">
              <a:buNone/>
              <a:defRPr sz="1589" b="1"/>
            </a:lvl2pPr>
            <a:lvl3pPr marL="726399" indent="0">
              <a:buNone/>
              <a:defRPr sz="1430" b="1"/>
            </a:lvl3pPr>
            <a:lvl4pPr marL="1089599" indent="0">
              <a:buNone/>
              <a:defRPr sz="1271" b="1"/>
            </a:lvl4pPr>
            <a:lvl5pPr marL="1452799" indent="0">
              <a:buNone/>
              <a:defRPr sz="1271" b="1"/>
            </a:lvl5pPr>
            <a:lvl6pPr marL="1815998" indent="0">
              <a:buNone/>
              <a:defRPr sz="1271" b="1"/>
            </a:lvl6pPr>
            <a:lvl7pPr marL="2179198" indent="0">
              <a:buNone/>
              <a:defRPr sz="1271" b="1"/>
            </a:lvl7pPr>
            <a:lvl8pPr marL="2542398" indent="0">
              <a:buNone/>
              <a:defRPr sz="1271" b="1"/>
            </a:lvl8pPr>
            <a:lvl9pPr marL="2905597" indent="0">
              <a:buNone/>
              <a:defRPr sz="1271" b="1"/>
            </a:lvl9pPr>
          </a:lstStyle>
          <a:p>
            <a:pPr lvl="0"/>
            <a:r>
              <a:rPr lang="ja-JP" altLang="en-US" smtClean="0"/>
              <a:t>マスター テキストの書式設定</a:t>
            </a:r>
          </a:p>
        </p:txBody>
      </p:sp>
      <p:sp>
        <p:nvSpPr>
          <p:cNvPr id="6" name="Content Placeholder 5"/>
          <p:cNvSpPr>
            <a:spLocks noGrp="1"/>
          </p:cNvSpPr>
          <p:nvPr>
            <p:ph sz="quarter" idx="4"/>
          </p:nvPr>
        </p:nvSpPr>
        <p:spPr>
          <a:xfrm>
            <a:off x="3677603" y="3797624"/>
            <a:ext cx="3088316" cy="558573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70DBDD-9F9A-4A10-B262-46220E9D0AFF}" type="slidenum">
              <a:rPr kumimoji="1" lang="ja-JP" altLang="en-US" smtClean="0"/>
              <a:t>‹#›</a:t>
            </a:fld>
            <a:endParaRPr kumimoji="1" lang="ja-JP" altLang="en-US"/>
          </a:p>
        </p:txBody>
      </p:sp>
    </p:spTree>
    <p:extLst>
      <p:ext uri="{BB962C8B-B14F-4D97-AF65-F5344CB8AC3E}">
        <p14:creationId xmlns:p14="http://schemas.microsoft.com/office/powerpoint/2010/main" val="34302664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2133918" y="9636052"/>
            <a:ext cx="1634490" cy="553519"/>
          </a:xfrm>
        </p:spPr>
        <p:txBody>
          <a:bodyPr/>
          <a:lstStyle/>
          <a:p>
            <a:fld id="{9B70DBDD-9F9A-4A10-B262-46220E9D0AFF}" type="slidenum">
              <a:rPr kumimoji="1" lang="ja-JP" altLang="en-US" smtClean="0"/>
              <a:t>‹#›</a:t>
            </a:fld>
            <a:endParaRPr kumimoji="1" lang="ja-JP" altLang="en-US" dirty="0"/>
          </a:p>
        </p:txBody>
      </p:sp>
    </p:spTree>
    <p:extLst>
      <p:ext uri="{BB962C8B-B14F-4D97-AF65-F5344CB8AC3E}">
        <p14:creationId xmlns:p14="http://schemas.microsoft.com/office/powerpoint/2010/main" val="13326421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8" name="日付プレースホルダー 7"/>
          <p:cNvSpPr>
            <a:spLocks noGrp="1"/>
          </p:cNvSpPr>
          <p:nvPr>
            <p:ph type="dt" sz="half" idx="10"/>
          </p:nvPr>
        </p:nvSpPr>
        <p:spPr/>
        <p:txBody>
          <a:bodyPr/>
          <a:lstStyle/>
          <a:p>
            <a:endParaRPr kumimoji="1" lang="ja-JP" altLang="en-US"/>
          </a:p>
        </p:txBody>
      </p:sp>
      <p:sp>
        <p:nvSpPr>
          <p:cNvPr id="9" name="フッター プレースホルダー 8"/>
          <p:cNvSpPr>
            <a:spLocks noGrp="1"/>
          </p:cNvSpPr>
          <p:nvPr>
            <p:ph type="ftr" sz="quarter" idx="11"/>
          </p:nvPr>
        </p:nvSpPr>
        <p:spPr/>
        <p:txBody>
          <a:bodyPr/>
          <a:lstStyle/>
          <a:p>
            <a:endParaRPr kumimoji="1" lang="ja-JP" altLang="en-US"/>
          </a:p>
        </p:txBody>
      </p:sp>
      <p:sp>
        <p:nvSpPr>
          <p:cNvPr id="10" name="スライド番号プレースホルダー 9"/>
          <p:cNvSpPr>
            <a:spLocks noGrp="1"/>
          </p:cNvSpPr>
          <p:nvPr>
            <p:ph type="sldNum" sz="quarter" idx="12"/>
          </p:nvPr>
        </p:nvSpPr>
        <p:spPr/>
        <p:txBody>
          <a:bodyPr/>
          <a:lstStyle/>
          <a:p>
            <a:fld id="{9B70DBDD-9F9A-4A10-B262-46220E9D0AFF}" type="slidenum">
              <a:rPr kumimoji="1" lang="ja-JP" altLang="en-US" smtClean="0"/>
              <a:t>‹#›</a:t>
            </a:fld>
            <a:endParaRPr kumimoji="1" lang="ja-JP" altLang="en-US"/>
          </a:p>
        </p:txBody>
      </p:sp>
    </p:spTree>
    <p:extLst>
      <p:ext uri="{BB962C8B-B14F-4D97-AF65-F5344CB8AC3E}">
        <p14:creationId xmlns:p14="http://schemas.microsoft.com/office/powerpoint/2010/main" val="4669729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00374" y="693102"/>
            <a:ext cx="2342958" cy="2425859"/>
          </a:xfrm>
        </p:spPr>
        <p:txBody>
          <a:bodyPr anchor="b"/>
          <a:lstStyle>
            <a:lvl1pPr>
              <a:defRPr sz="254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088316" y="1496911"/>
            <a:ext cx="3677603" cy="7388280"/>
          </a:xfrm>
        </p:spPr>
        <p:txBody>
          <a:bodyPr/>
          <a:lstStyle>
            <a:lvl1pPr>
              <a:defRPr sz="2542"/>
            </a:lvl1pPr>
            <a:lvl2pPr>
              <a:defRPr sz="2224"/>
            </a:lvl2pPr>
            <a:lvl3pPr>
              <a:defRPr sz="1907"/>
            </a:lvl3pPr>
            <a:lvl4pPr>
              <a:defRPr sz="1589"/>
            </a:lvl4pPr>
            <a:lvl5pPr>
              <a:defRPr sz="1589"/>
            </a:lvl5pPr>
            <a:lvl6pPr>
              <a:defRPr sz="1589"/>
            </a:lvl6pPr>
            <a:lvl7pPr>
              <a:defRPr sz="1589"/>
            </a:lvl7pPr>
            <a:lvl8pPr>
              <a:defRPr sz="1589"/>
            </a:lvl8pPr>
            <a:lvl9pPr>
              <a:defRPr sz="158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00374" y="3118961"/>
            <a:ext cx="2342958" cy="5778262"/>
          </a:xfrm>
        </p:spPr>
        <p:txBody>
          <a:bodyPr/>
          <a:lstStyle>
            <a:lvl1pPr marL="0" indent="0">
              <a:buNone/>
              <a:defRPr sz="1271"/>
            </a:lvl1pPr>
            <a:lvl2pPr marL="363200" indent="0">
              <a:buNone/>
              <a:defRPr sz="1112"/>
            </a:lvl2pPr>
            <a:lvl3pPr marL="726399" indent="0">
              <a:buNone/>
              <a:defRPr sz="953"/>
            </a:lvl3pPr>
            <a:lvl4pPr marL="1089599" indent="0">
              <a:buNone/>
              <a:defRPr sz="794"/>
            </a:lvl4pPr>
            <a:lvl5pPr marL="1452799" indent="0">
              <a:buNone/>
              <a:defRPr sz="794"/>
            </a:lvl5pPr>
            <a:lvl6pPr marL="1815998" indent="0">
              <a:buNone/>
              <a:defRPr sz="794"/>
            </a:lvl6pPr>
            <a:lvl7pPr marL="2179198" indent="0">
              <a:buNone/>
              <a:defRPr sz="794"/>
            </a:lvl7pPr>
            <a:lvl8pPr marL="2542398" indent="0">
              <a:buNone/>
              <a:defRPr sz="794"/>
            </a:lvl8pPr>
            <a:lvl9pPr marL="2905597" indent="0">
              <a:buNone/>
              <a:defRPr sz="79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70DBDD-9F9A-4A10-B262-46220E9D0AFF}" type="slidenum">
              <a:rPr kumimoji="1" lang="ja-JP" altLang="en-US" smtClean="0"/>
              <a:t>‹#›</a:t>
            </a:fld>
            <a:endParaRPr kumimoji="1" lang="ja-JP" altLang="en-US"/>
          </a:p>
        </p:txBody>
      </p:sp>
    </p:spTree>
    <p:extLst>
      <p:ext uri="{BB962C8B-B14F-4D97-AF65-F5344CB8AC3E}">
        <p14:creationId xmlns:p14="http://schemas.microsoft.com/office/powerpoint/2010/main" val="210023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00374" y="693102"/>
            <a:ext cx="2342958" cy="2425859"/>
          </a:xfrm>
        </p:spPr>
        <p:txBody>
          <a:bodyPr anchor="b"/>
          <a:lstStyle>
            <a:lvl1pPr>
              <a:defRPr sz="254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088316" y="1496911"/>
            <a:ext cx="3677603" cy="7388280"/>
          </a:xfrm>
        </p:spPr>
        <p:txBody>
          <a:bodyPr anchor="t"/>
          <a:lstStyle>
            <a:lvl1pPr marL="0" indent="0">
              <a:buNone/>
              <a:defRPr sz="2542"/>
            </a:lvl1pPr>
            <a:lvl2pPr marL="363200" indent="0">
              <a:buNone/>
              <a:defRPr sz="2224"/>
            </a:lvl2pPr>
            <a:lvl3pPr marL="726399" indent="0">
              <a:buNone/>
              <a:defRPr sz="1907"/>
            </a:lvl3pPr>
            <a:lvl4pPr marL="1089599" indent="0">
              <a:buNone/>
              <a:defRPr sz="1589"/>
            </a:lvl4pPr>
            <a:lvl5pPr marL="1452799" indent="0">
              <a:buNone/>
              <a:defRPr sz="1589"/>
            </a:lvl5pPr>
            <a:lvl6pPr marL="1815998" indent="0">
              <a:buNone/>
              <a:defRPr sz="1589"/>
            </a:lvl6pPr>
            <a:lvl7pPr marL="2179198" indent="0">
              <a:buNone/>
              <a:defRPr sz="1589"/>
            </a:lvl7pPr>
            <a:lvl8pPr marL="2542398" indent="0">
              <a:buNone/>
              <a:defRPr sz="1589"/>
            </a:lvl8pPr>
            <a:lvl9pPr marL="2905597" indent="0">
              <a:buNone/>
              <a:defRPr sz="1589"/>
            </a:lvl9pPr>
          </a:lstStyle>
          <a:p>
            <a:r>
              <a:rPr lang="ja-JP" altLang="en-US" smtClean="0"/>
              <a:t>図を追加</a:t>
            </a:r>
            <a:endParaRPr lang="en-US" dirty="0"/>
          </a:p>
        </p:txBody>
      </p:sp>
      <p:sp>
        <p:nvSpPr>
          <p:cNvPr id="4" name="Text Placeholder 3"/>
          <p:cNvSpPr>
            <a:spLocks noGrp="1"/>
          </p:cNvSpPr>
          <p:nvPr>
            <p:ph type="body" sz="half" idx="2"/>
          </p:nvPr>
        </p:nvSpPr>
        <p:spPr>
          <a:xfrm>
            <a:off x="500374" y="3118961"/>
            <a:ext cx="2342958" cy="5778262"/>
          </a:xfrm>
        </p:spPr>
        <p:txBody>
          <a:bodyPr/>
          <a:lstStyle>
            <a:lvl1pPr marL="0" indent="0">
              <a:buNone/>
              <a:defRPr sz="1271"/>
            </a:lvl1pPr>
            <a:lvl2pPr marL="363200" indent="0">
              <a:buNone/>
              <a:defRPr sz="1112"/>
            </a:lvl2pPr>
            <a:lvl3pPr marL="726399" indent="0">
              <a:buNone/>
              <a:defRPr sz="953"/>
            </a:lvl3pPr>
            <a:lvl4pPr marL="1089599" indent="0">
              <a:buNone/>
              <a:defRPr sz="794"/>
            </a:lvl4pPr>
            <a:lvl5pPr marL="1452799" indent="0">
              <a:buNone/>
              <a:defRPr sz="794"/>
            </a:lvl5pPr>
            <a:lvl6pPr marL="1815998" indent="0">
              <a:buNone/>
              <a:defRPr sz="794"/>
            </a:lvl6pPr>
            <a:lvl7pPr marL="2179198" indent="0">
              <a:buNone/>
              <a:defRPr sz="794"/>
            </a:lvl7pPr>
            <a:lvl8pPr marL="2542398" indent="0">
              <a:buNone/>
              <a:defRPr sz="794"/>
            </a:lvl8pPr>
            <a:lvl9pPr marL="2905597" indent="0">
              <a:buNone/>
              <a:defRPr sz="79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70DBDD-9F9A-4A10-B262-46220E9D0AFF}" type="slidenum">
              <a:rPr kumimoji="1" lang="ja-JP" altLang="en-US" smtClean="0"/>
              <a:t>‹#›</a:t>
            </a:fld>
            <a:endParaRPr kumimoji="1" lang="ja-JP" altLang="en-US"/>
          </a:p>
        </p:txBody>
      </p:sp>
    </p:spTree>
    <p:extLst>
      <p:ext uri="{BB962C8B-B14F-4D97-AF65-F5344CB8AC3E}">
        <p14:creationId xmlns:p14="http://schemas.microsoft.com/office/powerpoint/2010/main" val="228871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428" y="553522"/>
            <a:ext cx="6265545" cy="200951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9428" y="2767597"/>
            <a:ext cx="6265545" cy="659650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99428" y="9636053"/>
            <a:ext cx="1634490" cy="553519"/>
          </a:xfrm>
          <a:prstGeom prst="rect">
            <a:avLst/>
          </a:prstGeom>
        </p:spPr>
        <p:txBody>
          <a:bodyPr vert="horz" lIns="91440" tIns="45720" rIns="91440" bIns="45720" rtlCol="0" anchor="ctr"/>
          <a:lstStyle>
            <a:lvl1pPr algn="l">
              <a:defRPr sz="953">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2406333" y="9636053"/>
            <a:ext cx="2451735" cy="553519"/>
          </a:xfrm>
          <a:prstGeom prst="rect">
            <a:avLst/>
          </a:prstGeom>
        </p:spPr>
        <p:txBody>
          <a:bodyPr vert="horz" lIns="91440" tIns="45720" rIns="91440" bIns="45720" rtlCol="0" anchor="ctr"/>
          <a:lstStyle>
            <a:lvl1pPr algn="ctr">
              <a:defRPr sz="95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130483" y="9636053"/>
            <a:ext cx="1634490" cy="553519"/>
          </a:xfrm>
          <a:prstGeom prst="rect">
            <a:avLst/>
          </a:prstGeom>
        </p:spPr>
        <p:txBody>
          <a:bodyPr vert="horz" lIns="91440" tIns="45720" rIns="91440" bIns="45720" rtlCol="0" anchor="ctr"/>
          <a:lstStyle>
            <a:lvl1pPr algn="r">
              <a:defRPr sz="953">
                <a:solidFill>
                  <a:schemeClr val="tx1">
                    <a:tint val="75000"/>
                  </a:schemeClr>
                </a:solidFill>
              </a:defRPr>
            </a:lvl1pPr>
          </a:lstStyle>
          <a:p>
            <a:fld id="{9B70DBDD-9F9A-4A10-B262-46220E9D0AFF}" type="slidenum">
              <a:rPr kumimoji="1" lang="ja-JP" altLang="en-US" smtClean="0"/>
              <a:t>‹#›</a:t>
            </a:fld>
            <a:endParaRPr kumimoji="1" lang="ja-JP" altLang="en-US"/>
          </a:p>
        </p:txBody>
      </p:sp>
    </p:spTree>
    <p:extLst>
      <p:ext uri="{BB962C8B-B14F-4D97-AF65-F5344CB8AC3E}">
        <p14:creationId xmlns:p14="http://schemas.microsoft.com/office/powerpoint/2010/main" val="1232076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726399" rtl="0" eaLnBrk="1" latinLnBrk="0" hangingPunct="1">
        <a:lnSpc>
          <a:spcPct val="90000"/>
        </a:lnSpc>
        <a:spcBef>
          <a:spcPct val="0"/>
        </a:spcBef>
        <a:buNone/>
        <a:defRPr kumimoji="1" sz="3495" kern="1200">
          <a:solidFill>
            <a:schemeClr val="tx1"/>
          </a:solidFill>
          <a:latin typeface="+mj-lt"/>
          <a:ea typeface="+mj-ea"/>
          <a:cs typeface="+mj-cs"/>
        </a:defRPr>
      </a:lvl1pPr>
    </p:titleStyle>
    <p:bodyStyle>
      <a:lvl1pPr marL="181600" indent="-181600" algn="l" defTabSz="726399" rtl="0" eaLnBrk="1" latinLnBrk="0" hangingPunct="1">
        <a:lnSpc>
          <a:spcPct val="90000"/>
        </a:lnSpc>
        <a:spcBef>
          <a:spcPts val="794"/>
        </a:spcBef>
        <a:buFont typeface="Arial" panose="020B0604020202020204" pitchFamily="34" charset="0"/>
        <a:buChar char="•"/>
        <a:defRPr kumimoji="1" sz="2224" kern="1200">
          <a:solidFill>
            <a:schemeClr val="tx1"/>
          </a:solidFill>
          <a:latin typeface="+mn-lt"/>
          <a:ea typeface="+mn-ea"/>
          <a:cs typeface="+mn-cs"/>
        </a:defRPr>
      </a:lvl1pPr>
      <a:lvl2pPr marL="544800" indent="-181600" algn="l" defTabSz="726399" rtl="0" eaLnBrk="1" latinLnBrk="0" hangingPunct="1">
        <a:lnSpc>
          <a:spcPct val="90000"/>
        </a:lnSpc>
        <a:spcBef>
          <a:spcPts val="397"/>
        </a:spcBef>
        <a:buFont typeface="Arial" panose="020B0604020202020204" pitchFamily="34" charset="0"/>
        <a:buChar char="•"/>
        <a:defRPr kumimoji="1" sz="1907" kern="1200">
          <a:solidFill>
            <a:schemeClr val="tx1"/>
          </a:solidFill>
          <a:latin typeface="+mn-lt"/>
          <a:ea typeface="+mn-ea"/>
          <a:cs typeface="+mn-cs"/>
        </a:defRPr>
      </a:lvl2pPr>
      <a:lvl3pPr marL="907999" indent="-181600" algn="l" defTabSz="726399" rtl="0" eaLnBrk="1" latinLnBrk="0" hangingPunct="1">
        <a:lnSpc>
          <a:spcPct val="90000"/>
        </a:lnSpc>
        <a:spcBef>
          <a:spcPts val="397"/>
        </a:spcBef>
        <a:buFont typeface="Arial" panose="020B0604020202020204" pitchFamily="34" charset="0"/>
        <a:buChar char="•"/>
        <a:defRPr kumimoji="1" sz="1589" kern="1200">
          <a:solidFill>
            <a:schemeClr val="tx1"/>
          </a:solidFill>
          <a:latin typeface="+mn-lt"/>
          <a:ea typeface="+mn-ea"/>
          <a:cs typeface="+mn-cs"/>
        </a:defRPr>
      </a:lvl3pPr>
      <a:lvl4pPr marL="1271199"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4pPr>
      <a:lvl5pPr marL="1634399"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5pPr>
      <a:lvl6pPr marL="1997598"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6pPr>
      <a:lvl7pPr marL="2360798"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7pPr>
      <a:lvl8pPr marL="2723998"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8pPr>
      <a:lvl9pPr marL="3087197" indent="-181600" algn="l" defTabSz="726399" rtl="0" eaLnBrk="1" latinLnBrk="0" hangingPunct="1">
        <a:lnSpc>
          <a:spcPct val="90000"/>
        </a:lnSpc>
        <a:spcBef>
          <a:spcPts val="397"/>
        </a:spcBef>
        <a:buFont typeface="Arial" panose="020B0604020202020204" pitchFamily="34" charset="0"/>
        <a:buChar char="•"/>
        <a:defRPr kumimoji="1" sz="1430" kern="1200">
          <a:solidFill>
            <a:schemeClr val="tx1"/>
          </a:solidFill>
          <a:latin typeface="+mn-lt"/>
          <a:ea typeface="+mn-ea"/>
          <a:cs typeface="+mn-cs"/>
        </a:defRPr>
      </a:lvl9pPr>
    </p:bodyStyle>
    <p:otherStyle>
      <a:defPPr>
        <a:defRPr lang="en-US"/>
      </a:defPPr>
      <a:lvl1pPr marL="0" algn="l" defTabSz="726399" rtl="0" eaLnBrk="1" latinLnBrk="0" hangingPunct="1">
        <a:defRPr kumimoji="1" sz="1430" kern="1200">
          <a:solidFill>
            <a:schemeClr val="tx1"/>
          </a:solidFill>
          <a:latin typeface="+mn-lt"/>
          <a:ea typeface="+mn-ea"/>
          <a:cs typeface="+mn-cs"/>
        </a:defRPr>
      </a:lvl1pPr>
      <a:lvl2pPr marL="363200" algn="l" defTabSz="726399" rtl="0" eaLnBrk="1" latinLnBrk="0" hangingPunct="1">
        <a:defRPr kumimoji="1" sz="1430" kern="1200">
          <a:solidFill>
            <a:schemeClr val="tx1"/>
          </a:solidFill>
          <a:latin typeface="+mn-lt"/>
          <a:ea typeface="+mn-ea"/>
          <a:cs typeface="+mn-cs"/>
        </a:defRPr>
      </a:lvl2pPr>
      <a:lvl3pPr marL="726399" algn="l" defTabSz="726399" rtl="0" eaLnBrk="1" latinLnBrk="0" hangingPunct="1">
        <a:defRPr kumimoji="1" sz="1430" kern="1200">
          <a:solidFill>
            <a:schemeClr val="tx1"/>
          </a:solidFill>
          <a:latin typeface="+mn-lt"/>
          <a:ea typeface="+mn-ea"/>
          <a:cs typeface="+mn-cs"/>
        </a:defRPr>
      </a:lvl3pPr>
      <a:lvl4pPr marL="1089599" algn="l" defTabSz="726399" rtl="0" eaLnBrk="1" latinLnBrk="0" hangingPunct="1">
        <a:defRPr kumimoji="1" sz="1430" kern="1200">
          <a:solidFill>
            <a:schemeClr val="tx1"/>
          </a:solidFill>
          <a:latin typeface="+mn-lt"/>
          <a:ea typeface="+mn-ea"/>
          <a:cs typeface="+mn-cs"/>
        </a:defRPr>
      </a:lvl4pPr>
      <a:lvl5pPr marL="1452799" algn="l" defTabSz="726399" rtl="0" eaLnBrk="1" latinLnBrk="0" hangingPunct="1">
        <a:defRPr kumimoji="1" sz="1430" kern="1200">
          <a:solidFill>
            <a:schemeClr val="tx1"/>
          </a:solidFill>
          <a:latin typeface="+mn-lt"/>
          <a:ea typeface="+mn-ea"/>
          <a:cs typeface="+mn-cs"/>
        </a:defRPr>
      </a:lvl5pPr>
      <a:lvl6pPr marL="1815998" algn="l" defTabSz="726399" rtl="0" eaLnBrk="1" latinLnBrk="0" hangingPunct="1">
        <a:defRPr kumimoji="1" sz="1430" kern="1200">
          <a:solidFill>
            <a:schemeClr val="tx1"/>
          </a:solidFill>
          <a:latin typeface="+mn-lt"/>
          <a:ea typeface="+mn-ea"/>
          <a:cs typeface="+mn-cs"/>
        </a:defRPr>
      </a:lvl6pPr>
      <a:lvl7pPr marL="2179198" algn="l" defTabSz="726399" rtl="0" eaLnBrk="1" latinLnBrk="0" hangingPunct="1">
        <a:defRPr kumimoji="1" sz="1430" kern="1200">
          <a:solidFill>
            <a:schemeClr val="tx1"/>
          </a:solidFill>
          <a:latin typeface="+mn-lt"/>
          <a:ea typeface="+mn-ea"/>
          <a:cs typeface="+mn-cs"/>
        </a:defRPr>
      </a:lvl7pPr>
      <a:lvl8pPr marL="2542398" algn="l" defTabSz="726399" rtl="0" eaLnBrk="1" latinLnBrk="0" hangingPunct="1">
        <a:defRPr kumimoji="1" sz="1430" kern="1200">
          <a:solidFill>
            <a:schemeClr val="tx1"/>
          </a:solidFill>
          <a:latin typeface="+mn-lt"/>
          <a:ea typeface="+mn-ea"/>
          <a:cs typeface="+mn-cs"/>
        </a:defRPr>
      </a:lvl8pPr>
      <a:lvl9pPr marL="2905597" algn="l" defTabSz="726399" rtl="0" eaLnBrk="1" latinLnBrk="0" hangingPunct="1">
        <a:defRPr kumimoji="1" sz="14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__1.docx"/></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hyperlink" Target="http://www.sc.ouj.ac.jp/center/osak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87885" y="420038"/>
            <a:ext cx="6221733" cy="9787295"/>
          </a:xfrm>
          <a:prstGeom prst="rect">
            <a:avLst/>
          </a:prstGeom>
        </p:spPr>
        <p:txBody>
          <a:bodyPr wrap="square">
            <a:spAutoFit/>
          </a:bodyPr>
          <a:lstStyle/>
          <a:p>
            <a:pPr algn="ctr">
              <a:spcAft>
                <a:spcPts val="0"/>
              </a:spcAft>
            </a:pPr>
            <a:r>
              <a:rPr lang="en-US" altLang="ja-JP"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20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000" b="1"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目　　　　次</a:t>
            </a:r>
            <a:endParaRPr lang="en-US" altLang="ja-JP" sz="2000" b="1"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endParaRPr lang="en-US" altLang="ja-JP" sz="8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altLang="ja-JP" sz="8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大阪学習センターで学習される皆様へ</a:t>
            </a:r>
            <a:r>
              <a:rPr lang="ja-JP" altLang="en-US"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1 </a:t>
            </a:r>
            <a:endParaRPr lang="en-US"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spcAft>
                <a:spcPts val="0"/>
              </a:spcAft>
            </a:pP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学習センターの業務・開所日と利用時間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2</a:t>
            </a:r>
          </a:p>
          <a:p>
            <a:pPr marL="360000">
              <a:lnSpc>
                <a:spcPct val="150000"/>
              </a:lnSpc>
              <a:spcAft>
                <a:spcPts val="0"/>
              </a:spcAft>
            </a:pPr>
            <a:r>
              <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施設利用上の注意事項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3</a:t>
            </a:r>
          </a:p>
          <a:p>
            <a:pPr marL="360000">
              <a:lnSpc>
                <a:spcPct val="150000"/>
              </a:lnSpc>
              <a:spcAft>
                <a:spcPts val="0"/>
              </a:spcAft>
            </a:pP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大阪学習センター ホームページについて ･</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4</a:t>
            </a:r>
          </a:p>
          <a:p>
            <a:pPr marL="360000">
              <a:lnSpc>
                <a:spcPct val="150000"/>
              </a:lnSpc>
              <a:spcAft>
                <a:spcPts val="0"/>
              </a:spcAft>
            </a:pP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学生</a:t>
            </a:r>
            <a:r>
              <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生活等</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5</a:t>
            </a:r>
          </a:p>
          <a:p>
            <a:pPr marL="360000">
              <a:lnSpc>
                <a:spcPct val="150000"/>
              </a:lnSpc>
              <a:spcAft>
                <a:spcPts val="0"/>
              </a:spcAft>
            </a:pPr>
            <a:r>
              <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施設案内・施設見取図</a:t>
            </a:r>
            <a:r>
              <a:rPr lang="en-US"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6</a:t>
            </a:r>
            <a:endPar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spcAft>
                <a:spcPts val="0"/>
              </a:spcAft>
            </a:pPr>
            <a:r>
              <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学習上の基本</a:t>
            </a:r>
            <a:r>
              <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事項　</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8</a:t>
            </a:r>
          </a:p>
          <a:p>
            <a:pPr marL="360000">
              <a:lnSpc>
                <a:spcPct val="150000"/>
              </a:lnSpc>
            </a:pP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放送授業</a:t>
            </a:r>
            <a:r>
              <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8</a:t>
            </a:r>
          </a:p>
          <a:p>
            <a:pPr marL="360000">
              <a:lnSpc>
                <a:spcPct val="150000"/>
              </a:lnSpc>
            </a:pP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単位認定試験</a:t>
            </a:r>
            <a:r>
              <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10</a:t>
            </a:r>
            <a:endPar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spcAft>
                <a:spcPts val="0"/>
              </a:spcAft>
            </a:pP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面接授業</a:t>
            </a:r>
            <a:r>
              <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12</a:t>
            </a:r>
            <a:endPar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pP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オンライン授業</a:t>
            </a:r>
            <a:r>
              <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13</a:t>
            </a:r>
            <a:endPar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pP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卒業研究</a:t>
            </a:r>
            <a:r>
              <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14</a:t>
            </a:r>
            <a:endPar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pP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学習</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相談および勉強会　･</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14</a:t>
            </a:r>
            <a:endPar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pP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システムＷＡＫＡＢＡ（教務情報システム）･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17</a:t>
            </a:r>
          </a:p>
          <a:p>
            <a:pPr marL="360000">
              <a:lnSpc>
                <a:spcPct val="150000"/>
              </a:lnSpc>
            </a:pP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学生カルテについて･</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18 </a:t>
            </a:r>
            <a:endPar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pP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全科履修生で卒業を目指される方　･････････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19</a:t>
            </a:r>
            <a:endPar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pP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単位認定試験過去問題・解答の見方  ･･･････ </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20</a:t>
            </a:r>
            <a:endPar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pP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インターネット配信の視聴方法</a:t>
            </a:r>
            <a:r>
              <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21</a:t>
            </a:r>
            <a:endPar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pP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次学期の科目</a:t>
            </a: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登録</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・継続入学</a:t>
            </a: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等</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23</a:t>
            </a:r>
          </a:p>
          <a:p>
            <a:pPr marL="360000">
              <a:lnSpc>
                <a:spcPct val="150000"/>
              </a:lnSpc>
            </a:pP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諸手続・諸証明</a:t>
            </a:r>
            <a:r>
              <a:rPr lang="ja-JP"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等</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2</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4</a:t>
            </a:r>
            <a:endPar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pPr>
            <a:r>
              <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図書・</a:t>
            </a:r>
            <a:r>
              <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視聴学習室の利用案内　</a:t>
            </a:r>
            <a:r>
              <a:rPr lang="ja-JP" altLang="en-US"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26</a:t>
            </a:r>
            <a:endPar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spcAft>
                <a:spcPts val="0"/>
              </a:spcAft>
            </a:pPr>
            <a:r>
              <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図書</a:t>
            </a:r>
            <a:r>
              <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en-US"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利用案内</a:t>
            </a:r>
            <a:r>
              <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28</a:t>
            </a:r>
            <a:endPar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pPr>
            <a:r>
              <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放送教材の郵送貸出について　</a:t>
            </a:r>
            <a:r>
              <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29</a:t>
            </a:r>
            <a:endPar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spcAft>
                <a:spcPts val="0"/>
              </a:spcAft>
            </a:pPr>
            <a:r>
              <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２０１</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９</a:t>
            </a:r>
            <a:r>
              <a:rPr lang="ja-JP" altLang="en-US"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年度年間</a:t>
            </a:r>
            <a:r>
              <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スケジュール</a:t>
            </a:r>
            <a:r>
              <a:rPr lang="ja-JP" altLang="en-US"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31</a:t>
            </a:r>
            <a:endParaRPr lang="ja-JP" alt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60000">
              <a:lnSpc>
                <a:spcPct val="150000"/>
              </a:lnSpc>
            </a:pPr>
            <a:r>
              <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メールアドレス・住所・氏名変更など　･</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37</a:t>
            </a:r>
          </a:p>
        </p:txBody>
      </p:sp>
    </p:spTree>
    <p:extLst>
      <p:ext uri="{BB962C8B-B14F-4D97-AF65-F5344CB8AC3E}">
        <p14:creationId xmlns:p14="http://schemas.microsoft.com/office/powerpoint/2010/main" val="3213055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85817" y="734467"/>
            <a:ext cx="6486038" cy="5170646"/>
          </a:xfrm>
          <a:prstGeom prst="rect">
            <a:avLst/>
          </a:prstGeom>
          <a:ln>
            <a:solidFill>
              <a:schemeClr val="tx1"/>
            </a:solidFill>
          </a:ln>
        </p:spPr>
        <p:txBody>
          <a:bodyPr wrap="square">
            <a:spAutoFit/>
          </a:bodyPr>
          <a:lstStyle/>
          <a:p>
            <a:pPr>
              <a:lnSpc>
                <a:spcPts val="2000"/>
              </a:lnSpc>
            </a:pPr>
            <a:r>
              <a:rPr lang="ja-JP" altLang="en-US" sz="1350" dirty="0">
                <a:latin typeface="HG丸ｺﾞｼｯｸM-PRO" panose="020F0600000000000000" pitchFamily="50" charset="-128"/>
                <a:ea typeface="HG丸ｺﾞｼｯｸM-PRO" panose="020F0600000000000000" pitchFamily="50" charset="-128"/>
              </a:rPr>
              <a:t>（３）添削</a:t>
            </a:r>
            <a:r>
              <a:rPr lang="ja-JP" altLang="en-US" sz="1350" dirty="0" smtClean="0">
                <a:latin typeface="HG丸ｺﾞｼｯｸM-PRO" panose="020F0600000000000000" pitchFamily="50" charset="-128"/>
                <a:ea typeface="HG丸ｺﾞｼｯｸM-PRO" panose="020F0600000000000000" pitchFamily="50" charset="-128"/>
              </a:rPr>
              <a:t>結果</a:t>
            </a:r>
            <a:endParaRPr lang="en-US" altLang="ja-JP" sz="1350" dirty="0" smtClean="0">
              <a:latin typeface="HG丸ｺﾞｼｯｸM-PRO" panose="020F0600000000000000" pitchFamily="50" charset="-128"/>
              <a:ea typeface="HG丸ｺﾞｼｯｸM-PRO" panose="020F0600000000000000" pitchFamily="50" charset="-128"/>
            </a:endParaRPr>
          </a:p>
          <a:p>
            <a:pPr marL="288000">
              <a:lnSpc>
                <a:spcPts val="2000"/>
              </a:lnSpc>
            </a:pPr>
            <a:r>
              <a:rPr lang="ja-JP" altLang="en-US" sz="1350" dirty="0" smtClean="0">
                <a:latin typeface="HG丸ｺﾞｼｯｸM-PRO" panose="020F0600000000000000" pitchFamily="50" charset="-128"/>
                <a:ea typeface="HG丸ｺﾞｼｯｸM-PRO" panose="020F0600000000000000" pitchFamily="50" charset="-128"/>
              </a:rPr>
              <a:t>期限</a:t>
            </a:r>
            <a:r>
              <a:rPr lang="ja-JP" altLang="en-US" sz="1350" dirty="0">
                <a:latin typeface="HG丸ｺﾞｼｯｸM-PRO" panose="020F0600000000000000" pitchFamily="50" charset="-128"/>
                <a:ea typeface="HG丸ｺﾞｼｯｸM-PRO" panose="020F0600000000000000" pitchFamily="50" charset="-128"/>
              </a:rPr>
              <a:t>まで</a:t>
            </a:r>
            <a:r>
              <a:rPr lang="ja-JP" altLang="en-US" sz="1350" dirty="0" smtClean="0">
                <a:latin typeface="HG丸ｺﾞｼｯｸM-PRO" panose="020F0600000000000000" pitchFamily="50" charset="-128"/>
                <a:ea typeface="HG丸ｺﾞｼｯｸM-PRO" panose="020F0600000000000000" pitchFamily="50" charset="-128"/>
              </a:rPr>
              <a:t>に通信指導問題を提出</a:t>
            </a:r>
            <a:r>
              <a:rPr lang="ja-JP" altLang="en-US" sz="1350" dirty="0">
                <a:latin typeface="HG丸ｺﾞｼｯｸM-PRO" panose="020F0600000000000000" pitchFamily="50" charset="-128"/>
                <a:ea typeface="HG丸ｺﾞｼｯｸM-PRO" panose="020F0600000000000000" pitchFamily="50" charset="-128"/>
              </a:rPr>
              <a:t>すると、添削結果が大学本部から送付されます。</a:t>
            </a:r>
            <a:endParaRPr lang="en-US" altLang="ja-JP" sz="1350" dirty="0">
              <a:latin typeface="HG丸ｺﾞｼｯｸM-PRO" panose="020F0600000000000000" pitchFamily="50" charset="-128"/>
              <a:ea typeface="HG丸ｺﾞｼｯｸM-PRO" panose="020F0600000000000000" pitchFamily="50" charset="-128"/>
            </a:endParaRPr>
          </a:p>
          <a:p>
            <a:pPr marL="288000">
              <a:lnSpc>
                <a:spcPts val="2000"/>
              </a:lnSpc>
            </a:pPr>
            <a:r>
              <a:rPr lang="ja-JP" altLang="en-US" sz="1350" dirty="0">
                <a:latin typeface="HG丸ｺﾞｼｯｸM-PRO" panose="020F0600000000000000" pitchFamily="50" charset="-128"/>
                <a:ea typeface="HG丸ｺﾞｼｯｸM-PRO" panose="020F0600000000000000" pitchFamily="50" charset="-128"/>
              </a:rPr>
              <a:t>合格すると、単位認定試験の受験資格が得られます。合否結果は「単位認定試験通知（受験票）</a:t>
            </a:r>
            <a:r>
              <a:rPr lang="ja-JP" altLang="en-US" sz="1350" dirty="0" smtClean="0">
                <a:latin typeface="HG丸ｺﾞｼｯｸM-PRO" panose="020F0600000000000000" pitchFamily="50" charset="-128"/>
                <a:ea typeface="HG丸ｺﾞｼｯｸM-PRO" panose="020F0600000000000000" pitchFamily="50" charset="-128"/>
              </a:rPr>
              <a:t>」に</a:t>
            </a:r>
            <a:r>
              <a:rPr lang="ja-JP" altLang="en-US" sz="1350" dirty="0">
                <a:latin typeface="HG丸ｺﾞｼｯｸM-PRO" panose="020F0600000000000000" pitchFamily="50" charset="-128"/>
                <a:ea typeface="HG丸ｺﾞｼｯｸM-PRO" panose="020F0600000000000000" pitchFamily="50" charset="-128"/>
              </a:rPr>
              <a:t>よって通知されます。合格の場合は、当該科目の試験日時が記載されます</a:t>
            </a:r>
            <a:r>
              <a:rPr lang="ja-JP" altLang="en-US" sz="1350" dirty="0" smtClean="0">
                <a:latin typeface="HG丸ｺﾞｼｯｸM-PRO" panose="020F0600000000000000" pitchFamily="50" charset="-128"/>
                <a:ea typeface="HG丸ｺﾞｼｯｸM-PRO" panose="020F0600000000000000" pitchFamily="50" charset="-128"/>
              </a:rPr>
              <a:t>。</a:t>
            </a:r>
            <a:endParaRPr lang="en-US" altLang="ja-JP" sz="1350" dirty="0">
              <a:latin typeface="HG丸ｺﾞｼｯｸM-PRO" panose="020F0600000000000000" pitchFamily="50" charset="-128"/>
              <a:ea typeface="HG丸ｺﾞｼｯｸM-PRO" panose="020F0600000000000000" pitchFamily="50" charset="-128"/>
            </a:endParaRPr>
          </a:p>
          <a:p>
            <a:pPr>
              <a:lnSpc>
                <a:spcPts val="2000"/>
              </a:lnSpc>
            </a:pPr>
            <a:r>
              <a:rPr lang="ja-JP" altLang="en-US" sz="1350" dirty="0">
                <a:latin typeface="HG丸ｺﾞｼｯｸM-PRO" panose="020F0600000000000000" pitchFamily="50" charset="-128"/>
                <a:ea typeface="HG丸ｺﾞｼｯｸM-PRO" panose="020F0600000000000000" pitchFamily="50" charset="-128"/>
              </a:rPr>
              <a:t>　</a:t>
            </a:r>
            <a:r>
              <a:rPr lang="en-US"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　受験票</a:t>
            </a:r>
            <a:r>
              <a:rPr lang="ja-JP" altLang="en-US" sz="1350" dirty="0">
                <a:latin typeface="HG丸ｺﾞｼｯｸM-PRO" panose="020F0600000000000000" pitchFamily="50" charset="-128"/>
                <a:ea typeface="HG丸ｺﾞｼｯｸM-PRO" panose="020F0600000000000000" pitchFamily="50" charset="-128"/>
              </a:rPr>
              <a:t>が先に届く場合もあります</a:t>
            </a:r>
            <a:r>
              <a:rPr lang="ja-JP" altLang="en-US" sz="1350" dirty="0" smtClean="0">
                <a:latin typeface="HG丸ｺﾞｼｯｸM-PRO" panose="020F0600000000000000" pitchFamily="50" charset="-128"/>
                <a:ea typeface="HG丸ｺﾞｼｯｸM-PRO" panose="020F0600000000000000" pitchFamily="50" charset="-128"/>
              </a:rPr>
              <a:t>。</a:t>
            </a:r>
            <a:endParaRPr lang="en-US" altLang="ja-JP" sz="1350" dirty="0">
              <a:latin typeface="HG丸ｺﾞｼｯｸM-PRO" panose="020F0600000000000000" pitchFamily="50" charset="-128"/>
              <a:ea typeface="HG丸ｺﾞｼｯｸM-PRO" panose="020F0600000000000000" pitchFamily="50" charset="-128"/>
            </a:endParaRPr>
          </a:p>
          <a:p>
            <a:pPr>
              <a:lnSpc>
                <a:spcPts val="2000"/>
              </a:lnSpc>
            </a:pPr>
            <a:r>
              <a:rPr lang="ja-JP" altLang="en-US" sz="1350" dirty="0" smtClean="0">
                <a:latin typeface="HG丸ｺﾞｼｯｸM-PRO" panose="020F0600000000000000" pitchFamily="50" charset="-128"/>
                <a:ea typeface="HG丸ｺﾞｼｯｸM-PRO" panose="020F0600000000000000" pitchFamily="50" charset="-128"/>
              </a:rPr>
              <a:t>　</a:t>
            </a:r>
            <a:r>
              <a:rPr lang="en-US"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　記述式科目は択一式科目より遅くなる場合があります。</a:t>
            </a:r>
            <a:endParaRPr lang="en-US" altLang="ja-JP" sz="1350" dirty="0" smtClean="0">
              <a:latin typeface="HG丸ｺﾞｼｯｸM-PRO" panose="020F0600000000000000" pitchFamily="50" charset="-128"/>
              <a:ea typeface="HG丸ｺﾞｼｯｸM-PRO" panose="020F0600000000000000" pitchFamily="50" charset="-128"/>
            </a:endParaRPr>
          </a:p>
          <a:p>
            <a:pPr>
              <a:lnSpc>
                <a:spcPts val="2000"/>
              </a:lnSpc>
            </a:pPr>
            <a:endParaRPr lang="en-US" altLang="ja-JP" sz="1350" dirty="0" smtClean="0">
              <a:latin typeface="HG丸ｺﾞｼｯｸM-PRO" panose="020F0600000000000000" pitchFamily="50" charset="-128"/>
              <a:ea typeface="HG丸ｺﾞｼｯｸM-PRO" panose="020F0600000000000000" pitchFamily="50" charset="-128"/>
            </a:endParaRPr>
          </a:p>
          <a:p>
            <a:pPr>
              <a:lnSpc>
                <a:spcPts val="2000"/>
              </a:lnSpc>
            </a:pPr>
            <a:r>
              <a:rPr lang="ja-JP" altLang="en-US" sz="1350" dirty="0" smtClean="0">
                <a:latin typeface="HG丸ｺﾞｼｯｸM-PRO" panose="020F0600000000000000" pitchFamily="50" charset="-128"/>
                <a:ea typeface="HG丸ｺﾞｼｯｸM-PRO" panose="020F0600000000000000" pitchFamily="50" charset="-128"/>
              </a:rPr>
              <a:t>（４）自習型</a:t>
            </a:r>
            <a:r>
              <a:rPr lang="ja-JP" altLang="en-US" sz="1350" dirty="0">
                <a:latin typeface="HG丸ｺﾞｼｯｸM-PRO" panose="020F0600000000000000" pitchFamily="50" charset="-128"/>
                <a:ea typeface="HG丸ｺﾞｼｯｸM-PRO" panose="020F0600000000000000" pitchFamily="50" charset="-128"/>
              </a:rPr>
              <a:t>問題</a:t>
            </a:r>
            <a:r>
              <a:rPr lang="ja-JP" altLang="en-US" sz="1350" dirty="0" smtClean="0">
                <a:latin typeface="HG丸ｺﾞｼｯｸM-PRO" panose="020F0600000000000000" pitchFamily="50" charset="-128"/>
                <a:ea typeface="HG丸ｺﾞｼｯｸM-PRO" panose="020F0600000000000000" pitchFamily="50" charset="-128"/>
              </a:rPr>
              <a:t>の解答・解説</a:t>
            </a:r>
            <a:endParaRPr lang="en-US" altLang="ja-JP" sz="1350" dirty="0" smtClean="0">
              <a:latin typeface="HG丸ｺﾞｼｯｸM-PRO" panose="020F0600000000000000" pitchFamily="50" charset="-128"/>
              <a:ea typeface="HG丸ｺﾞｼｯｸM-PRO" panose="020F0600000000000000" pitchFamily="50" charset="-128"/>
            </a:endParaRPr>
          </a:p>
          <a:p>
            <a:pPr marL="288000">
              <a:lnSpc>
                <a:spcPts val="2000"/>
              </a:lnSpc>
            </a:pPr>
            <a:r>
              <a:rPr lang="ja-JP" altLang="en-US" sz="1350" dirty="0" smtClean="0">
                <a:latin typeface="HG丸ｺﾞｼｯｸM-PRO" panose="020F0600000000000000" pitchFamily="50" charset="-128"/>
                <a:ea typeface="HG丸ｺﾞｼｯｸM-PRO" panose="020F0600000000000000" pitchFamily="50" charset="-128"/>
              </a:rPr>
              <a:t>通信指導問題を期限までに提出した方には、自習型問題の解説等が、通信指導問題の添削結果送付時期に、</a:t>
            </a:r>
            <a:r>
              <a:rPr lang="ja-JP" altLang="en-US" sz="1350" u="sng" dirty="0" smtClean="0">
                <a:latin typeface="HG丸ｺﾞｼｯｸM-PRO" panose="020F0600000000000000" pitchFamily="50" charset="-128"/>
                <a:ea typeface="HG丸ｺﾞｼｯｸM-PRO" panose="020F0600000000000000" pitchFamily="50" charset="-128"/>
              </a:rPr>
              <a:t>それぞれ別に送付されます。</a:t>
            </a:r>
            <a:endParaRPr lang="en-US" altLang="ja-JP" sz="1350" u="sng" dirty="0" smtClean="0">
              <a:latin typeface="HG丸ｺﾞｼｯｸM-PRO" panose="020F0600000000000000" pitchFamily="50" charset="-128"/>
              <a:ea typeface="HG丸ｺﾞｼｯｸM-PRO" panose="020F0600000000000000" pitchFamily="50" charset="-128"/>
            </a:endParaRPr>
          </a:p>
          <a:p>
            <a:pPr marL="288000">
              <a:lnSpc>
                <a:spcPts val="2000"/>
              </a:lnSpc>
            </a:pPr>
            <a:r>
              <a:rPr lang="en-US" altLang="ja-JP" sz="1350" dirty="0" smtClean="0">
                <a:latin typeface="HG丸ｺﾞｼｯｸM-PRO" panose="020F0600000000000000" pitchFamily="50" charset="-128"/>
                <a:ea typeface="HG丸ｺﾞｼｯｸM-PRO" panose="020F0600000000000000" pitchFamily="50" charset="-128"/>
              </a:rPr>
              <a:t>Web</a:t>
            </a:r>
            <a:r>
              <a:rPr lang="ja-JP" altLang="en-US" sz="1350" dirty="0" smtClean="0">
                <a:latin typeface="HG丸ｺﾞｼｯｸM-PRO" panose="020F0600000000000000" pitchFamily="50" charset="-128"/>
                <a:ea typeface="HG丸ｺﾞｼｯｸM-PRO" panose="020F0600000000000000" pitchFamily="50" charset="-128"/>
              </a:rPr>
              <a:t>通信指導では、試験終了時まで、自習用として活用することができます。</a:t>
            </a:r>
            <a:endParaRPr lang="en-US" altLang="ja-JP" sz="1350" dirty="0" smtClean="0">
              <a:latin typeface="HG丸ｺﾞｼｯｸM-PRO" panose="020F0600000000000000" pitchFamily="50" charset="-128"/>
              <a:ea typeface="HG丸ｺﾞｼｯｸM-PRO" panose="020F0600000000000000" pitchFamily="50" charset="-128"/>
            </a:endParaRPr>
          </a:p>
          <a:p>
            <a:pPr>
              <a:lnSpc>
                <a:spcPts val="2000"/>
              </a:lnSpc>
            </a:pPr>
            <a:endParaRPr lang="en-US" altLang="ja-JP" sz="1300" dirty="0" smtClean="0">
              <a:latin typeface="HG丸ｺﾞｼｯｸM-PRO" panose="020F0600000000000000" pitchFamily="50" charset="-128"/>
              <a:ea typeface="HG丸ｺﾞｼｯｸM-PRO" panose="020F0600000000000000" pitchFamily="50" charset="-128"/>
            </a:endParaRPr>
          </a:p>
          <a:p>
            <a:pPr marL="360000" indent="-360000">
              <a:lnSpc>
                <a:spcPts val="2000"/>
              </a:lnSpc>
            </a:pPr>
            <a:r>
              <a:rPr lang="ja-JP" altLang="ja-JP" sz="1350" dirty="0">
                <a:latin typeface="HG丸ｺﾞｼｯｸM-PRO" panose="020F0600000000000000" pitchFamily="50" charset="-128"/>
                <a:ea typeface="HG丸ｺﾞｼｯｸM-PRO" panose="020F0600000000000000" pitchFamily="50" charset="-128"/>
              </a:rPr>
              <a:t>（</a:t>
            </a:r>
            <a:r>
              <a:rPr lang="en-US" altLang="ja-JP" sz="1350" dirty="0">
                <a:latin typeface="HG丸ｺﾞｼｯｸM-PRO" panose="020F0600000000000000" pitchFamily="50" charset="-128"/>
                <a:ea typeface="HG丸ｺﾞｼｯｸM-PRO" panose="020F0600000000000000" pitchFamily="50" charset="-128"/>
              </a:rPr>
              <a:t>5</a:t>
            </a:r>
            <a:r>
              <a:rPr lang="ja-JP" altLang="ja-JP" sz="1350" dirty="0">
                <a:latin typeface="HG丸ｺﾞｼｯｸM-PRO" panose="020F0600000000000000" pitchFamily="50" charset="-128"/>
                <a:ea typeface="HG丸ｺﾞｼｯｸM-PRO" panose="020F0600000000000000" pitchFamily="50" charset="-128"/>
              </a:rPr>
              <a:t>）</a:t>
            </a:r>
            <a:r>
              <a:rPr lang="ja-JP" altLang="en-US" sz="1350" b="1" dirty="0">
                <a:latin typeface="HG丸ｺﾞｼｯｸM-PRO" panose="020F0600000000000000" pitchFamily="50" charset="-128"/>
                <a:ea typeface="HG丸ｺﾞｼｯｸM-PRO" panose="020F0600000000000000" pitchFamily="50" charset="-128"/>
              </a:rPr>
              <a:t>通信指導が</a:t>
            </a:r>
            <a:r>
              <a:rPr lang="ja-JP" altLang="ja-JP" sz="1350" b="1" dirty="0">
                <a:latin typeface="HG丸ｺﾞｼｯｸM-PRO" panose="020F0600000000000000" pitchFamily="50" charset="-128"/>
                <a:ea typeface="HG丸ｺﾞｼｯｸM-PRO" panose="020F0600000000000000" pitchFamily="50" charset="-128"/>
              </a:rPr>
              <a:t>不合格</a:t>
            </a:r>
            <a:r>
              <a:rPr lang="ja-JP" altLang="en-US" sz="1350" b="1" dirty="0">
                <a:latin typeface="HG丸ｺﾞｼｯｸM-PRO" panose="020F0600000000000000" pitchFamily="50" charset="-128"/>
                <a:ea typeface="HG丸ｺﾞｼｯｸM-PRO" panose="020F0600000000000000" pitchFamily="50" charset="-128"/>
              </a:rPr>
              <a:t>または未提出</a:t>
            </a:r>
            <a:r>
              <a:rPr lang="ja-JP" altLang="ja-JP" sz="1350" b="1" dirty="0">
                <a:latin typeface="HG丸ｺﾞｼｯｸM-PRO" panose="020F0600000000000000" pitchFamily="50" charset="-128"/>
                <a:ea typeface="HG丸ｺﾞｼｯｸM-PRO" panose="020F0600000000000000" pitchFamily="50" charset="-128"/>
              </a:rPr>
              <a:t>の場合</a:t>
            </a:r>
          </a:p>
          <a:p>
            <a:pPr marL="288000">
              <a:lnSpc>
                <a:spcPts val="2000"/>
              </a:lnSpc>
            </a:pPr>
            <a:r>
              <a:rPr lang="ja-JP" altLang="ja-JP" sz="1350" dirty="0" smtClean="0">
                <a:latin typeface="HG丸ｺﾞｼｯｸM-PRO" panose="020F0600000000000000" pitchFamily="50" charset="-128"/>
                <a:ea typeface="HG丸ｺﾞｼｯｸM-PRO" panose="020F0600000000000000" pitchFamily="50" charset="-128"/>
              </a:rPr>
              <a:t>単位</a:t>
            </a:r>
            <a:r>
              <a:rPr lang="ja-JP" altLang="ja-JP" sz="1350" dirty="0">
                <a:latin typeface="HG丸ｺﾞｼｯｸM-PRO" panose="020F0600000000000000" pitchFamily="50" charset="-128"/>
                <a:ea typeface="HG丸ｺﾞｼｯｸM-PRO" panose="020F0600000000000000" pitchFamily="50" charset="-128"/>
              </a:rPr>
              <a:t>認定試験の受験資格はありません。</a:t>
            </a:r>
          </a:p>
          <a:p>
            <a:pPr marL="288000">
              <a:lnSpc>
                <a:spcPts val="2000"/>
              </a:lnSpc>
            </a:pPr>
            <a:r>
              <a:rPr lang="ja-JP" altLang="ja-JP" sz="1350" dirty="0" smtClean="0">
                <a:latin typeface="HG丸ｺﾞｼｯｸM-PRO" panose="020F0600000000000000" pitchFamily="50" charset="-128"/>
                <a:ea typeface="HG丸ｺﾞｼｯｸM-PRO" panose="020F0600000000000000" pitchFamily="50" charset="-128"/>
              </a:rPr>
              <a:t>次</a:t>
            </a:r>
            <a:r>
              <a:rPr lang="ja-JP" altLang="ja-JP" sz="1350" dirty="0">
                <a:latin typeface="HG丸ｺﾞｼｯｸM-PRO" panose="020F0600000000000000" pitchFamily="50" charset="-128"/>
                <a:ea typeface="HG丸ｺﾞｼｯｸM-PRO" panose="020F0600000000000000" pitchFamily="50" charset="-128"/>
              </a:rPr>
              <a:t>学期に継続して学籍があれば、</a:t>
            </a:r>
            <a:r>
              <a:rPr lang="ja-JP" altLang="en-US" sz="1350" dirty="0">
                <a:latin typeface="HG丸ｺﾞｼｯｸM-PRO" panose="020F0600000000000000" pitchFamily="50" charset="-128"/>
                <a:ea typeface="HG丸ｺﾞｼｯｸM-PRO" panose="020F0600000000000000" pitchFamily="50" charset="-128"/>
              </a:rPr>
              <a:t>次学期に</a:t>
            </a:r>
            <a:r>
              <a:rPr lang="ja-JP" altLang="en-US" sz="1350" dirty="0" smtClean="0">
                <a:latin typeface="HG丸ｺﾞｼｯｸM-PRO" panose="020F0600000000000000" pitchFamily="50" charset="-128"/>
                <a:ea typeface="HG丸ｺﾞｼｯｸM-PRO" panose="020F0600000000000000" pitchFamily="50" charset="-128"/>
              </a:rPr>
              <a:t>限り再度通信</a:t>
            </a:r>
            <a:r>
              <a:rPr lang="ja-JP" altLang="en-US" sz="1350" dirty="0">
                <a:latin typeface="HG丸ｺﾞｼｯｸM-PRO" panose="020F0600000000000000" pitchFamily="50" charset="-128"/>
                <a:ea typeface="HG丸ｺﾞｼｯｸM-PRO" panose="020F0600000000000000" pitchFamily="50" charset="-128"/>
              </a:rPr>
              <a:t>指導を受けることができ</a:t>
            </a:r>
            <a:r>
              <a:rPr lang="ja-JP" altLang="en-US" sz="1350" dirty="0" smtClean="0">
                <a:latin typeface="HG丸ｺﾞｼｯｸM-PRO" panose="020F0600000000000000" pitchFamily="50" charset="-128"/>
                <a:ea typeface="HG丸ｺﾞｼｯｸM-PRO" panose="020F0600000000000000" pitchFamily="50" charset="-128"/>
              </a:rPr>
              <a:t>、自動的に</a:t>
            </a:r>
            <a:r>
              <a:rPr lang="ja-JP" altLang="ja-JP" sz="1350" dirty="0" smtClean="0">
                <a:latin typeface="HG丸ｺﾞｼｯｸM-PRO" panose="020F0600000000000000" pitchFamily="50" charset="-128"/>
                <a:ea typeface="HG丸ｺﾞｼｯｸM-PRO" panose="020F0600000000000000" pitchFamily="50" charset="-128"/>
              </a:rPr>
              <a:t>該当者あてに</a:t>
            </a:r>
            <a:r>
              <a:rPr lang="ja-JP" altLang="en-US" sz="1350" dirty="0" smtClean="0">
                <a:latin typeface="HG丸ｺﾞｼｯｸM-PRO" panose="020F0600000000000000" pitchFamily="50" charset="-128"/>
                <a:ea typeface="HG丸ｺﾞｼｯｸM-PRO" panose="020F0600000000000000" pitchFamily="50" charset="-128"/>
              </a:rPr>
              <a:t>新しい通信指導問題</a:t>
            </a:r>
            <a:r>
              <a:rPr lang="ja-JP" altLang="ja-JP" sz="1350" dirty="0" smtClean="0">
                <a:latin typeface="HG丸ｺﾞｼｯｸM-PRO" panose="020F0600000000000000" pitchFamily="50" charset="-128"/>
                <a:ea typeface="HG丸ｺﾞｼｯｸM-PRO" panose="020F0600000000000000" pitchFamily="50" charset="-128"/>
              </a:rPr>
              <a:t>が</a:t>
            </a:r>
            <a:r>
              <a:rPr lang="ja-JP" altLang="en-US" sz="1350" dirty="0">
                <a:latin typeface="HG丸ｺﾞｼｯｸM-PRO" panose="020F0600000000000000" pitchFamily="50" charset="-128"/>
                <a:ea typeface="HG丸ｺﾞｼｯｸM-PRO" panose="020F0600000000000000" pitchFamily="50" charset="-128"/>
              </a:rPr>
              <a:t>大学</a:t>
            </a:r>
            <a:r>
              <a:rPr lang="ja-JP" altLang="ja-JP" sz="1350" dirty="0" smtClean="0">
                <a:latin typeface="HG丸ｺﾞｼｯｸM-PRO" panose="020F0600000000000000" pitchFamily="50" charset="-128"/>
                <a:ea typeface="HG丸ｺﾞｼｯｸM-PRO" panose="020F0600000000000000" pitchFamily="50" charset="-128"/>
              </a:rPr>
              <a:t>本部</a:t>
            </a:r>
            <a:r>
              <a:rPr lang="ja-JP" altLang="en-US" sz="1350" dirty="0" smtClean="0">
                <a:latin typeface="HG丸ｺﾞｼｯｸM-PRO" panose="020F0600000000000000" pitchFamily="50" charset="-128"/>
                <a:ea typeface="HG丸ｺﾞｼｯｸM-PRO" panose="020F0600000000000000" pitchFamily="50" charset="-128"/>
              </a:rPr>
              <a:t>から</a:t>
            </a:r>
            <a:r>
              <a:rPr lang="ja-JP" altLang="ja-JP" sz="1350" dirty="0" smtClean="0">
                <a:latin typeface="HG丸ｺﾞｼｯｸM-PRO" panose="020F0600000000000000" pitchFamily="50" charset="-128"/>
                <a:ea typeface="HG丸ｺﾞｼｯｸM-PRO" panose="020F0600000000000000" pitchFamily="50" charset="-128"/>
              </a:rPr>
              <a:t>郵送</a:t>
            </a:r>
            <a:r>
              <a:rPr lang="ja-JP" altLang="ja-JP" sz="1350" dirty="0">
                <a:latin typeface="HG丸ｺﾞｼｯｸM-PRO" panose="020F0600000000000000" pitchFamily="50" charset="-128"/>
                <a:ea typeface="HG丸ｺﾞｼｯｸM-PRO" panose="020F0600000000000000" pitchFamily="50" charset="-128"/>
              </a:rPr>
              <a:t>されてきます。この場合、当該科目の登録は必要ありません。（当該科目の授業料不要）</a:t>
            </a:r>
            <a:endParaRPr kumimoji="0"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a:lnSpc>
                <a:spcPts val="1800"/>
              </a:lnSpc>
            </a:pP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通信指導が</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届かない場合は、大学本部に連絡してください。</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a:lnSpc>
                <a:spcPts val="1800"/>
              </a:lnSpc>
            </a:pP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詳細については、「学生生活の栞」をご参照ください</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4186" y="7145121"/>
            <a:ext cx="28800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155" y="7149866"/>
            <a:ext cx="3239999"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正方形/長方形 7"/>
          <p:cNvSpPr/>
          <p:nvPr/>
        </p:nvSpPr>
        <p:spPr>
          <a:xfrm>
            <a:off x="1732731" y="9411560"/>
            <a:ext cx="3505200" cy="292388"/>
          </a:xfrm>
          <a:prstGeom prst="rect">
            <a:avLst/>
          </a:prstGeom>
        </p:spPr>
        <p:txBody>
          <a:bodyPr wrap="square">
            <a:spAutoFit/>
          </a:bodyPr>
          <a:lstStyle/>
          <a:p>
            <a:pPr marL="114935" indent="114935" algn="just" hangingPunct="0"/>
            <a:r>
              <a:rPr lang="ja-JP" altLang="en-US" sz="13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大阪学習センター図書・視聴学習室</a:t>
            </a:r>
            <a:endParaRPr lang="ja-JP" altLang="ja-JP"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Tree>
    <p:extLst>
      <p:ext uri="{BB962C8B-B14F-4D97-AF65-F5344CB8AC3E}">
        <p14:creationId xmlns:p14="http://schemas.microsoft.com/office/powerpoint/2010/main" val="3213601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テキスト ボックス 91"/>
          <p:cNvSpPr txBox="1"/>
          <p:nvPr/>
        </p:nvSpPr>
        <p:spPr>
          <a:xfrm>
            <a:off x="302200" y="577657"/>
            <a:ext cx="6660000" cy="9360000"/>
          </a:xfrm>
          <a:prstGeom prst="rect">
            <a:avLst/>
          </a:prstGeom>
          <a:noFill/>
          <a:ln>
            <a:solidFill>
              <a:schemeClr val="tx1"/>
            </a:solidFill>
          </a:ln>
        </p:spPr>
        <p:txBody>
          <a:bodyPr wrap="square" tIns="108000" rtlCol="0">
            <a:spAutoFit/>
          </a:bodyPr>
          <a:lstStyle/>
          <a:p>
            <a:pPr marL="360000" lvl="0" indent="-360000" eaLnBrk="0" fontAlgn="base">
              <a:lnSpc>
                <a:spcPts val="2000"/>
              </a:lnSpc>
              <a:spcBef>
                <a:spcPct val="0"/>
              </a:spcBef>
              <a:spcAft>
                <a:spcPct val="0"/>
              </a:spcAft>
            </a:pP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1</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）試験日時・試験会場</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288000"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201</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９年度授業</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科目案内</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」やシステム</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WAKABA</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で確認</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してください</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fontAlgn="base">
              <a:lnSpc>
                <a:spcPts val="2000"/>
              </a:lnSpc>
              <a:spcBef>
                <a:spcPct val="0"/>
              </a:spcBef>
              <a:spcAft>
                <a:spcPct val="0"/>
              </a:spcAft>
            </a:pP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fontAlgn="base">
              <a:lnSpc>
                <a:spcPts val="2000"/>
              </a:lnSpc>
              <a:spcBef>
                <a:spcPct val="0"/>
              </a:spcBef>
              <a:spcAft>
                <a:spcPct val="0"/>
              </a:spcAft>
            </a:pP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fontAlgn="base">
              <a:lnSpc>
                <a:spcPts val="2000"/>
              </a:lnSpc>
              <a:spcBef>
                <a:spcPct val="0"/>
              </a:spcBef>
              <a:spcAft>
                <a:spcPct val="0"/>
              </a:spcAft>
            </a:pP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288000" eaLnBrk="0"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試験会場は原則、大阪学習センター内の教室です。（受験者数の多い科目は、外部の試験会場となる場合があります。）</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288000" eaLnBrk="0"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必ず 「</a:t>
            </a:r>
            <a:r>
              <a:rPr kumimoji="0" lang="ja-JP" altLang="en-US" sz="1350" dirty="0">
                <a:latin typeface="HG丸ｺﾞｼｯｸM-PRO" panose="020F0600000000000000" pitchFamily="50" charset="-128"/>
                <a:ea typeface="HG丸ｺﾞｼｯｸM-PRO" panose="020F0600000000000000" pitchFamily="50" charset="-128"/>
                <a:cs typeface="ＭＳ 明朝" panose="02020609040205080304" pitchFamily="17" charset="-128"/>
              </a:rPr>
              <a:t>単位認定試験</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通知（</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受験票）」で試験室を</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ご確認ください。</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lvl="0" indent="-360000" eaLnBrk="0" fontAlgn="base">
              <a:lnSpc>
                <a:spcPts val="700"/>
              </a:lnSpc>
              <a:spcBef>
                <a:spcPct val="0"/>
              </a:spcBef>
              <a:spcAft>
                <a:spcPct val="0"/>
              </a:spcAft>
            </a:pPr>
            <a:endParaRPr kumimoji="0" lang="en-US" altLang="ja-JP" sz="8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lvl="0" indent="-360000" eaLnBrk="0"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2</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）受験センターの変更</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288000" lvl="0" eaLnBrk="0"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各学期開始後２ヶ月以内にシステム</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WAKABA</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等で手続きしてください。なお、原則、手続き期間外の変更はできません。</a:t>
            </a:r>
            <a:endParaRPr kumimoji="0" lang="ja-JP" altLang="en-US" sz="1350" dirty="0" smtClean="0">
              <a:latin typeface="HG丸ｺﾞｼｯｸM-PRO" panose="020F0600000000000000" pitchFamily="50" charset="-128"/>
              <a:ea typeface="HG丸ｺﾞｼｯｸM-PRO" panose="020F0600000000000000" pitchFamily="50" charset="-128"/>
            </a:endParaRPr>
          </a:p>
          <a:p>
            <a:pPr marL="360000" lvl="0" indent="-360000" eaLnBrk="0" fontAlgn="base">
              <a:lnSpc>
                <a:spcPts val="700"/>
              </a:lnSpc>
              <a:spcBef>
                <a:spcPct val="0"/>
              </a:spcBef>
              <a:spcAft>
                <a:spcPct val="0"/>
              </a:spcAft>
            </a:pP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lvl="0" indent="-360000" eaLnBrk="0"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3</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）持ち物</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288000" lvl="0" eaLnBrk="0" fontAlgn="base">
              <a:lnSpc>
                <a:spcPts val="2000"/>
              </a:lnSpc>
              <a:spcBef>
                <a:spcPct val="0"/>
              </a:spcBef>
              <a:spcAft>
                <a:spcPct val="0"/>
              </a:spcAft>
            </a:pP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「単位認定試験通知</a:t>
            </a:r>
            <a:r>
              <a:rPr kumimoji="0" lang="ja-JP" altLang="en-US" sz="1350" spc="-1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（受験票）」、「</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学生証</a:t>
            </a:r>
            <a:r>
              <a:rPr kumimoji="0" lang="ja-JP" altLang="en-US" sz="1350" spc="-1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筆記具</a:t>
            </a:r>
            <a:r>
              <a:rPr kumimoji="0" lang="ja-JP" altLang="en-US" sz="1350" spc="-1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en-US" altLang="ja-JP" sz="1350" spc="-1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(HB</a:t>
            </a:r>
            <a:r>
              <a:rPr kumimoji="0" lang="ja-JP" altLang="en-US" sz="1350" spc="-1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の黒鉛筆、消しゴム</a:t>
            </a:r>
            <a:r>
              <a:rPr kumimoji="0" lang="en-US" altLang="ja-JP" sz="1350" spc="-1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288000" lvl="0" eaLnBrk="0" fontAlgn="base">
              <a:lnSpc>
                <a:spcPts val="2000"/>
              </a:lnSpc>
              <a:spcBef>
                <a:spcPct val="0"/>
              </a:spcBef>
              <a:spcAft>
                <a:spcPct val="0"/>
              </a:spcAft>
            </a:pP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その他、持込を許可された</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物品。</a:t>
            </a:r>
            <a:r>
              <a:rPr kumimoji="0"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受験票</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に同封の時間割で確認してください</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ja-JP" altLang="en-US" sz="1350" b="1" dirty="0" smtClean="0">
              <a:latin typeface="HG丸ｺﾞｼｯｸM-PRO" panose="020F0600000000000000" pitchFamily="50" charset="-128"/>
              <a:ea typeface="HG丸ｺﾞｼｯｸM-PRO" panose="020F0600000000000000" pitchFamily="50" charset="-128"/>
            </a:endParaRPr>
          </a:p>
          <a:p>
            <a:pPr marL="360000" lvl="0" indent="-360000" fontAlgn="base">
              <a:lnSpc>
                <a:spcPts val="700"/>
              </a:lnSpc>
              <a:spcBef>
                <a:spcPct val="0"/>
              </a:spcBef>
              <a:spcAft>
                <a:spcPct val="0"/>
              </a:spcAft>
            </a:pP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lvl="0" indent="-360000"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4</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a:latin typeface="HG丸ｺﾞｼｯｸM-PRO" panose="020F0600000000000000" pitchFamily="50" charset="-128"/>
                <a:ea typeface="HG丸ｺﾞｼｯｸM-PRO" panose="020F0600000000000000" pitchFamily="50" charset="-128"/>
                <a:cs typeface="ＭＳ 明朝" panose="02020609040205080304" pitchFamily="17" charset="-128"/>
              </a:rPr>
              <a:t>単位認定試験通知</a:t>
            </a:r>
            <a:r>
              <a:rPr kumimoji="0" lang="ja-JP" altLang="en-US" sz="1350" spc="-150" dirty="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受験票）」の未着、紛失など</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288000" lvl="0"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試験開始の約１週間前</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（第</a:t>
            </a:r>
            <a:r>
              <a:rPr kumimoji="0"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1</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学期：</a:t>
            </a:r>
            <a:r>
              <a:rPr kumimoji="0"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7</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月</a:t>
            </a:r>
            <a:r>
              <a:rPr kumimoji="0"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12</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日、第２学期：</a:t>
            </a:r>
            <a:r>
              <a:rPr kumimoji="0"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1</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月</a:t>
            </a:r>
            <a:r>
              <a:rPr kumimoji="0"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14</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日）</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になっても到着しない場合あるいは紛失した場合は、大学本部へ連絡してください。</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ja-JP" altLang="en-US" sz="1350" dirty="0" smtClean="0">
              <a:latin typeface="HG丸ｺﾞｼｯｸM-PRO" panose="020F0600000000000000" pitchFamily="50" charset="-128"/>
              <a:ea typeface="HG丸ｺﾞｼｯｸM-PRO" panose="020F0600000000000000" pitchFamily="50" charset="-128"/>
            </a:endParaRPr>
          </a:p>
          <a:p>
            <a:pPr marL="360000" lvl="0" indent="-360000" eaLnBrk="0" fontAlgn="base">
              <a:lnSpc>
                <a:spcPts val="700"/>
              </a:lnSpc>
              <a:spcBef>
                <a:spcPct val="0"/>
              </a:spcBef>
              <a:spcAft>
                <a:spcPct val="0"/>
              </a:spcAft>
            </a:pP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lvl="0" indent="-360000" eaLnBrk="0"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5</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）出題形式</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288000" lvl="0" indent="-360000" eaLnBrk="0"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科目ごとに、択一式、記述式、両者併用式。</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288000" lvl="0" indent="-360000" eaLnBrk="0"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（語学については、リスニングテストがある</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288000" lvl="0" indent="-360000" eaLnBrk="0"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科目もあります。）</a:t>
            </a:r>
            <a:endParaRPr kumimoji="0" lang="ja-JP" altLang="en-US" sz="1350" dirty="0" smtClean="0">
              <a:latin typeface="HG丸ｺﾞｼｯｸM-PRO" panose="020F0600000000000000" pitchFamily="50" charset="-128"/>
              <a:ea typeface="HG丸ｺﾞｼｯｸM-PRO" panose="020F0600000000000000" pitchFamily="50" charset="-128"/>
            </a:endParaRPr>
          </a:p>
          <a:p>
            <a:pPr marL="360000" lvl="0" indent="-360000" eaLnBrk="0" fontAlgn="base">
              <a:lnSpc>
                <a:spcPts val="700"/>
              </a:lnSpc>
              <a:spcBef>
                <a:spcPct val="0"/>
              </a:spcBef>
              <a:spcAft>
                <a:spcPct val="0"/>
              </a:spcAft>
            </a:pP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lvl="0" indent="-360000" eaLnBrk="0"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6</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）評価</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288000" lvl="0" indent="-288000" eaLnBrk="0"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Ｃ（</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69</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60</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点）以上が合格です。通信指導の評価は加味されません。</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288000" indent="-288000" eaLnBrk="0"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latin typeface="HG丸ｺﾞｼｯｸM-PRO" panose="020F0600000000000000" pitchFamily="50" charset="-128"/>
                <a:ea typeface="HG丸ｺﾞｼｯｸM-PRO" panose="020F0600000000000000" pitchFamily="50" charset="-128"/>
              </a:rPr>
              <a:t>「</a:t>
            </a:r>
            <a:r>
              <a:rPr lang="ja-JP" altLang="ja-JP" sz="1350" dirty="0" smtClean="0">
                <a:latin typeface="HG丸ｺﾞｼｯｸM-PRO" panose="020F0600000000000000" pitchFamily="50" charset="-128"/>
                <a:ea typeface="HG丸ｺﾞｼｯｸM-PRO" panose="020F0600000000000000" pitchFamily="50" charset="-128"/>
              </a:rPr>
              <a:t>成績通知</a:t>
            </a:r>
            <a:r>
              <a:rPr lang="ja-JP" altLang="en-US" sz="1350" dirty="0" smtClean="0">
                <a:latin typeface="HG丸ｺﾞｼｯｸM-PRO" panose="020F0600000000000000" pitchFamily="50" charset="-128"/>
                <a:ea typeface="HG丸ｺﾞｼｯｸM-PRO" panose="020F0600000000000000" pitchFamily="50" charset="-128"/>
              </a:rPr>
              <a:t>書」の送付時期は第</a:t>
            </a:r>
            <a:r>
              <a:rPr lang="en-US" altLang="ja-JP" sz="1350" dirty="0" smtClean="0">
                <a:latin typeface="HG丸ｺﾞｼｯｸM-PRO" panose="020F0600000000000000" pitchFamily="50" charset="-128"/>
                <a:ea typeface="HG丸ｺﾞｼｯｸM-PRO" panose="020F0600000000000000" pitchFamily="50" charset="-128"/>
              </a:rPr>
              <a:t>1</a:t>
            </a:r>
            <a:r>
              <a:rPr lang="ja-JP" altLang="en-US" sz="1350" dirty="0" smtClean="0">
                <a:latin typeface="HG丸ｺﾞｼｯｸM-PRO" panose="020F0600000000000000" pitchFamily="50" charset="-128"/>
                <a:ea typeface="HG丸ｺﾞｼｯｸM-PRO" panose="020F0600000000000000" pitchFamily="50" charset="-128"/>
              </a:rPr>
              <a:t>学期：</a:t>
            </a:r>
            <a:r>
              <a:rPr lang="en-US" altLang="ja-JP" sz="1350" dirty="0" smtClean="0">
                <a:latin typeface="HG丸ｺﾞｼｯｸM-PRO" panose="020F0600000000000000" pitchFamily="50" charset="-128"/>
                <a:ea typeface="HG丸ｺﾞｼｯｸM-PRO" panose="020F0600000000000000" pitchFamily="50" charset="-128"/>
              </a:rPr>
              <a:t>8</a:t>
            </a:r>
            <a:r>
              <a:rPr lang="ja-JP" altLang="ja-JP" sz="1350" dirty="0" smtClean="0">
                <a:latin typeface="HG丸ｺﾞｼｯｸM-PRO" panose="020F0600000000000000" pitchFamily="50" charset="-128"/>
                <a:ea typeface="HG丸ｺﾞｼｯｸM-PRO" panose="020F0600000000000000" pitchFamily="50" charset="-128"/>
              </a:rPr>
              <a:t>月</a:t>
            </a:r>
            <a:r>
              <a:rPr lang="ja-JP" altLang="en-US" sz="1350" dirty="0" smtClean="0">
                <a:latin typeface="HG丸ｺﾞｼｯｸM-PRO" panose="020F0600000000000000" pitchFamily="50" charset="-128"/>
                <a:ea typeface="HG丸ｺﾞｼｯｸM-PRO" panose="020F0600000000000000" pitchFamily="50" charset="-128"/>
              </a:rPr>
              <a:t>下旬、第</a:t>
            </a:r>
            <a:r>
              <a:rPr lang="en-US" altLang="ja-JP" sz="1350" dirty="0" smtClean="0">
                <a:latin typeface="HG丸ｺﾞｼｯｸM-PRO" panose="020F0600000000000000" pitchFamily="50" charset="-128"/>
                <a:ea typeface="HG丸ｺﾞｼｯｸM-PRO" panose="020F0600000000000000" pitchFamily="50" charset="-128"/>
              </a:rPr>
              <a:t>2</a:t>
            </a:r>
            <a:r>
              <a:rPr lang="ja-JP" altLang="en-US" sz="1350" dirty="0" smtClean="0">
                <a:latin typeface="HG丸ｺﾞｼｯｸM-PRO" panose="020F0600000000000000" pitchFamily="50" charset="-128"/>
                <a:ea typeface="HG丸ｺﾞｼｯｸM-PRO" panose="020F0600000000000000" pitchFamily="50" charset="-128"/>
              </a:rPr>
              <a:t>学期：</a:t>
            </a:r>
            <a:r>
              <a:rPr lang="en-US" altLang="ja-JP" sz="1350" dirty="0" smtClean="0">
                <a:latin typeface="HG丸ｺﾞｼｯｸM-PRO" panose="020F0600000000000000" pitchFamily="50" charset="-128"/>
                <a:ea typeface="HG丸ｺﾞｼｯｸM-PRO" panose="020F0600000000000000" pitchFamily="50" charset="-128"/>
              </a:rPr>
              <a:t>2</a:t>
            </a:r>
            <a:r>
              <a:rPr lang="ja-JP" altLang="ja-JP" sz="1350" dirty="0" smtClean="0">
                <a:latin typeface="HG丸ｺﾞｼｯｸM-PRO" panose="020F0600000000000000" pitchFamily="50" charset="-128"/>
                <a:ea typeface="HG丸ｺﾞｼｯｸM-PRO" panose="020F0600000000000000" pitchFamily="50" charset="-128"/>
              </a:rPr>
              <a:t>月</a:t>
            </a:r>
            <a:r>
              <a:rPr lang="ja-JP" altLang="en-US" sz="1350" dirty="0" smtClean="0">
                <a:latin typeface="HG丸ｺﾞｼｯｸM-PRO" panose="020F0600000000000000" pitchFamily="50" charset="-128"/>
                <a:ea typeface="HG丸ｺﾞｼｯｸM-PRO" panose="020F0600000000000000" pitchFamily="50" charset="-128"/>
              </a:rPr>
              <a:t>下旬です。</a:t>
            </a:r>
            <a:endParaRPr lang="en-US" altLang="ja-JP" sz="1350" dirty="0" smtClean="0">
              <a:latin typeface="HG丸ｺﾞｼｯｸM-PRO" panose="020F0600000000000000" pitchFamily="50" charset="-128"/>
              <a:ea typeface="HG丸ｺﾞｼｯｸM-PRO" panose="020F0600000000000000" pitchFamily="50" charset="-128"/>
            </a:endParaRPr>
          </a:p>
          <a:p>
            <a:pPr marL="288000" indent="-288000" eaLnBrk="0" fontAlgn="base">
              <a:lnSpc>
                <a:spcPts val="2000"/>
              </a:lnSpc>
              <a:spcBef>
                <a:spcPct val="0"/>
              </a:spcBef>
              <a:spcAft>
                <a:spcPct val="0"/>
              </a:spcAft>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試験結果を確認し、次学期の科目登録を行うことができます。</a:t>
            </a:r>
            <a:endPar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180000" fontAlgn="base">
              <a:lnSpc>
                <a:spcPts val="700"/>
              </a:lnSpc>
              <a:spcBef>
                <a:spcPct val="0"/>
              </a:spcBef>
              <a:spcAft>
                <a:spcPct val="0"/>
              </a:spcAft>
            </a:pP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180000" fontAlgn="base">
              <a:lnSpc>
                <a:spcPts val="2000"/>
              </a:lnSpc>
              <a:spcBef>
                <a:spcPct val="0"/>
              </a:spcBef>
              <a:spcAft>
                <a:spcPct val="0"/>
              </a:spcAft>
            </a:pP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7</a:t>
            </a: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単位認定試験が</a:t>
            </a:r>
            <a:r>
              <a:rPr kumimoji="0" lang="ja-JP"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不合格</a:t>
            </a:r>
            <a:r>
              <a:rPr kumimoji="0"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または</a:t>
            </a:r>
            <a:r>
              <a:rPr kumimoji="0" lang="ja-JP"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未受験の場合</a:t>
            </a:r>
            <a:endParaRPr kumimoji="0" lang="ja-JP" altLang="ja-JP" sz="1350" dirty="0" smtClean="0">
              <a:latin typeface="HG丸ｺﾞｼｯｸM-PRO" panose="020F0600000000000000" pitchFamily="50" charset="-128"/>
              <a:ea typeface="HG丸ｺﾞｼｯｸM-PRO" panose="020F0600000000000000" pitchFamily="50" charset="-128"/>
            </a:endParaRPr>
          </a:p>
          <a:p>
            <a:pPr marL="288000" lvl="0" fontAlgn="base">
              <a:lnSpc>
                <a:spcPts val="2000"/>
              </a:lnSpc>
              <a:spcBef>
                <a:spcPct val="0"/>
              </a:spcBef>
              <a:spcAft>
                <a:spcPct val="0"/>
              </a:spcAft>
            </a:pP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次学期に継続して学籍があれば、</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次学期に限り、単位認定試験を再受験でき、該当者あて</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a:t>
            </a:r>
            <a:r>
              <a:rPr kumimoji="0" lang="ja-JP" altLang="en-US" sz="1350" dirty="0">
                <a:latin typeface="HG丸ｺﾞｼｯｸM-PRO" panose="020F0600000000000000" pitchFamily="50" charset="-128"/>
                <a:ea typeface="HG丸ｺﾞｼｯｸM-PRO" panose="020F0600000000000000" pitchFamily="50" charset="-128"/>
                <a:cs typeface="ＭＳ 明朝" panose="02020609040205080304" pitchFamily="17" charset="-128"/>
              </a:rPr>
              <a:t>単位認定試験通知</a:t>
            </a:r>
            <a:r>
              <a:rPr kumimoji="0" lang="ja-JP" altLang="en-US" sz="1350" spc="-150" dirty="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受験票）」が</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大学本部から郵送されてきます。この場合、当該科目の登録は必要ありません。（当該科目の授業料不要）</a:t>
            </a:r>
            <a:endParaRPr kumimoji="0"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fontAlgn="base">
              <a:lnSpc>
                <a:spcPts val="20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50" spc="-1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単位</a:t>
            </a:r>
            <a:r>
              <a:rPr kumimoji="0" lang="ja-JP" altLang="en-US" sz="1350" spc="-150" dirty="0">
                <a:latin typeface="HG丸ｺﾞｼｯｸM-PRO" panose="020F0600000000000000" pitchFamily="50" charset="-128"/>
                <a:ea typeface="HG丸ｺﾞｼｯｸM-PRO" panose="020F0600000000000000" pitchFamily="50" charset="-128"/>
                <a:cs typeface="ＭＳ 明朝" panose="02020609040205080304" pitchFamily="17" charset="-128"/>
              </a:rPr>
              <a:t>認定試験通知（</a:t>
            </a:r>
            <a:r>
              <a:rPr kumimoji="0" lang="ja-JP" altLang="en-US" sz="1350" spc="-1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受験票</a:t>
            </a:r>
            <a:r>
              <a:rPr kumimoji="0" lang="ja-JP" altLang="en-US" sz="1350" spc="-1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が</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届かない場合</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は、大学</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本部</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に連絡してください</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lvl="0" fontAlgn="base">
              <a:lnSpc>
                <a:spcPts val="2000"/>
              </a:lnSpc>
              <a:spcBef>
                <a:spcPct val="0"/>
              </a:spcBef>
              <a:spcAft>
                <a:spcPct val="0"/>
              </a:spcAft>
            </a:pP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　学籍が切れる場合は、継続入学の手続きが必要です。</a:t>
            </a:r>
            <a:endParaRPr kumimoji="0"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lvl="0" fontAlgn="base">
              <a:lnSpc>
                <a:spcPts val="2000"/>
              </a:lnSpc>
              <a:spcBef>
                <a:spcPct val="0"/>
              </a:spcBef>
              <a:spcAft>
                <a:spcPct val="0"/>
              </a:spcAft>
            </a:pP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　詳細については、「学生生活の栞」をご参照ください。</a:t>
            </a:r>
            <a:endParaRPr kumimoji="0" lang="ja-JP" altLang="en-US" sz="1350" dirty="0">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214789190"/>
              </p:ext>
            </p:extLst>
          </p:nvPr>
        </p:nvGraphicFramePr>
        <p:xfrm>
          <a:off x="4303902" y="5634705"/>
          <a:ext cx="2441824" cy="1255840"/>
        </p:xfrm>
        <a:graphic>
          <a:graphicData uri="http://schemas.openxmlformats.org/drawingml/2006/table">
            <a:tbl>
              <a:tblPr firstRow="1" bandRow="1">
                <a:tableStyleId>{5C22544A-7EE6-4342-B048-85BDC9FD1C3A}</a:tableStyleId>
              </a:tblPr>
              <a:tblGrid>
                <a:gridCol w="360000"/>
                <a:gridCol w="892800"/>
                <a:gridCol w="360000"/>
                <a:gridCol w="829024"/>
              </a:tblGrid>
              <a:tr h="251168">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評価</a:t>
                      </a: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726399" rtl="0" eaLnBrk="1" fontAlgn="auto" latinLnBrk="0" hangingPunct="1">
                        <a:lnSpc>
                          <a:spcPct val="100000"/>
                        </a:lnSpc>
                        <a:spcBef>
                          <a:spcPts val="0"/>
                        </a:spcBef>
                        <a:spcAft>
                          <a:spcPts val="0"/>
                        </a:spcAft>
                        <a:buClrTx/>
                        <a:buSzTx/>
                        <a:buFontTx/>
                        <a:buNone/>
                        <a:tabLst/>
                        <a:defRPr/>
                      </a:pPr>
                      <a:r>
                        <a:rPr lang="ja-JP" altLang="ja-JP" sz="1050" dirty="0" smtClean="0">
                          <a:effectLst/>
                          <a:latin typeface="HG丸ｺﾞｼｯｸM-PRO" panose="020F0600000000000000" pitchFamily="50" charset="-128"/>
                          <a:ea typeface="HG丸ｺﾞｼｯｸM-PRO" panose="020F0600000000000000" pitchFamily="50" charset="-128"/>
                        </a:rPr>
                        <a:t>合格</a:t>
                      </a: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評価</a:t>
                      </a: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726399" rtl="0" eaLnBrk="1" fontAlgn="auto" latinLnBrk="0" hangingPunct="1">
                        <a:lnSpc>
                          <a:spcPct val="100000"/>
                        </a:lnSpc>
                        <a:spcBef>
                          <a:spcPts val="0"/>
                        </a:spcBef>
                        <a:spcAft>
                          <a:spcPts val="0"/>
                        </a:spcAft>
                        <a:buClrTx/>
                        <a:buSzTx/>
                        <a:buFontTx/>
                        <a:buNone/>
                        <a:tabLst/>
                        <a:defRPr/>
                      </a:pPr>
                      <a:r>
                        <a:rPr lang="ja-JP" altLang="ja-JP" sz="1050" dirty="0" smtClean="0">
                          <a:effectLst/>
                          <a:latin typeface="HG丸ｺﾞｼｯｸM-PRO" panose="020F0600000000000000" pitchFamily="50" charset="-128"/>
                          <a:ea typeface="HG丸ｺﾞｼｯｸM-PRO" panose="020F0600000000000000" pitchFamily="50" charset="-128"/>
                        </a:rPr>
                        <a:t>不合格</a:t>
                      </a: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168">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Ａ</a:t>
                      </a: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hangingPunct="0">
                        <a:spcAft>
                          <a:spcPts val="0"/>
                        </a:spcAft>
                      </a:pPr>
                      <a:r>
                        <a:rPr lang="en-US" altLang="ja-JP" sz="1050" dirty="0" smtClean="0">
                          <a:effectLst/>
                          <a:latin typeface="HG丸ｺﾞｼｯｸM-PRO" panose="020F0600000000000000" pitchFamily="50" charset="-128"/>
                          <a:ea typeface="HG丸ｺﾞｼｯｸM-PRO" panose="020F0600000000000000" pitchFamily="50" charset="-128"/>
                        </a:rPr>
                        <a:t>100</a:t>
                      </a:r>
                      <a:r>
                        <a:rPr lang="ja-JP" altLang="ja-JP" sz="1050" dirty="0" smtClean="0">
                          <a:effectLst/>
                          <a:latin typeface="HG丸ｺﾞｼｯｸM-PRO" panose="020F0600000000000000" pitchFamily="50" charset="-128"/>
                          <a:ea typeface="HG丸ｺﾞｼｯｸM-PRO" panose="020F0600000000000000" pitchFamily="50" charset="-128"/>
                        </a:rPr>
                        <a:t>～</a:t>
                      </a:r>
                      <a:r>
                        <a:rPr lang="en-US" altLang="ja-JP" sz="1050" dirty="0" smtClean="0">
                          <a:effectLst/>
                          <a:latin typeface="HG丸ｺﾞｼｯｸM-PRO" panose="020F0600000000000000" pitchFamily="50" charset="-128"/>
                          <a:ea typeface="HG丸ｺﾞｼｯｸM-PRO" panose="020F0600000000000000" pitchFamily="50" charset="-128"/>
                        </a:rPr>
                        <a:t>90</a:t>
                      </a:r>
                      <a:r>
                        <a:rPr lang="ja-JP" altLang="ja-JP" sz="1050" dirty="0" smtClean="0">
                          <a:effectLst/>
                          <a:latin typeface="HG丸ｺﾞｼｯｸM-PRO" panose="020F0600000000000000" pitchFamily="50" charset="-128"/>
                          <a:ea typeface="HG丸ｺﾞｼｯｸM-PRO" panose="020F0600000000000000" pitchFamily="50" charset="-128"/>
                        </a:rPr>
                        <a:t>点</a:t>
                      </a:r>
                      <a:endParaRPr lang="ja-JP" altLang="ja-JP" sz="1050" dirty="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Ｄ</a:t>
                      </a: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726399" rtl="0" eaLnBrk="1" fontAlgn="auto" latinLnBrk="0" hangingPunct="1">
                        <a:lnSpc>
                          <a:spcPct val="100000"/>
                        </a:lnSpc>
                        <a:spcBef>
                          <a:spcPts val="0"/>
                        </a:spcBef>
                        <a:spcAft>
                          <a:spcPts val="0"/>
                        </a:spcAft>
                        <a:buClrTx/>
                        <a:buSzTx/>
                        <a:buFontTx/>
                        <a:buNone/>
                        <a:tabLst/>
                        <a:defRPr/>
                      </a:pPr>
                      <a:r>
                        <a:rPr lang="en-US" altLang="ja-JP" sz="1050" dirty="0" smtClean="0">
                          <a:effectLst/>
                          <a:latin typeface="HG丸ｺﾞｼｯｸM-PRO" panose="020F0600000000000000" pitchFamily="50" charset="-128"/>
                          <a:ea typeface="HG丸ｺﾞｼｯｸM-PRO" panose="020F0600000000000000" pitchFamily="50" charset="-128"/>
                        </a:rPr>
                        <a:t>59</a:t>
                      </a:r>
                      <a:r>
                        <a:rPr lang="ja-JP" altLang="ja-JP" sz="1050" dirty="0" smtClean="0">
                          <a:effectLst/>
                          <a:latin typeface="HG丸ｺﾞｼｯｸM-PRO" panose="020F0600000000000000" pitchFamily="50" charset="-128"/>
                          <a:ea typeface="HG丸ｺﾞｼｯｸM-PRO" panose="020F0600000000000000" pitchFamily="50" charset="-128"/>
                        </a:rPr>
                        <a:t>～</a:t>
                      </a:r>
                      <a:r>
                        <a:rPr lang="en-US" altLang="ja-JP" sz="1050" dirty="0" smtClean="0">
                          <a:effectLst/>
                          <a:latin typeface="HG丸ｺﾞｼｯｸM-PRO" panose="020F0600000000000000" pitchFamily="50" charset="-128"/>
                          <a:ea typeface="HG丸ｺﾞｼｯｸM-PRO" panose="020F0600000000000000" pitchFamily="50" charset="-128"/>
                        </a:rPr>
                        <a:t>50</a:t>
                      </a:r>
                      <a:r>
                        <a:rPr lang="ja-JP" altLang="ja-JP" sz="1050" dirty="0" smtClean="0">
                          <a:effectLst/>
                          <a:latin typeface="HG丸ｺﾞｼｯｸM-PRO" panose="020F0600000000000000" pitchFamily="50" charset="-128"/>
                          <a:ea typeface="HG丸ｺﾞｼｯｸM-PRO" panose="020F0600000000000000" pitchFamily="50" charset="-128"/>
                        </a:rPr>
                        <a:t>点</a:t>
                      </a:r>
                      <a:endParaRPr lang="ja-JP" altLang="ja-JP" sz="1050" dirty="0" smtClean="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168">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Ａ</a:t>
                      </a: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hangingPunct="0">
                        <a:spcAft>
                          <a:spcPts val="0"/>
                        </a:spcAft>
                      </a:pPr>
                      <a:r>
                        <a:rPr lang="ja-JP" altLang="ja-JP" sz="1050" dirty="0" smtClean="0">
                          <a:effectLst/>
                          <a:latin typeface="HG丸ｺﾞｼｯｸM-PRO" panose="020F0600000000000000" pitchFamily="50" charset="-128"/>
                          <a:ea typeface="HG丸ｺﾞｼｯｸM-PRO" panose="020F0600000000000000" pitchFamily="50" charset="-128"/>
                        </a:rPr>
                        <a:t>　</a:t>
                      </a:r>
                      <a:r>
                        <a:rPr lang="en-US" altLang="ja-JP" sz="1050" dirty="0" smtClean="0">
                          <a:effectLst/>
                          <a:latin typeface="HG丸ｺﾞｼｯｸM-PRO" panose="020F0600000000000000" pitchFamily="50" charset="-128"/>
                          <a:ea typeface="HG丸ｺﾞｼｯｸM-PRO" panose="020F0600000000000000" pitchFamily="50" charset="-128"/>
                        </a:rPr>
                        <a:t>89</a:t>
                      </a:r>
                      <a:r>
                        <a:rPr lang="ja-JP" altLang="ja-JP" sz="1050" dirty="0" smtClean="0">
                          <a:effectLst/>
                          <a:latin typeface="HG丸ｺﾞｼｯｸM-PRO" panose="020F0600000000000000" pitchFamily="50" charset="-128"/>
                          <a:ea typeface="HG丸ｺﾞｼｯｸM-PRO" panose="020F0600000000000000" pitchFamily="50" charset="-128"/>
                        </a:rPr>
                        <a:t>～</a:t>
                      </a:r>
                      <a:r>
                        <a:rPr lang="en-US" altLang="ja-JP" sz="1050" dirty="0" smtClean="0">
                          <a:effectLst/>
                          <a:latin typeface="HG丸ｺﾞｼｯｸM-PRO" panose="020F0600000000000000" pitchFamily="50" charset="-128"/>
                          <a:ea typeface="HG丸ｺﾞｼｯｸM-PRO" panose="020F0600000000000000" pitchFamily="50" charset="-128"/>
                        </a:rPr>
                        <a:t>80</a:t>
                      </a:r>
                      <a:r>
                        <a:rPr lang="ja-JP" altLang="ja-JP" sz="1050" dirty="0" smtClean="0">
                          <a:effectLst/>
                          <a:latin typeface="HG丸ｺﾞｼｯｸM-PRO" panose="020F0600000000000000" pitchFamily="50" charset="-128"/>
                          <a:ea typeface="HG丸ｺﾞｼｯｸM-PRO" panose="020F0600000000000000" pitchFamily="50" charset="-128"/>
                        </a:rPr>
                        <a:t>点</a:t>
                      </a:r>
                      <a:endParaRPr lang="ja-JP" altLang="ja-JP" sz="1050" dirty="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Ｅ</a:t>
                      </a: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726399" rtl="0" eaLnBrk="1" fontAlgn="auto" latinLnBrk="0" hangingPunct="1">
                        <a:lnSpc>
                          <a:spcPct val="100000"/>
                        </a:lnSpc>
                        <a:spcBef>
                          <a:spcPts val="0"/>
                        </a:spcBef>
                        <a:spcAft>
                          <a:spcPts val="0"/>
                        </a:spcAft>
                        <a:buClrTx/>
                        <a:buSzTx/>
                        <a:buFontTx/>
                        <a:buNone/>
                        <a:tabLst/>
                        <a:defRPr/>
                      </a:pPr>
                      <a:r>
                        <a:rPr lang="en-US" altLang="ja-JP" sz="1050" dirty="0" smtClean="0">
                          <a:effectLst/>
                          <a:latin typeface="HG丸ｺﾞｼｯｸM-PRO" panose="020F0600000000000000" pitchFamily="50" charset="-128"/>
                          <a:ea typeface="HG丸ｺﾞｼｯｸM-PRO" panose="020F0600000000000000" pitchFamily="50" charset="-128"/>
                        </a:rPr>
                        <a:t>49</a:t>
                      </a:r>
                      <a:r>
                        <a:rPr lang="ja-JP" altLang="ja-JP" sz="1050" dirty="0" smtClean="0">
                          <a:effectLst/>
                          <a:latin typeface="HG丸ｺﾞｼｯｸM-PRO" panose="020F0600000000000000" pitchFamily="50" charset="-128"/>
                          <a:ea typeface="HG丸ｺﾞｼｯｸM-PRO" panose="020F0600000000000000" pitchFamily="50" charset="-128"/>
                        </a:rPr>
                        <a:t>～</a:t>
                      </a:r>
                      <a:r>
                        <a:rPr lang="en-US" altLang="ja-JP" sz="1050" dirty="0" smtClean="0">
                          <a:effectLst/>
                          <a:latin typeface="HG丸ｺﾞｼｯｸM-PRO" panose="020F0600000000000000" pitchFamily="50" charset="-128"/>
                          <a:ea typeface="HG丸ｺﾞｼｯｸM-PRO" panose="020F0600000000000000" pitchFamily="50" charset="-128"/>
                        </a:rPr>
                        <a:t>0</a:t>
                      </a:r>
                      <a:r>
                        <a:rPr lang="ja-JP" altLang="ja-JP" sz="1050" dirty="0" smtClean="0">
                          <a:effectLst/>
                          <a:latin typeface="HG丸ｺﾞｼｯｸM-PRO" panose="020F0600000000000000" pitchFamily="50" charset="-128"/>
                          <a:ea typeface="HG丸ｺﾞｼｯｸM-PRO" panose="020F0600000000000000" pitchFamily="50" charset="-128"/>
                        </a:rPr>
                        <a:t>点</a:t>
                      </a: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168">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Ｂ</a:t>
                      </a: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50" dirty="0" smtClean="0">
                          <a:effectLst/>
                          <a:latin typeface="HG丸ｺﾞｼｯｸM-PRO" panose="020F0600000000000000" pitchFamily="50" charset="-128"/>
                          <a:ea typeface="HG丸ｺﾞｼｯｸM-PRO" panose="020F0600000000000000" pitchFamily="50" charset="-128"/>
                        </a:rPr>
                        <a:t>79</a:t>
                      </a:r>
                      <a:r>
                        <a:rPr lang="ja-JP" altLang="ja-JP" sz="1050" dirty="0" smtClean="0">
                          <a:effectLst/>
                          <a:latin typeface="HG丸ｺﾞｼｯｸM-PRO" panose="020F0600000000000000" pitchFamily="50" charset="-128"/>
                          <a:ea typeface="HG丸ｺﾞｼｯｸM-PRO" panose="020F0600000000000000" pitchFamily="50" charset="-128"/>
                        </a:rPr>
                        <a:t>～</a:t>
                      </a:r>
                      <a:r>
                        <a:rPr lang="en-US" altLang="ja-JP" sz="1050" dirty="0" smtClean="0">
                          <a:effectLst/>
                          <a:latin typeface="HG丸ｺﾞｼｯｸM-PRO" panose="020F0600000000000000" pitchFamily="50" charset="-128"/>
                          <a:ea typeface="HG丸ｺﾞｼｯｸM-PRO" panose="020F0600000000000000" pitchFamily="50" charset="-128"/>
                        </a:rPr>
                        <a:t>70</a:t>
                      </a:r>
                      <a:r>
                        <a:rPr lang="ja-JP" altLang="ja-JP" sz="1050" dirty="0" smtClean="0">
                          <a:effectLst/>
                          <a:latin typeface="HG丸ｺﾞｼｯｸM-PRO" panose="020F0600000000000000" pitchFamily="50" charset="-128"/>
                          <a:ea typeface="HG丸ｺﾞｼｯｸM-PRO" panose="020F0600000000000000" pitchFamily="50" charset="-128"/>
                        </a:rPr>
                        <a:t>点</a:t>
                      </a: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4649">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Ｃ</a:t>
                      </a:r>
                      <a:endParaRPr kumimoji="1" lang="en-US" altLang="ja-JP" sz="1050" dirty="0" smtClean="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smtClean="0">
                          <a:latin typeface="HG丸ｺﾞｼｯｸM-PRO" panose="020F0600000000000000" pitchFamily="50" charset="-128"/>
                          <a:ea typeface="HG丸ｺﾞｼｯｸM-PRO" panose="020F0600000000000000" pitchFamily="50" charset="-128"/>
                        </a:rPr>
                        <a:t>69</a:t>
                      </a:r>
                      <a:r>
                        <a:rPr kumimoji="1" lang="ja-JP" altLang="en-US" sz="1050" dirty="0" smtClean="0">
                          <a:latin typeface="HG丸ｺﾞｼｯｸM-PRO" panose="020F0600000000000000" pitchFamily="50" charset="-128"/>
                          <a:ea typeface="HG丸ｺﾞｼｯｸM-PRO" panose="020F0600000000000000" pitchFamily="50" charset="-128"/>
                        </a:rPr>
                        <a:t>～</a:t>
                      </a:r>
                      <a:r>
                        <a:rPr kumimoji="1" lang="en-US" altLang="ja-JP" sz="1050" dirty="0" smtClean="0">
                          <a:latin typeface="HG丸ｺﾞｼｯｸM-PRO" panose="020F0600000000000000" pitchFamily="50" charset="-128"/>
                          <a:ea typeface="HG丸ｺﾞｼｯｸM-PRO" panose="020F0600000000000000" pitchFamily="50" charset="-128"/>
                        </a:rPr>
                        <a:t>60</a:t>
                      </a:r>
                      <a:r>
                        <a:rPr kumimoji="1" lang="ja-JP" altLang="en-US" sz="1050" dirty="0" smtClean="0">
                          <a:latin typeface="HG丸ｺﾞｼｯｸM-PRO" panose="020F0600000000000000" pitchFamily="50" charset="-128"/>
                          <a:ea typeface="HG丸ｺﾞｼｯｸM-PRO" panose="020F0600000000000000" pitchFamily="50" charset="-128"/>
                        </a:rPr>
                        <a:t>点</a:t>
                      </a: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HG丸ｺﾞｼｯｸM-PRO" panose="020F0600000000000000" pitchFamily="50" charset="-128"/>
                        <a:ea typeface="HG丸ｺﾞｼｯｸM-PRO" panose="020F0600000000000000" pitchFamily="50" charset="-128"/>
                      </a:endParaRPr>
                    </a:p>
                  </a:txBody>
                  <a:tcPr marL="45574" marR="45574" marT="45574" marB="45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8" name="表 87"/>
          <p:cNvGraphicFramePr>
            <a:graphicFrameLocks noGrp="1"/>
          </p:cNvGraphicFramePr>
          <p:nvPr>
            <p:extLst>
              <p:ext uri="{D42A27DB-BD31-4B8C-83A1-F6EECF244321}">
                <p14:modId xmlns:p14="http://schemas.microsoft.com/office/powerpoint/2010/main" val="1184568342"/>
              </p:ext>
            </p:extLst>
          </p:nvPr>
        </p:nvGraphicFramePr>
        <p:xfrm>
          <a:off x="457908" y="1213803"/>
          <a:ext cx="6382458" cy="972806"/>
        </p:xfrm>
        <a:graphic>
          <a:graphicData uri="http://schemas.openxmlformats.org/drawingml/2006/table">
            <a:tbl>
              <a:tblPr firstRow="1">
                <a:tableStyleId>{5C22544A-7EE6-4342-B048-85BDC9FD1C3A}</a:tableStyleId>
              </a:tblPr>
              <a:tblGrid>
                <a:gridCol w="492168"/>
                <a:gridCol w="581891"/>
                <a:gridCol w="2481683"/>
                <a:gridCol w="2826716"/>
              </a:tblGrid>
              <a:tr h="251141">
                <a:tc gridSpan="2">
                  <a:txBody>
                    <a:bodyPr/>
                    <a:lstStyle/>
                    <a:p>
                      <a:pPr algn="just" hangingPunct="0">
                        <a:spcAft>
                          <a:spcPts val="0"/>
                        </a:spcAft>
                      </a:pPr>
                      <a:r>
                        <a:rPr lang="en-US" sz="1200" dirty="0">
                          <a:effectLst/>
                          <a:latin typeface="HG丸ｺﾞｼｯｸM-PRO" panose="020F0600000000000000" pitchFamily="50" charset="-128"/>
                          <a:ea typeface="HG丸ｺﾞｼｯｸM-PRO" panose="020F0600000000000000" pitchFamily="50" charset="-128"/>
                        </a:rPr>
                        <a:t> </a:t>
                      </a:r>
                      <a:endParaRPr lang="ja-JP" sz="1200" dirty="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marL="31115" marR="311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hangingPunct="0">
                        <a:spcAft>
                          <a:spcPts val="0"/>
                        </a:spcAft>
                      </a:pPr>
                      <a:r>
                        <a:rPr lang="ja-JP" sz="1200" dirty="0" smtClean="0">
                          <a:effectLst/>
                          <a:latin typeface="HG丸ｺﾞｼｯｸM-PRO" panose="020F0600000000000000" pitchFamily="50" charset="-128"/>
                          <a:ea typeface="HG丸ｺﾞｼｯｸM-PRO" panose="020F0600000000000000" pitchFamily="50" charset="-128"/>
                        </a:rPr>
                        <a:t>第１学期</a:t>
                      </a:r>
                      <a:endParaRPr lang="ja-JP" sz="1200" dirty="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marL="31115" marR="311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hangingPunct="0">
                        <a:spcAft>
                          <a:spcPts val="0"/>
                        </a:spcAft>
                      </a:pPr>
                      <a:r>
                        <a:rPr lang="ja-JP" sz="1200" dirty="0" smtClean="0">
                          <a:effectLst/>
                          <a:latin typeface="HG丸ｺﾞｼｯｸM-PRO" panose="020F0600000000000000" pitchFamily="50" charset="-128"/>
                          <a:ea typeface="HG丸ｺﾞｼｯｸM-PRO" panose="020F0600000000000000" pitchFamily="50" charset="-128"/>
                        </a:rPr>
                        <a:t>第２学期</a:t>
                      </a:r>
                      <a:endParaRPr lang="ja-JP" sz="1200" dirty="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marL="31115" marR="311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632">
                <a:tc rowSpan="2">
                  <a:txBody>
                    <a:bodyPr/>
                    <a:lstStyle/>
                    <a:p>
                      <a:pPr algn="ctr" hangingPunct="0">
                        <a:spcAft>
                          <a:spcPts val="0"/>
                        </a:spcAft>
                      </a:pPr>
                      <a:r>
                        <a:rPr lang="ja-JP" sz="1200" dirty="0" smtClean="0">
                          <a:effectLst/>
                          <a:latin typeface="HG丸ｺﾞｼｯｸM-PRO" panose="020F0600000000000000" pitchFamily="50" charset="-128"/>
                          <a:ea typeface="HG丸ｺﾞｼｯｸM-PRO" panose="020F0600000000000000" pitchFamily="50" charset="-128"/>
                        </a:rPr>
                        <a:t>試験</a:t>
                      </a:r>
                      <a:endParaRPr lang="en-US" altLang="ja-JP" sz="1200" dirty="0" smtClean="0">
                        <a:effectLst/>
                        <a:latin typeface="HG丸ｺﾞｼｯｸM-PRO" panose="020F0600000000000000" pitchFamily="50" charset="-128"/>
                        <a:ea typeface="HG丸ｺﾞｼｯｸM-PRO" panose="020F0600000000000000" pitchFamily="50" charset="-128"/>
                      </a:endParaRPr>
                    </a:p>
                    <a:p>
                      <a:pPr algn="ctr" hangingPunct="0">
                        <a:spcAft>
                          <a:spcPts val="0"/>
                        </a:spcAft>
                      </a:pPr>
                      <a:r>
                        <a:rPr lang="ja-JP" sz="1200" dirty="0" smtClean="0">
                          <a:effectLst/>
                          <a:latin typeface="HG丸ｺﾞｼｯｸM-PRO" panose="020F0600000000000000" pitchFamily="50" charset="-128"/>
                          <a:ea typeface="HG丸ｺﾞｼｯｸM-PRO" panose="020F0600000000000000" pitchFamily="50" charset="-128"/>
                        </a:rPr>
                        <a:t>期間</a:t>
                      </a:r>
                      <a:endParaRPr lang="ja-JP" sz="1200" dirty="0">
                        <a:effectLst/>
                        <a:latin typeface="HG丸ｺﾞｼｯｸM-PRO" panose="020F0600000000000000" pitchFamily="50" charset="-128"/>
                        <a:ea typeface="HG丸ｺﾞｼｯｸM-PRO" panose="020F0600000000000000" pitchFamily="50" charset="-128"/>
                      </a:endParaRPr>
                    </a:p>
                  </a:txBody>
                  <a:tcPr marL="31115" marR="311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en-US" sz="1200" dirty="0">
                          <a:effectLst/>
                          <a:latin typeface="HG丸ｺﾞｼｯｸM-PRO" panose="020F0600000000000000" pitchFamily="50" charset="-128"/>
                          <a:ea typeface="HG丸ｺﾞｼｯｸM-PRO" panose="020F0600000000000000" pitchFamily="50" charset="-128"/>
                        </a:rPr>
                        <a:t> </a:t>
                      </a:r>
                      <a:r>
                        <a:rPr lang="ja-JP" sz="1200" dirty="0" smtClean="0">
                          <a:effectLst/>
                          <a:latin typeface="HG丸ｺﾞｼｯｸM-PRO" panose="020F0600000000000000" pitchFamily="50" charset="-128"/>
                          <a:ea typeface="HG丸ｺﾞｼｯｸM-PRO" panose="020F0600000000000000" pitchFamily="50" charset="-128"/>
                        </a:rPr>
                        <a:t>大学院</a:t>
                      </a:r>
                      <a:endParaRPr lang="ja-JP" sz="1200" dirty="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marL="31115" marR="311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hangingPunct="0">
                        <a:spcAft>
                          <a:spcPts val="0"/>
                        </a:spcAft>
                      </a:pPr>
                      <a:r>
                        <a:rPr lang="ja-JP" altLang="en-US" sz="1200" b="1" spc="-10" dirty="0" smtClean="0">
                          <a:effectLst/>
                          <a:latin typeface="HG丸ｺﾞｼｯｸM-PRO" panose="020F0600000000000000" pitchFamily="50" charset="-128"/>
                          <a:ea typeface="HG丸ｺﾞｼｯｸM-PRO" panose="020F0600000000000000" pitchFamily="50" charset="-128"/>
                        </a:rPr>
                        <a:t>７</a:t>
                      </a:r>
                      <a:r>
                        <a:rPr lang="ja-JP" sz="1200" b="1" spc="-10" dirty="0" smtClean="0">
                          <a:effectLst/>
                          <a:latin typeface="HG丸ｺﾞｼｯｸM-PRO" panose="020F0600000000000000" pitchFamily="50" charset="-128"/>
                          <a:ea typeface="HG丸ｺﾞｼｯｸM-PRO" panose="020F0600000000000000" pitchFamily="50" charset="-128"/>
                        </a:rPr>
                        <a:t>月</a:t>
                      </a:r>
                      <a:r>
                        <a:rPr lang="ja-JP" altLang="en-US" sz="1200" b="1" spc="-10" dirty="0" smtClean="0">
                          <a:effectLst/>
                          <a:latin typeface="HG丸ｺﾞｼｯｸM-PRO" panose="020F0600000000000000" pitchFamily="50" charset="-128"/>
                          <a:ea typeface="HG丸ｺﾞｼｯｸM-PRO" panose="020F0600000000000000" pitchFamily="50" charset="-128"/>
                        </a:rPr>
                        <a:t>１９</a:t>
                      </a:r>
                      <a:r>
                        <a:rPr lang="ja-JP" sz="1200" b="1" spc="-10" dirty="0" smtClean="0">
                          <a:effectLst/>
                          <a:latin typeface="HG丸ｺﾞｼｯｸM-PRO" panose="020F0600000000000000" pitchFamily="50" charset="-128"/>
                          <a:ea typeface="HG丸ｺﾞｼｯｸM-PRO" panose="020F0600000000000000" pitchFamily="50" charset="-128"/>
                        </a:rPr>
                        <a:t>日</a:t>
                      </a:r>
                      <a:r>
                        <a:rPr lang="en-US" sz="1200" b="1" spc="-10" dirty="0">
                          <a:effectLst/>
                          <a:latin typeface="HG丸ｺﾞｼｯｸM-PRO" panose="020F0600000000000000" pitchFamily="50" charset="-128"/>
                          <a:ea typeface="HG丸ｺﾞｼｯｸM-PRO" panose="020F0600000000000000" pitchFamily="50" charset="-128"/>
                        </a:rPr>
                        <a:t>(</a:t>
                      </a:r>
                      <a:r>
                        <a:rPr lang="ja-JP" sz="1200" b="1" spc="-10" dirty="0">
                          <a:effectLst/>
                          <a:latin typeface="HG丸ｺﾞｼｯｸM-PRO" panose="020F0600000000000000" pitchFamily="50" charset="-128"/>
                          <a:ea typeface="HG丸ｺﾞｼｯｸM-PRO" panose="020F0600000000000000" pitchFamily="50" charset="-128"/>
                        </a:rPr>
                        <a:t>金</a:t>
                      </a:r>
                      <a:r>
                        <a:rPr lang="en-US" sz="1200" b="1" spc="-10" dirty="0">
                          <a:effectLst/>
                          <a:latin typeface="HG丸ｺﾞｼｯｸM-PRO" panose="020F0600000000000000" pitchFamily="50" charset="-128"/>
                          <a:ea typeface="HG丸ｺﾞｼｯｸM-PRO" panose="020F0600000000000000" pitchFamily="50" charset="-128"/>
                        </a:rPr>
                        <a:t>)</a:t>
                      </a:r>
                      <a:r>
                        <a:rPr lang="ja-JP" sz="1200" b="1" spc="-10" dirty="0">
                          <a:effectLst/>
                          <a:latin typeface="HG丸ｺﾞｼｯｸM-PRO" panose="020F0600000000000000" pitchFamily="50" charset="-128"/>
                          <a:ea typeface="HG丸ｺﾞｼｯｸM-PRO" panose="020F0600000000000000" pitchFamily="50" charset="-128"/>
                        </a:rPr>
                        <a:t>・</a:t>
                      </a:r>
                      <a:r>
                        <a:rPr lang="en-US" sz="1200" b="1" spc="-10" dirty="0">
                          <a:effectLst/>
                          <a:latin typeface="HG丸ｺﾞｼｯｸM-PRO" panose="020F0600000000000000" pitchFamily="50" charset="-128"/>
                          <a:ea typeface="HG丸ｺﾞｼｯｸM-PRO" panose="020F0600000000000000" pitchFamily="50" charset="-128"/>
                        </a:rPr>
                        <a:t>7</a:t>
                      </a:r>
                      <a:r>
                        <a:rPr lang="ja-JP" sz="1200" b="1" spc="-10" dirty="0">
                          <a:effectLst/>
                          <a:latin typeface="HG丸ｺﾞｼｯｸM-PRO" panose="020F0600000000000000" pitchFamily="50" charset="-128"/>
                          <a:ea typeface="HG丸ｺﾞｼｯｸM-PRO" panose="020F0600000000000000" pitchFamily="50" charset="-128"/>
                        </a:rPr>
                        <a:t>月</a:t>
                      </a:r>
                      <a:r>
                        <a:rPr lang="en-US" sz="1200" b="1" spc="-10" dirty="0" smtClean="0">
                          <a:effectLst/>
                          <a:latin typeface="HG丸ｺﾞｼｯｸM-PRO" panose="020F0600000000000000" pitchFamily="50" charset="-128"/>
                          <a:ea typeface="HG丸ｺﾞｼｯｸM-PRO" panose="020F0600000000000000" pitchFamily="50" charset="-128"/>
                        </a:rPr>
                        <a:t>2</a:t>
                      </a:r>
                      <a:r>
                        <a:rPr lang="ja-JP" altLang="en-US" sz="1200" b="1" spc="-10" dirty="0" smtClean="0">
                          <a:effectLst/>
                          <a:latin typeface="HG丸ｺﾞｼｯｸM-PRO" panose="020F0600000000000000" pitchFamily="50" charset="-128"/>
                          <a:ea typeface="HG丸ｺﾞｼｯｸM-PRO" panose="020F0600000000000000" pitchFamily="50" charset="-128"/>
                        </a:rPr>
                        <a:t>０</a:t>
                      </a:r>
                      <a:r>
                        <a:rPr lang="ja-JP" sz="1200" b="1" spc="-10" dirty="0" smtClean="0">
                          <a:effectLst/>
                          <a:latin typeface="HG丸ｺﾞｼｯｸM-PRO" panose="020F0600000000000000" pitchFamily="50" charset="-128"/>
                          <a:ea typeface="HG丸ｺﾞｼｯｸM-PRO" panose="020F0600000000000000" pitchFamily="50" charset="-128"/>
                        </a:rPr>
                        <a:t>日</a:t>
                      </a:r>
                      <a:r>
                        <a:rPr lang="en-US" sz="1200" b="1" spc="-10" dirty="0">
                          <a:effectLst/>
                          <a:latin typeface="HG丸ｺﾞｼｯｸM-PRO" panose="020F0600000000000000" pitchFamily="50" charset="-128"/>
                          <a:ea typeface="HG丸ｺﾞｼｯｸM-PRO" panose="020F0600000000000000" pitchFamily="50" charset="-128"/>
                        </a:rPr>
                        <a:t>(</a:t>
                      </a:r>
                      <a:r>
                        <a:rPr lang="ja-JP" sz="1200" b="1" spc="-10" dirty="0">
                          <a:effectLst/>
                          <a:latin typeface="HG丸ｺﾞｼｯｸM-PRO" panose="020F0600000000000000" pitchFamily="50" charset="-128"/>
                          <a:ea typeface="HG丸ｺﾞｼｯｸM-PRO" panose="020F0600000000000000" pitchFamily="50" charset="-128"/>
                        </a:rPr>
                        <a:t>土</a:t>
                      </a:r>
                      <a:r>
                        <a:rPr lang="en-US" sz="1200" b="1" spc="-10" dirty="0">
                          <a:effectLst/>
                          <a:latin typeface="HG丸ｺﾞｼｯｸM-PRO" panose="020F0600000000000000" pitchFamily="50" charset="-128"/>
                          <a:ea typeface="HG丸ｺﾞｼｯｸM-PRO" panose="020F0600000000000000" pitchFamily="50" charset="-128"/>
                        </a:rPr>
                        <a:t>)</a:t>
                      </a:r>
                      <a:endParaRPr lang="ja-JP" sz="1200" b="1" dirty="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hangingPunct="0">
                        <a:spcAft>
                          <a:spcPts val="0"/>
                        </a:spcAft>
                      </a:pPr>
                      <a:r>
                        <a:rPr 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1</a:t>
                      </a:r>
                      <a:r>
                        <a:rPr 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月</a:t>
                      </a:r>
                      <a:r>
                        <a:rPr lang="en-US" alt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2</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１</a:t>
                      </a:r>
                      <a:r>
                        <a:rPr 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日</a:t>
                      </a:r>
                      <a:r>
                        <a:rPr 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火</a:t>
                      </a:r>
                      <a:r>
                        <a:rPr 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sz="1200" b="1" spc="-5" dirty="0" smtClean="0">
                          <a:solidFill>
                            <a:schemeClr val="tx1"/>
                          </a:solidFill>
                          <a:effectLst/>
                          <a:latin typeface="HG丸ｺﾞｼｯｸM-PRO" panose="020F0600000000000000" pitchFamily="50" charset="-128"/>
                          <a:ea typeface="HG丸ｺﾞｼｯｸM-PRO" panose="020F0600000000000000" pitchFamily="50" charset="-128"/>
                        </a:rPr>
                        <a:t> </a:t>
                      </a:r>
                      <a:r>
                        <a:rPr lang="en-US" sz="1200" b="1" spc="-10" dirty="0">
                          <a:solidFill>
                            <a:schemeClr val="tx1"/>
                          </a:solidFill>
                          <a:effectLst/>
                          <a:latin typeface="HG丸ｺﾞｼｯｸM-PRO" panose="020F0600000000000000" pitchFamily="50" charset="-128"/>
                          <a:ea typeface="HG丸ｺﾞｼｯｸM-PRO" panose="020F0600000000000000" pitchFamily="50" charset="-128"/>
                        </a:rPr>
                        <a:t>1</a:t>
                      </a:r>
                      <a:r>
                        <a:rPr lang="ja-JP" sz="1200" b="1" spc="-10" dirty="0">
                          <a:solidFill>
                            <a:schemeClr val="tx1"/>
                          </a:solidFill>
                          <a:effectLst/>
                          <a:latin typeface="HG丸ｺﾞｼｯｸM-PRO" panose="020F0600000000000000" pitchFamily="50" charset="-128"/>
                          <a:ea typeface="HG丸ｺﾞｼｯｸM-PRO" panose="020F0600000000000000" pitchFamily="50" charset="-128"/>
                        </a:rPr>
                        <a:t>月</a:t>
                      </a:r>
                      <a:r>
                        <a:rPr 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2</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２</a:t>
                      </a:r>
                      <a:r>
                        <a:rPr 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日</a:t>
                      </a:r>
                      <a:r>
                        <a:rPr 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水</a:t>
                      </a:r>
                      <a:r>
                        <a:rPr 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endParaRPr lang="ja-JP" sz="1200" b="1" dirty="0">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7033">
                <a:tc vMerge="1">
                  <a:txBody>
                    <a:bodyPr/>
                    <a:lstStyle/>
                    <a:p>
                      <a:endParaRPr kumimoji="1" lang="ja-JP" altLang="en-US"/>
                    </a:p>
                  </a:txBody>
                  <a:tcPr/>
                </a:tc>
                <a:tc>
                  <a:txBody>
                    <a:bodyPr/>
                    <a:lstStyle/>
                    <a:p>
                      <a:pPr algn="ctr" hangingPunct="0">
                        <a:spcAft>
                          <a:spcPts val="0"/>
                        </a:spcAft>
                      </a:pPr>
                      <a:r>
                        <a:rPr lang="en-US" sz="1200" dirty="0">
                          <a:effectLst/>
                          <a:latin typeface="HG丸ｺﾞｼｯｸM-PRO" panose="020F0600000000000000" pitchFamily="50" charset="-128"/>
                          <a:ea typeface="HG丸ｺﾞｼｯｸM-PRO" panose="020F0600000000000000" pitchFamily="50" charset="-128"/>
                        </a:rPr>
                        <a:t> </a:t>
                      </a:r>
                      <a:r>
                        <a:rPr lang="ja-JP" sz="1200" dirty="0">
                          <a:effectLst/>
                          <a:latin typeface="HG丸ｺﾞｼｯｸM-PRO" panose="020F0600000000000000" pitchFamily="50" charset="-128"/>
                          <a:ea typeface="HG丸ｺﾞｼｯｸM-PRO" panose="020F0600000000000000" pitchFamily="50" charset="-128"/>
                        </a:rPr>
                        <a:t>学　部</a:t>
                      </a:r>
                      <a:endParaRPr lang="ja-JP" sz="1200" dirty="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marL="31115" marR="311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72639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b="1" kern="100" spc="-150" dirty="0" smtClean="0">
                          <a:solidFill>
                            <a:schemeClr val="tx1"/>
                          </a:solidFill>
                          <a:effectLst/>
                          <a:latin typeface="HG丸ｺﾞｼｯｸM-PRO" panose="020F0600000000000000" pitchFamily="50" charset="-128"/>
                          <a:ea typeface="HG丸ｺﾞｼｯｸM-PRO" panose="020F0600000000000000" pitchFamily="50" charset="-128"/>
                        </a:rPr>
                        <a:t>7</a:t>
                      </a:r>
                      <a:r>
                        <a:rPr lang="ja-JP"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月</a:t>
                      </a:r>
                      <a:r>
                        <a:rPr lang="en-US"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2</a:t>
                      </a:r>
                      <a:r>
                        <a:rPr lang="ja-JP" altLang="en-US" sz="1200" b="1" spc="-150" dirty="0" smtClean="0">
                          <a:solidFill>
                            <a:schemeClr val="tx1"/>
                          </a:solidFill>
                          <a:effectLst/>
                          <a:latin typeface="HG丸ｺﾞｼｯｸM-PRO" panose="020F0600000000000000" pitchFamily="50" charset="-128"/>
                          <a:ea typeface="HG丸ｺﾞｼｯｸM-PRO" panose="020F0600000000000000" pitchFamily="50" charset="-128"/>
                        </a:rPr>
                        <a:t>１</a:t>
                      </a:r>
                      <a:r>
                        <a:rPr lang="ja-JP"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日</a:t>
                      </a:r>
                      <a:r>
                        <a:rPr lang="en-US"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50" dirty="0" smtClean="0">
                          <a:solidFill>
                            <a:schemeClr val="tx1"/>
                          </a:solidFill>
                          <a:effectLst/>
                          <a:latin typeface="HG丸ｺﾞｼｯｸM-PRO" panose="020F0600000000000000" pitchFamily="50" charset="-128"/>
                          <a:ea typeface="HG丸ｺﾞｼｯｸM-PRO" panose="020F0600000000000000" pitchFamily="50" charset="-128"/>
                        </a:rPr>
                        <a:t>日</a:t>
                      </a:r>
                      <a:r>
                        <a:rPr lang="en-US"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50" dirty="0" smtClean="0">
                          <a:solidFill>
                            <a:schemeClr val="tx1"/>
                          </a:solidFill>
                          <a:effectLst/>
                          <a:latin typeface="HG丸ｺﾞｼｯｸM-PRO" panose="020F0600000000000000" pitchFamily="50" charset="-128"/>
                          <a:ea typeface="HG丸ｺﾞｼｯｸM-PRO" panose="020F0600000000000000" pitchFamily="50" charset="-128"/>
                        </a:rPr>
                        <a:t>・２３日</a:t>
                      </a:r>
                      <a:r>
                        <a:rPr lang="en-US"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50" dirty="0" smtClean="0">
                          <a:solidFill>
                            <a:schemeClr val="tx1"/>
                          </a:solidFill>
                          <a:effectLst/>
                          <a:latin typeface="HG丸ｺﾞｼｯｸM-PRO" panose="020F0600000000000000" pitchFamily="50" charset="-128"/>
                          <a:ea typeface="HG丸ｺﾞｼｯｸM-PRO" panose="020F0600000000000000" pitchFamily="50" charset="-128"/>
                        </a:rPr>
                        <a:t>火</a:t>
                      </a:r>
                      <a:r>
                        <a:rPr lang="en-US"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50" dirty="0" smtClean="0">
                          <a:solidFill>
                            <a:schemeClr val="tx1"/>
                          </a:solidFill>
                          <a:effectLst/>
                          <a:latin typeface="HG丸ｺﾞｼｯｸM-PRO" panose="020F0600000000000000" pitchFamily="50" charset="-128"/>
                          <a:ea typeface="HG丸ｺﾞｼｯｸM-PRO" panose="020F0600000000000000" pitchFamily="50" charset="-128"/>
                        </a:rPr>
                        <a:t>・２４日</a:t>
                      </a:r>
                      <a:r>
                        <a:rPr lang="en-US"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50" dirty="0" smtClean="0">
                          <a:solidFill>
                            <a:schemeClr val="tx1"/>
                          </a:solidFill>
                          <a:effectLst/>
                          <a:latin typeface="HG丸ｺﾞｼｯｸM-PRO" panose="020F0600000000000000" pitchFamily="50" charset="-128"/>
                          <a:ea typeface="HG丸ｺﾞｼｯｸM-PRO" panose="020F0600000000000000" pitchFamily="50" charset="-128"/>
                        </a:rPr>
                        <a:t>水</a:t>
                      </a:r>
                      <a:r>
                        <a:rPr lang="en-US"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50" dirty="0" smtClean="0">
                          <a:solidFill>
                            <a:schemeClr val="tx1"/>
                          </a:solidFill>
                          <a:effectLst/>
                          <a:latin typeface="HG丸ｺﾞｼｯｸM-PRO" panose="020F0600000000000000" pitchFamily="50" charset="-128"/>
                          <a:ea typeface="HG丸ｺﾞｼｯｸM-PRO" panose="020F0600000000000000" pitchFamily="50" charset="-128"/>
                        </a:rPr>
                        <a:t>・</a:t>
                      </a:r>
                      <a:endParaRPr lang="en-US"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endParaRPr>
                    </a:p>
                    <a:p>
                      <a:pPr marL="0" marR="0" indent="0" algn="l" defTabSz="72639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2</a:t>
                      </a:r>
                      <a:r>
                        <a:rPr lang="ja-JP" altLang="en-US" sz="1200" b="1" spc="-150" dirty="0" smtClean="0">
                          <a:solidFill>
                            <a:schemeClr val="tx1"/>
                          </a:solidFill>
                          <a:effectLst/>
                          <a:latin typeface="HG丸ｺﾞｼｯｸM-PRO" panose="020F0600000000000000" pitchFamily="50" charset="-128"/>
                          <a:ea typeface="HG丸ｺﾞｼｯｸM-PRO" panose="020F0600000000000000" pitchFamily="50" charset="-128"/>
                        </a:rPr>
                        <a:t>５日</a:t>
                      </a:r>
                      <a:r>
                        <a:rPr lang="en-US"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50" dirty="0" smtClean="0">
                          <a:solidFill>
                            <a:schemeClr val="tx1"/>
                          </a:solidFill>
                          <a:effectLst/>
                          <a:latin typeface="HG丸ｺﾞｼｯｸM-PRO" panose="020F0600000000000000" pitchFamily="50" charset="-128"/>
                          <a:ea typeface="HG丸ｺﾞｼｯｸM-PRO" panose="020F0600000000000000" pitchFamily="50" charset="-128"/>
                        </a:rPr>
                        <a:t>木</a:t>
                      </a:r>
                      <a:r>
                        <a:rPr lang="en-US"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50" dirty="0" smtClean="0">
                          <a:solidFill>
                            <a:schemeClr val="tx1"/>
                          </a:solidFill>
                          <a:effectLst/>
                          <a:latin typeface="HG丸ｺﾞｼｯｸM-PRO" panose="020F0600000000000000" pitchFamily="50" charset="-128"/>
                          <a:ea typeface="HG丸ｺﾞｼｯｸM-PRO" panose="020F0600000000000000" pitchFamily="50" charset="-128"/>
                        </a:rPr>
                        <a:t>・２７</a:t>
                      </a:r>
                      <a:r>
                        <a:rPr lang="ja-JP"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日</a:t>
                      </a:r>
                      <a:r>
                        <a:rPr lang="en-US"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50" dirty="0" smtClean="0">
                          <a:solidFill>
                            <a:schemeClr val="tx1"/>
                          </a:solidFill>
                          <a:effectLst/>
                          <a:latin typeface="HG丸ｺﾞｼｯｸM-PRO" panose="020F0600000000000000" pitchFamily="50" charset="-128"/>
                          <a:ea typeface="HG丸ｺﾞｼｯｸM-PRO" panose="020F0600000000000000" pitchFamily="50" charset="-128"/>
                        </a:rPr>
                        <a:t>土</a:t>
                      </a:r>
                      <a:r>
                        <a:rPr lang="en-US"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50" dirty="0" smtClean="0">
                          <a:solidFill>
                            <a:schemeClr val="tx1"/>
                          </a:solidFill>
                          <a:effectLst/>
                          <a:latin typeface="HG丸ｺﾞｼｯｸM-PRO" panose="020F0600000000000000" pitchFamily="50" charset="-128"/>
                          <a:ea typeface="HG丸ｺﾞｼｯｸM-PRO" panose="020F0600000000000000" pitchFamily="50" charset="-128"/>
                        </a:rPr>
                        <a:t>・２８</a:t>
                      </a:r>
                      <a:r>
                        <a:rPr lang="ja-JP"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日</a:t>
                      </a:r>
                      <a:r>
                        <a:rPr lang="en-US"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50" dirty="0" smtClean="0">
                          <a:solidFill>
                            <a:schemeClr val="tx1"/>
                          </a:solidFill>
                          <a:effectLst/>
                          <a:latin typeface="HG丸ｺﾞｼｯｸM-PRO" panose="020F0600000000000000" pitchFamily="50" charset="-128"/>
                          <a:ea typeface="HG丸ｺﾞｼｯｸM-PRO" panose="020F0600000000000000" pitchFamily="50" charset="-128"/>
                        </a:rPr>
                        <a:t>日</a:t>
                      </a:r>
                      <a:r>
                        <a:rPr lang="en-US"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rPr>
                        <a:t>)</a:t>
                      </a:r>
                      <a:endParaRPr lang="ja-JP" altLang="ja-JP" sz="1200" b="1" spc="-150" dirty="0" smtClean="0">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hangingPunct="0">
                        <a:spcAft>
                          <a:spcPts val="0"/>
                        </a:spcAft>
                      </a:pPr>
                      <a:r>
                        <a:rPr 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1</a:t>
                      </a:r>
                      <a:r>
                        <a:rPr lang="ja-JP" sz="1200" b="1" spc="-10" dirty="0">
                          <a:solidFill>
                            <a:schemeClr val="tx1"/>
                          </a:solidFill>
                          <a:effectLst/>
                          <a:latin typeface="HG丸ｺﾞｼｯｸM-PRO" panose="020F0600000000000000" pitchFamily="50" charset="-128"/>
                          <a:ea typeface="HG丸ｺﾞｼｯｸM-PRO" panose="020F0600000000000000" pitchFamily="50" charset="-128"/>
                        </a:rPr>
                        <a:t>月</a:t>
                      </a:r>
                      <a:r>
                        <a:rPr 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2</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３</a:t>
                      </a:r>
                      <a:r>
                        <a:rPr 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日</a:t>
                      </a:r>
                      <a:r>
                        <a:rPr 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木</a:t>
                      </a:r>
                      <a:r>
                        <a:rPr 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en-US" alt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2</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５日</a:t>
                      </a:r>
                      <a:r>
                        <a:rPr lang="en-US" alt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土</a:t>
                      </a:r>
                      <a:r>
                        <a:rPr lang="en-US" alt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en-US" alt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2</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６日</a:t>
                      </a:r>
                      <a:r>
                        <a:rPr lang="en-US" alt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日</a:t>
                      </a:r>
                      <a:r>
                        <a:rPr lang="en-US" alt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・２８日</a:t>
                      </a:r>
                      <a:r>
                        <a:rPr lang="en-US" alt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火</a:t>
                      </a:r>
                      <a:r>
                        <a:rPr lang="en-US" alt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・２９日</a:t>
                      </a:r>
                      <a:r>
                        <a:rPr lang="en-US" alt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水</a:t>
                      </a:r>
                      <a:r>
                        <a:rPr lang="en-US" alt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・３０</a:t>
                      </a:r>
                      <a:r>
                        <a:rPr lang="ja-JP" sz="1200" b="1" spc="-10" dirty="0" smtClean="0">
                          <a:solidFill>
                            <a:schemeClr val="tx1"/>
                          </a:solidFill>
                          <a:effectLst/>
                          <a:latin typeface="HG丸ｺﾞｼｯｸM-PRO" panose="020F0600000000000000" pitchFamily="50" charset="-128"/>
                          <a:ea typeface="HG丸ｺﾞｼｯｸM-PRO" panose="020F0600000000000000" pitchFamily="50" charset="-128"/>
                        </a:rPr>
                        <a:t>日</a:t>
                      </a:r>
                      <a:r>
                        <a:rPr 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en-US" sz="1200" b="1" spc="-10" dirty="0" smtClean="0">
                          <a:solidFill>
                            <a:schemeClr val="tx1"/>
                          </a:solidFill>
                          <a:effectLst/>
                          <a:latin typeface="HG丸ｺﾞｼｯｸM-PRO" panose="020F0600000000000000" pitchFamily="50" charset="-128"/>
                          <a:ea typeface="HG丸ｺﾞｼｯｸM-PRO" panose="020F0600000000000000" pitchFamily="50" charset="-128"/>
                        </a:rPr>
                        <a:t>木</a:t>
                      </a:r>
                      <a:r>
                        <a:rPr lang="en-US" sz="1200" b="1" dirty="0" smtClean="0">
                          <a:solidFill>
                            <a:schemeClr val="tx1"/>
                          </a:solidFill>
                          <a:effectLst/>
                          <a:latin typeface="HG丸ｺﾞｼｯｸM-PRO" panose="020F0600000000000000" pitchFamily="50" charset="-128"/>
                          <a:ea typeface="HG丸ｺﾞｼｯｸM-PRO" panose="020F0600000000000000" pitchFamily="50" charset="-128"/>
                        </a:rPr>
                        <a:t>)</a:t>
                      </a:r>
                      <a:endParaRPr lang="ja-JP" sz="1200" b="1" dirty="0">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9" name="Rectangle 112"/>
          <p:cNvSpPr>
            <a:spLocks noChangeArrowheads="1"/>
          </p:cNvSpPr>
          <p:nvPr/>
        </p:nvSpPr>
        <p:spPr bwMode="auto">
          <a:xfrm>
            <a:off x="2192200" y="423993"/>
            <a:ext cx="2880000" cy="288000"/>
          </a:xfrm>
          <a:prstGeom prst="rect">
            <a:avLst/>
          </a:prstGeom>
          <a:solidFill>
            <a:schemeClr val="accent1">
              <a:lumMod val="40000"/>
              <a:lumOff val="60000"/>
            </a:schemeClr>
          </a:solid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ja-JP" altLang="ja-JP"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単位認定試験</a:t>
            </a:r>
            <a:endParaRPr kumimoji="0" lang="ja-JP" altLang="ja-JP" sz="400" dirty="0"/>
          </a:p>
        </p:txBody>
      </p:sp>
      <p:sp>
        <p:nvSpPr>
          <p:cNvPr id="90" name="Oval 169"/>
          <p:cNvSpPr>
            <a:spLocks noChangeArrowheads="1"/>
          </p:cNvSpPr>
          <p:nvPr/>
        </p:nvSpPr>
        <p:spPr bwMode="auto">
          <a:xfrm>
            <a:off x="4359842" y="5887082"/>
            <a:ext cx="253545" cy="245452"/>
          </a:xfrm>
          <a:prstGeom prst="ellipse">
            <a:avLst/>
          </a:prstGeom>
          <a:noFill/>
          <a:ln w="7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Tree>
    <p:extLst>
      <p:ext uri="{BB962C8B-B14F-4D97-AF65-F5344CB8AC3E}">
        <p14:creationId xmlns:p14="http://schemas.microsoft.com/office/powerpoint/2010/main" val="2081067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13948" y="576163"/>
            <a:ext cx="6660000" cy="936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525998" y="5755462"/>
            <a:ext cx="632582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177"/>
          <p:cNvSpPr>
            <a:spLocks noChangeArrowheads="1"/>
          </p:cNvSpPr>
          <p:nvPr/>
        </p:nvSpPr>
        <p:spPr bwMode="auto">
          <a:xfrm>
            <a:off x="864478" y="1714195"/>
            <a:ext cx="1440000" cy="540000"/>
          </a:xfrm>
          <a:prstGeom prst="rect">
            <a:avLst/>
          </a:prstGeom>
          <a:gradFill rotWithShape="0">
            <a:gsLst>
              <a:gs pos="0">
                <a:srgbClr val="CCCCCC"/>
              </a:gs>
              <a:gs pos="100000">
                <a:srgbClr val="FFFFFF"/>
              </a:gs>
            </a:gsLst>
            <a:lin ang="0" scaled="1"/>
          </a:gradFill>
          <a:ln w="7200">
            <a:solidFill>
              <a:srgbClr val="000000"/>
            </a:solidFill>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通信指導</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4" name="Rectangle 189"/>
          <p:cNvSpPr>
            <a:spLocks noChangeArrowheads="1"/>
          </p:cNvSpPr>
          <p:nvPr/>
        </p:nvSpPr>
        <p:spPr bwMode="auto">
          <a:xfrm>
            <a:off x="864478" y="2502536"/>
            <a:ext cx="1440000" cy="540000"/>
          </a:xfrm>
          <a:prstGeom prst="rect">
            <a:avLst/>
          </a:prstGeom>
          <a:gradFill rotWithShape="0">
            <a:gsLst>
              <a:gs pos="0">
                <a:srgbClr val="CCCCCC"/>
              </a:gs>
              <a:gs pos="100000">
                <a:srgbClr val="FFFFFF"/>
              </a:gs>
            </a:gsLst>
            <a:lin ang="0" scaled="1"/>
          </a:gradFill>
          <a:ln w="7200">
            <a:solidFill>
              <a:srgbClr val="000000"/>
            </a:solidFill>
            <a:prstDash val="sysDot"/>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採点･評価</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09"/>
          <p:cNvSpPr>
            <a:spLocks noChangeArrowheads="1"/>
          </p:cNvSpPr>
          <p:nvPr/>
        </p:nvSpPr>
        <p:spPr bwMode="auto">
          <a:xfrm>
            <a:off x="864477" y="4094562"/>
            <a:ext cx="1449231" cy="540000"/>
          </a:xfrm>
          <a:prstGeom prst="rect">
            <a:avLst/>
          </a:prstGeom>
          <a:gradFill rotWithShape="0">
            <a:gsLst>
              <a:gs pos="0">
                <a:srgbClr val="CCCCCC"/>
              </a:gs>
              <a:gs pos="100000">
                <a:srgbClr val="FFFFFF"/>
              </a:gs>
            </a:gsLst>
            <a:lin ang="0" scaled="1"/>
          </a:gradFill>
          <a:ln w="7200">
            <a:solidFill>
              <a:srgbClr val="000000"/>
            </a:solidFill>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単位認定試験</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219"/>
          <p:cNvSpPr>
            <a:spLocks noChangeArrowheads="1"/>
          </p:cNvSpPr>
          <p:nvPr/>
        </p:nvSpPr>
        <p:spPr bwMode="auto">
          <a:xfrm>
            <a:off x="864478" y="4890924"/>
            <a:ext cx="1440000" cy="540000"/>
          </a:xfrm>
          <a:prstGeom prst="rect">
            <a:avLst/>
          </a:prstGeom>
          <a:gradFill rotWithShape="0">
            <a:gsLst>
              <a:gs pos="0">
                <a:srgbClr val="CCCCCC"/>
              </a:gs>
              <a:gs pos="100000">
                <a:srgbClr val="FFFFFF"/>
              </a:gs>
            </a:gsLst>
            <a:lin ang="0" scaled="1"/>
          </a:gradFill>
          <a:ln w="14400">
            <a:solidFill>
              <a:srgbClr val="000000"/>
            </a:solidFill>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単位修得</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7" name="Rectangle 197"/>
          <p:cNvSpPr>
            <a:spLocks noChangeArrowheads="1"/>
          </p:cNvSpPr>
          <p:nvPr/>
        </p:nvSpPr>
        <p:spPr bwMode="auto">
          <a:xfrm>
            <a:off x="864478" y="3305361"/>
            <a:ext cx="1440000" cy="467239"/>
          </a:xfrm>
          <a:prstGeom prst="rect">
            <a:avLst/>
          </a:prstGeom>
          <a:gradFill rotWithShape="0">
            <a:gsLst>
              <a:gs pos="0">
                <a:srgbClr val="CCCCCC"/>
              </a:gs>
              <a:gs pos="100000">
                <a:srgbClr val="FFFFFF"/>
              </a:gs>
            </a:gsLst>
            <a:lin ang="0" scaled="1"/>
          </a:gradFill>
          <a:ln w="7200">
            <a:solidFill>
              <a:srgbClr val="000000"/>
            </a:solidFill>
            <a:prstDash val="sysDot"/>
            <a:miter lim="800000"/>
            <a:headEnd/>
            <a:tailEnd/>
          </a:ln>
        </p:spPr>
        <p:txBody>
          <a:bodyPr vert="horz" wrap="square" lIns="18000" tIns="18000" rIns="18000" bIns="1800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単位認定試験</a:t>
            </a:r>
            <a:endParaRPr kumimoji="0" lang="ja-JP" altLang="ja-JP"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受験資格あり</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12" name="AutoShape 213"/>
          <p:cNvSpPr>
            <a:spLocks noChangeArrowheads="1"/>
          </p:cNvSpPr>
          <p:nvPr/>
        </p:nvSpPr>
        <p:spPr bwMode="auto">
          <a:xfrm>
            <a:off x="1398012" y="4652028"/>
            <a:ext cx="432266" cy="221423"/>
          </a:xfrm>
          <a:prstGeom prst="downArrow">
            <a:avLst>
              <a:gd name="adj1" fmla="val 50000"/>
              <a:gd name="adj2" fmla="val 35000"/>
            </a:avLst>
          </a:prstGeom>
          <a:solidFill>
            <a:srgbClr val="AAAAAA"/>
          </a:solidFill>
          <a:ln w="7200">
            <a:solidFill>
              <a:srgbClr val="000000"/>
            </a:solidFill>
            <a:miter lim="800000"/>
            <a:headEnd/>
            <a:tailEnd/>
          </a:ln>
        </p:spPr>
        <p:txBody>
          <a:bodyPr rot="0" vert="horz" wrap="square" lIns="0" tIns="0" rIns="0" bIns="0" anchor="t" anchorCtr="0" upright="1">
            <a:noAutofit/>
          </a:bodyPr>
          <a:lstStyle/>
          <a:p>
            <a:pPr algn="just" hangingPunct="0">
              <a:spcAft>
                <a:spcPts val="0"/>
              </a:spcAft>
            </a:pPr>
            <a:r>
              <a:rPr lang="en-US"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ja-JP"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13" name="Rectangle 195"/>
          <p:cNvSpPr>
            <a:spLocks noChangeArrowheads="1"/>
          </p:cNvSpPr>
          <p:nvPr/>
        </p:nvSpPr>
        <p:spPr bwMode="auto">
          <a:xfrm>
            <a:off x="3102861" y="3318015"/>
            <a:ext cx="1440000" cy="582520"/>
          </a:xfrm>
          <a:prstGeom prst="rect">
            <a:avLst/>
          </a:prstGeom>
          <a:gradFill rotWithShape="0">
            <a:gsLst>
              <a:gs pos="0">
                <a:srgbClr val="CCCCCC"/>
              </a:gs>
              <a:gs pos="100000">
                <a:srgbClr val="FFFFFF"/>
              </a:gs>
            </a:gsLst>
            <a:lin ang="0" scaled="1"/>
          </a:gradFill>
          <a:ln w="7200">
            <a:solidFill>
              <a:srgbClr val="000000"/>
            </a:solidFill>
            <a:prstDash val="sysDot"/>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単位認定試験</a:t>
            </a:r>
            <a:endParaRPr kumimoji="0" lang="ja-JP" altLang="ja-JP"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受験資格なし</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14" name="AutoShape 205"/>
          <p:cNvSpPr>
            <a:spLocks noChangeArrowheads="1"/>
          </p:cNvSpPr>
          <p:nvPr/>
        </p:nvSpPr>
        <p:spPr bwMode="auto">
          <a:xfrm>
            <a:off x="3444232" y="3929443"/>
            <a:ext cx="775589" cy="2418293"/>
          </a:xfrm>
          <a:prstGeom prst="downArrow">
            <a:avLst>
              <a:gd name="adj1" fmla="val 51898"/>
              <a:gd name="adj2" fmla="val 19545"/>
            </a:avLst>
          </a:prstGeom>
          <a:solidFill>
            <a:srgbClr val="CCCCCC"/>
          </a:solidFill>
          <a:ln w="7200">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学籍の継続が条件</a:t>
            </a:r>
            <a:endParaRPr kumimoji="0" lang="ja-JP" altLang="ja-JP" sz="1600" b="0" i="0" u="none" strike="noStrike" cap="none" normalizeH="0" baseline="0" dirty="0" smtClean="0">
              <a:ln>
                <a:noFill/>
              </a:ln>
              <a:solidFill>
                <a:schemeClr val="tx1"/>
              </a:solidFill>
              <a:effectLst/>
              <a:latin typeface="Arial" panose="020B0604020202020204" pitchFamily="34" charset="0"/>
            </a:endParaRPr>
          </a:p>
        </p:txBody>
      </p:sp>
      <p:cxnSp>
        <p:nvCxnSpPr>
          <p:cNvPr id="15" name="Line 183"/>
          <p:cNvCxnSpPr>
            <a:cxnSpLocks noChangeShapeType="1"/>
          </p:cNvCxnSpPr>
          <p:nvPr/>
        </p:nvCxnSpPr>
        <p:spPr bwMode="auto">
          <a:xfrm>
            <a:off x="2304478" y="2027777"/>
            <a:ext cx="1508646" cy="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cxnSp>
      <p:sp>
        <p:nvSpPr>
          <p:cNvPr id="21" name="Rectangle 225"/>
          <p:cNvSpPr>
            <a:spLocks noChangeArrowheads="1"/>
          </p:cNvSpPr>
          <p:nvPr/>
        </p:nvSpPr>
        <p:spPr bwMode="auto">
          <a:xfrm>
            <a:off x="3102861" y="6347737"/>
            <a:ext cx="1440000" cy="468000"/>
          </a:xfrm>
          <a:prstGeom prst="rect">
            <a:avLst/>
          </a:prstGeom>
          <a:gradFill rotWithShape="0">
            <a:gsLst>
              <a:gs pos="0">
                <a:srgbClr val="CCCCCC"/>
              </a:gs>
              <a:gs pos="100000">
                <a:srgbClr val="FFFFFF"/>
              </a:gs>
            </a:gsLst>
            <a:lin ang="0" scaled="1"/>
          </a:gradFill>
          <a:ln w="7200">
            <a:solidFill>
              <a:srgbClr val="000000"/>
            </a:solidFill>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通信指導</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37"/>
          <p:cNvSpPr>
            <a:spLocks noChangeArrowheads="1"/>
          </p:cNvSpPr>
          <p:nvPr/>
        </p:nvSpPr>
        <p:spPr bwMode="auto">
          <a:xfrm>
            <a:off x="3102861" y="7053729"/>
            <a:ext cx="1440000" cy="468000"/>
          </a:xfrm>
          <a:prstGeom prst="rect">
            <a:avLst/>
          </a:prstGeom>
          <a:gradFill rotWithShape="0">
            <a:gsLst>
              <a:gs pos="0">
                <a:srgbClr val="CCCCCC"/>
              </a:gs>
              <a:gs pos="100000">
                <a:srgbClr val="FFFFFF"/>
              </a:gs>
            </a:gsLst>
            <a:lin ang="0" scaled="1"/>
          </a:gradFill>
          <a:ln w="7200">
            <a:solidFill>
              <a:srgbClr val="000000"/>
            </a:solidFill>
            <a:prstDash val="sysDot"/>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採点･評価</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59"/>
          <p:cNvSpPr>
            <a:spLocks noChangeArrowheads="1"/>
          </p:cNvSpPr>
          <p:nvPr/>
        </p:nvSpPr>
        <p:spPr bwMode="auto">
          <a:xfrm>
            <a:off x="3102861" y="8496054"/>
            <a:ext cx="1440000" cy="468000"/>
          </a:xfrm>
          <a:prstGeom prst="rect">
            <a:avLst/>
          </a:prstGeom>
          <a:gradFill rotWithShape="0">
            <a:gsLst>
              <a:gs pos="0">
                <a:srgbClr val="CCCCCC"/>
              </a:gs>
              <a:gs pos="100000">
                <a:srgbClr val="FFFFFF"/>
              </a:gs>
            </a:gsLst>
            <a:lin ang="0" scaled="1"/>
          </a:gradFill>
          <a:ln w="7200">
            <a:solidFill>
              <a:srgbClr val="000000"/>
            </a:solidFill>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単位認定試験</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53"/>
          <p:cNvSpPr>
            <a:spLocks noChangeArrowheads="1"/>
          </p:cNvSpPr>
          <p:nvPr/>
        </p:nvSpPr>
        <p:spPr bwMode="auto">
          <a:xfrm>
            <a:off x="3102861" y="7785701"/>
            <a:ext cx="1440000" cy="468000"/>
          </a:xfrm>
          <a:prstGeom prst="rect">
            <a:avLst/>
          </a:prstGeom>
          <a:gradFill rotWithShape="0">
            <a:gsLst>
              <a:gs pos="0">
                <a:srgbClr val="CCCCCC"/>
              </a:gs>
              <a:gs pos="100000">
                <a:srgbClr val="FFFFFF"/>
              </a:gs>
            </a:gsLst>
            <a:lin ang="0" scaled="1"/>
          </a:gradFill>
          <a:ln w="7200">
            <a:solidFill>
              <a:srgbClr val="000000"/>
            </a:solidFill>
            <a:prstDash val="sysDot"/>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単位認定試験受験資格あり</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277"/>
          <p:cNvSpPr>
            <a:spLocks noChangeArrowheads="1"/>
          </p:cNvSpPr>
          <p:nvPr/>
        </p:nvSpPr>
        <p:spPr bwMode="auto">
          <a:xfrm>
            <a:off x="3102861" y="9229927"/>
            <a:ext cx="1440000" cy="468000"/>
          </a:xfrm>
          <a:prstGeom prst="rect">
            <a:avLst/>
          </a:prstGeom>
          <a:gradFill rotWithShape="0">
            <a:gsLst>
              <a:gs pos="0">
                <a:srgbClr val="CCCCCC"/>
              </a:gs>
              <a:gs pos="100000">
                <a:srgbClr val="FFFFFF"/>
              </a:gs>
            </a:gsLst>
            <a:lin ang="0" scaled="1"/>
          </a:gradFill>
          <a:ln w="14400">
            <a:solidFill>
              <a:srgbClr val="000000"/>
            </a:solidFill>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単位修得</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179"/>
          <p:cNvSpPr>
            <a:spLocks noChangeArrowheads="1"/>
          </p:cNvSpPr>
          <p:nvPr/>
        </p:nvSpPr>
        <p:spPr bwMode="auto">
          <a:xfrm>
            <a:off x="4669374" y="6247280"/>
            <a:ext cx="546100" cy="3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
                <a:solidFill>
                  <a:srgbClr val="000000"/>
                </a:solidFill>
                <a:miter lim="800000"/>
                <a:headEnd/>
                <a:tailEnd/>
              </a14:hiddenLine>
            </a:ext>
          </a:extLst>
        </p:spPr>
        <p:txBody>
          <a:bodyPr vert="horz" wrap="square" lIns="18000" tIns="18000" rIns="18000" bIns="1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未提出</a:t>
            </a:r>
            <a:endParaRPr kumimoji="0" lang="ja-JP" altLang="ja-JP" sz="13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187"/>
          <p:cNvSpPr>
            <a:spLocks noChangeArrowheads="1"/>
          </p:cNvSpPr>
          <p:nvPr/>
        </p:nvSpPr>
        <p:spPr bwMode="auto">
          <a:xfrm>
            <a:off x="2355701" y="2514971"/>
            <a:ext cx="834428" cy="20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
                <a:solidFill>
                  <a:srgbClr val="000000"/>
                </a:solidFill>
                <a:miter lim="800000"/>
                <a:headEnd/>
                <a:tailEnd/>
              </a14:hiddenLine>
            </a:ext>
          </a:extLst>
        </p:spPr>
        <p:txBody>
          <a:bodyPr vert="horz" wrap="square" lIns="18000" tIns="18000" rIns="18000" bIns="1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不合格</a:t>
            </a:r>
            <a:endParaRPr kumimoji="0" lang="ja-JP" altLang="ja-JP" sz="13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11"/>
          <p:cNvSpPr>
            <a:spLocks noChangeArrowheads="1"/>
          </p:cNvSpPr>
          <p:nvPr/>
        </p:nvSpPr>
        <p:spPr bwMode="auto">
          <a:xfrm>
            <a:off x="4521117" y="8218097"/>
            <a:ext cx="721493" cy="46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
                <a:solidFill>
                  <a:srgbClr val="000000"/>
                </a:solidFill>
                <a:miter lim="800000"/>
                <a:headEnd/>
                <a:tailEnd/>
              </a14:hiddenLine>
            </a:ext>
          </a:extLst>
        </p:spPr>
        <p:txBody>
          <a:bodyPr vert="horz" wrap="square" lIns="18000" tIns="18000" rIns="18000" bIns="1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不合格</a:t>
            </a:r>
            <a:endParaRPr kumimoji="0" lang="en-US" altLang="ja-JP" sz="13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・未受験</a:t>
            </a:r>
            <a:endParaRPr kumimoji="0" lang="ja-JP" altLang="ja-JP" sz="1300" b="0" i="0" u="none" strike="noStrike" cap="none" normalizeH="0" baseline="0" dirty="0" smtClean="0">
              <a:ln>
                <a:noFill/>
              </a:ln>
              <a:solidFill>
                <a:schemeClr val="tx1"/>
              </a:solidFill>
              <a:effectLst/>
              <a:latin typeface="Arial" panose="020B0604020202020204" pitchFamily="34" charset="0"/>
            </a:endParaRPr>
          </a:p>
        </p:txBody>
      </p:sp>
      <p:sp>
        <p:nvSpPr>
          <p:cNvPr id="33" name="Rectangle 221"/>
          <p:cNvSpPr>
            <a:spLocks noChangeArrowheads="1"/>
          </p:cNvSpPr>
          <p:nvPr/>
        </p:nvSpPr>
        <p:spPr bwMode="auto">
          <a:xfrm>
            <a:off x="2646199" y="4887707"/>
            <a:ext cx="275017" cy="2092545"/>
          </a:xfrm>
          <a:prstGeom prst="rect">
            <a:avLst/>
          </a:prstGeom>
          <a:solidFill>
            <a:schemeClr val="bg1"/>
          </a:solidFill>
          <a:ln>
            <a:noFill/>
          </a:ln>
          <a:extLst/>
        </p:spPr>
        <p:txBody>
          <a:bodyPr vert="horz" wrap="square" lIns="18000" tIns="18000" rIns="18000" bIns="18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学籍の継続が条件</a:t>
            </a:r>
            <a:endParaRPr kumimoji="0" lang="ja-JP" altLang="ja-JP" sz="1600" b="0" i="0" u="none" strike="noStrike" cap="none" normalizeH="0" baseline="0" dirty="0" smtClean="0">
              <a:ln>
                <a:noFill/>
              </a:ln>
              <a:solidFill>
                <a:schemeClr val="tx1"/>
              </a:solidFill>
              <a:effectLst/>
              <a:latin typeface="Arial" panose="020B0604020202020204" pitchFamily="34" charset="0"/>
            </a:endParaRPr>
          </a:p>
        </p:txBody>
      </p:sp>
      <p:sp>
        <p:nvSpPr>
          <p:cNvPr id="40" name="Rectangle 251"/>
          <p:cNvSpPr>
            <a:spLocks noChangeArrowheads="1"/>
          </p:cNvSpPr>
          <p:nvPr/>
        </p:nvSpPr>
        <p:spPr bwMode="auto">
          <a:xfrm>
            <a:off x="5434149" y="7599140"/>
            <a:ext cx="1260000" cy="540000"/>
          </a:xfrm>
          <a:prstGeom prst="rect">
            <a:avLst/>
          </a:prstGeom>
          <a:gradFill rotWithShape="0">
            <a:gsLst>
              <a:gs pos="0">
                <a:srgbClr val="CCCCCC"/>
              </a:gs>
              <a:gs pos="100000">
                <a:srgbClr val="FFFFFF"/>
              </a:gs>
            </a:gsLst>
            <a:lin ang="0" scaled="1"/>
          </a:gradFill>
          <a:ln w="7200">
            <a:solidFill>
              <a:srgbClr val="000000"/>
            </a:solidFill>
            <a:prstDash val="sysDot"/>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単位認定試験</a:t>
            </a:r>
            <a:endParaRPr kumimoji="0" lang="ja-JP" altLang="ja-JP"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受験資格なし</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42" name="Freeform 275"/>
          <p:cNvSpPr>
            <a:spLocks noChangeArrowheads="1"/>
          </p:cNvSpPr>
          <p:nvPr/>
        </p:nvSpPr>
        <p:spPr bwMode="auto">
          <a:xfrm>
            <a:off x="5215475" y="8388333"/>
            <a:ext cx="1636346" cy="1003009"/>
          </a:xfrm>
          <a:custGeom>
            <a:avLst/>
            <a:gdLst>
              <a:gd name="T0" fmla="*/ 0 w 7121"/>
              <a:gd name="T1" fmla="*/ 4030 h 9411"/>
              <a:gd name="T2" fmla="*/ 0 w 7121"/>
              <a:gd name="T3" fmla="*/ 5381 h 9411"/>
              <a:gd name="T4" fmla="*/ 1429 w 7121"/>
              <a:gd name="T5" fmla="*/ 9411 h 9411"/>
              <a:gd name="T6" fmla="*/ 5692 w 7121"/>
              <a:gd name="T7" fmla="*/ 9411 h 9411"/>
              <a:gd name="T8" fmla="*/ 7121 w 7121"/>
              <a:gd name="T9" fmla="*/ 5381 h 9411"/>
              <a:gd name="T10" fmla="*/ 7121 w 7121"/>
              <a:gd name="T11" fmla="*/ 4030 h 9411"/>
              <a:gd name="T12" fmla="*/ 5692 w 7121"/>
              <a:gd name="T13" fmla="*/ 0 h 9411"/>
              <a:gd name="T14" fmla="*/ 1429 w 7121"/>
              <a:gd name="T15" fmla="*/ 0 h 9411"/>
              <a:gd name="T16" fmla="*/ 0 w 7121"/>
              <a:gd name="T17" fmla="*/ 4030 h 9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1" h="9411">
                <a:moveTo>
                  <a:pt x="0" y="4030"/>
                </a:moveTo>
                <a:cubicBezTo>
                  <a:pt x="0" y="4030"/>
                  <a:pt x="0" y="5381"/>
                  <a:pt x="0" y="5381"/>
                </a:cubicBezTo>
                <a:cubicBezTo>
                  <a:pt x="0" y="7609"/>
                  <a:pt x="644" y="9411"/>
                  <a:pt x="1429" y="9411"/>
                </a:cubicBezTo>
                <a:cubicBezTo>
                  <a:pt x="1429" y="9411"/>
                  <a:pt x="5692" y="9411"/>
                  <a:pt x="5692" y="9411"/>
                </a:cubicBezTo>
                <a:cubicBezTo>
                  <a:pt x="6477" y="9411"/>
                  <a:pt x="7121" y="7609"/>
                  <a:pt x="7121" y="5381"/>
                </a:cubicBezTo>
                <a:cubicBezTo>
                  <a:pt x="7121" y="5381"/>
                  <a:pt x="7121" y="4030"/>
                  <a:pt x="7121" y="4030"/>
                </a:cubicBezTo>
                <a:cubicBezTo>
                  <a:pt x="7121" y="1802"/>
                  <a:pt x="6477" y="0"/>
                  <a:pt x="5692" y="0"/>
                </a:cubicBezTo>
                <a:cubicBezTo>
                  <a:pt x="5692" y="0"/>
                  <a:pt x="1429" y="0"/>
                  <a:pt x="1429" y="0"/>
                </a:cubicBezTo>
                <a:cubicBezTo>
                  <a:pt x="644" y="0"/>
                  <a:pt x="0" y="1802"/>
                  <a:pt x="0" y="4030"/>
                </a:cubicBezTo>
              </a:path>
            </a:pathLst>
          </a:custGeom>
          <a:solidFill>
            <a:srgbClr val="DDDDDD"/>
          </a:solidFill>
          <a:ln w="7200">
            <a:solidFill>
              <a:srgbClr val="000000"/>
            </a:solidFill>
            <a:miter lim="800000"/>
            <a:headEnd/>
            <a:tailEnd/>
          </a:ln>
        </p:spPr>
        <p:txBody>
          <a:bodyPr rot="0" vert="horz" wrap="square" lIns="91440" tIns="45720" rIns="91440" bIns="45720" anchor="t" anchorCtr="0" upright="1">
            <a:noAutofit/>
          </a:bodyPr>
          <a:lstStyle/>
          <a:p>
            <a:endParaRPr lang="ja-JP" altLang="en-US"/>
          </a:p>
        </p:txBody>
      </p:sp>
      <p:sp>
        <p:nvSpPr>
          <p:cNvPr id="43" name="Text Box 273"/>
          <p:cNvSpPr txBox="1">
            <a:spLocks noChangeArrowheads="1"/>
          </p:cNvSpPr>
          <p:nvPr/>
        </p:nvSpPr>
        <p:spPr bwMode="auto">
          <a:xfrm>
            <a:off x="5164460" y="8594760"/>
            <a:ext cx="1700648" cy="72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２回目の場合は</a:t>
            </a:r>
            <a:endParaRPr kumimoji="0" lang="ja-JP" altLang="ja-JP"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改めて科目登録</a:t>
            </a:r>
            <a:endParaRPr kumimoji="0" lang="ja-JP" altLang="ja-JP"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（授業料が必要）</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44" name="AutoShape 207"/>
          <p:cNvSpPr>
            <a:spLocks noChangeArrowheads="1"/>
          </p:cNvSpPr>
          <p:nvPr/>
        </p:nvSpPr>
        <p:spPr bwMode="auto">
          <a:xfrm>
            <a:off x="4540943" y="4212402"/>
            <a:ext cx="1954220" cy="1231517"/>
          </a:xfrm>
          <a:prstGeom prst="wedgeRoundRectCallout">
            <a:avLst>
              <a:gd name="adj1" fmla="val -75777"/>
              <a:gd name="adj2" fmla="val 22607"/>
              <a:gd name="adj3" fmla="val 16667"/>
            </a:avLst>
          </a:prstGeom>
          <a:noFill/>
          <a:ln w="7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8000" tIns="18000" rIns="18000" bIns="18000" numCol="1" anchor="t" anchorCtr="0" compatLnSpc="1">
            <a:prstTxWarp prst="textNoShape">
              <a:avLst/>
            </a:prstTxWarp>
          </a:bodyPr>
          <a:lstStyle/>
          <a:p>
            <a:pPr marL="0" marR="0" lvl="0" indent="0" algn="l" defTabSz="914400" rtl="0" fontAlgn="base" latinLnBrk="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引き続き学籍があれば次学期に限り、科目登録の手続きなしで再度通信指導が</a:t>
            </a:r>
            <a:r>
              <a:rPr kumimoji="0" lang="ja-JP"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大学</a:t>
            </a: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本部から送付されます。</a:t>
            </a:r>
            <a:endParaRPr kumimoji="0" lang="ja-JP" altLang="ja-JP"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45" name="AutoShape 229"/>
          <p:cNvSpPr>
            <a:spLocks noChangeArrowheads="1"/>
          </p:cNvSpPr>
          <p:nvPr/>
        </p:nvSpPr>
        <p:spPr bwMode="auto">
          <a:xfrm>
            <a:off x="432000" y="7334619"/>
            <a:ext cx="2288932" cy="1922111"/>
          </a:xfrm>
          <a:prstGeom prst="wedgeRoundRectCallout">
            <a:avLst>
              <a:gd name="adj1" fmla="val 46902"/>
              <a:gd name="adj2" fmla="val -111862"/>
              <a:gd name="adj3" fmla="val 16667"/>
            </a:avLst>
          </a:prstGeom>
          <a:noFill/>
          <a:ln w="7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8000" tIns="18000" rIns="18000" bIns="18000" numCol="1" anchor="t" anchorCtr="0" compatLnSpc="1">
            <a:prstTxWarp prst="textNoShape">
              <a:avLst/>
            </a:prstTxWarp>
          </a:bodyPr>
          <a:lstStyle/>
          <a:p>
            <a:pPr marL="0" marR="0" lvl="0" indent="0" algn="l" defTabSz="914400" rtl="0" fontAlgn="base" latinLnBrk="0">
              <a:lnSpc>
                <a:spcPct val="100000"/>
              </a:lnSpc>
              <a:spcBef>
                <a:spcPct val="0"/>
              </a:spcBef>
              <a:spcAft>
                <a:spcPct val="0"/>
              </a:spcAft>
              <a:buClrTx/>
              <a:buSzTx/>
              <a:buFontTx/>
              <a:buNone/>
              <a:tabLst/>
            </a:pPr>
            <a:r>
              <a:rPr kumimoji="0" lang="ja-JP" altLang="ja-JP"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ＭＳ 明朝" panose="02020609040205080304" pitchFamily="17" charset="-128"/>
              </a:rPr>
              <a:t>引き続き学籍があれば</a:t>
            </a:r>
            <a:endParaRPr kumimoji="0" lang="ja-JP" altLang="ja-JP"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a:p>
            <a:pPr marL="0" marR="0" lvl="0" indent="0" algn="l" defTabSz="914400" rtl="0" fontAlgn="base" latinLnBrk="0">
              <a:lnSpc>
                <a:spcPct val="100000"/>
              </a:lnSpc>
              <a:spcBef>
                <a:spcPct val="0"/>
              </a:spcBef>
              <a:spcAft>
                <a:spcPct val="0"/>
              </a:spcAft>
              <a:buClrTx/>
              <a:buSzTx/>
              <a:buFontTx/>
              <a:buNone/>
              <a:tabLst/>
            </a:pPr>
            <a:r>
              <a:rPr kumimoji="0" lang="ja-JP" altLang="ja-JP"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ＭＳ 明朝" panose="02020609040205080304" pitchFamily="17" charset="-128"/>
              </a:rPr>
              <a:t>次学期に限り、科目登録の手続きなしで再試験を受けることができ、単位認定試験通知（受験票）が</a:t>
            </a:r>
            <a:r>
              <a:rPr kumimoji="0" lang="ja-JP" altLang="en-US"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ＭＳ 明朝" panose="02020609040205080304" pitchFamily="17" charset="-128"/>
              </a:rPr>
              <a:t>大学</a:t>
            </a:r>
            <a:r>
              <a:rPr kumimoji="0" lang="ja-JP" altLang="ja-JP"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ＭＳ 明朝" panose="02020609040205080304" pitchFamily="17" charset="-128"/>
              </a:rPr>
              <a:t>本部から送付されます。</a:t>
            </a:r>
            <a:endParaRPr kumimoji="0" lang="en-US" altLang="ja-JP"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marR="0" lvl="0" indent="0" algn="l" defTabSz="914400" rtl="0" fontAlgn="base" latinLnBrk="0">
              <a:lnSpc>
                <a:spcPct val="100000"/>
              </a:lnSpc>
              <a:spcBef>
                <a:spcPct val="0"/>
              </a:spcBef>
              <a:spcAft>
                <a:spcPct val="0"/>
              </a:spcAft>
              <a:buClrTx/>
              <a:buSzTx/>
              <a:buFontTx/>
              <a:buNone/>
              <a:tabLst/>
            </a:pPr>
            <a:r>
              <a:rPr kumimoji="0" lang="ja-JP" altLang="ja-JP"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ＭＳ 明朝" panose="02020609040205080304" pitchFamily="17" charset="-128"/>
              </a:rPr>
              <a:t>（通信指導の提出不要）</a:t>
            </a:r>
            <a:endParaRPr kumimoji="0" lang="ja-JP" altLang="ja-JP"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p:txBody>
      </p:sp>
      <p:sp>
        <p:nvSpPr>
          <p:cNvPr id="46" name="Rectangle 223"/>
          <p:cNvSpPr>
            <a:spLocks noChangeArrowheads="1"/>
          </p:cNvSpPr>
          <p:nvPr/>
        </p:nvSpPr>
        <p:spPr bwMode="auto">
          <a:xfrm>
            <a:off x="517355" y="6042755"/>
            <a:ext cx="2381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
                <a:solidFill>
                  <a:srgbClr val="000000"/>
                </a:solidFill>
                <a:miter lim="800000"/>
                <a:headEnd/>
                <a:tailEnd/>
              </a14:hiddenLine>
            </a:ext>
          </a:extLst>
        </p:spPr>
        <p:txBody>
          <a:bodyPr vert="horz" wrap="square" lIns="18000" tIns="18000" rIns="18000" bIns="18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次学期</a:t>
            </a:r>
            <a:endParaRPr kumimoji="0" lang="ja-JP" altLang="ja-JP" sz="2000" b="1" i="0" u="none" strike="noStrike" cap="none" normalizeH="0" baseline="0" dirty="0" smtClean="0">
              <a:ln>
                <a:noFill/>
              </a:ln>
              <a:solidFill>
                <a:schemeClr val="tx1"/>
              </a:solidFill>
              <a:effectLst/>
              <a:latin typeface="Arial" panose="020B0604020202020204" pitchFamily="34" charset="0"/>
            </a:endParaRPr>
          </a:p>
        </p:txBody>
      </p:sp>
      <p:sp>
        <p:nvSpPr>
          <p:cNvPr id="47" name="Rectangle 171"/>
          <p:cNvSpPr>
            <a:spLocks noChangeArrowheads="1"/>
          </p:cNvSpPr>
          <p:nvPr/>
        </p:nvSpPr>
        <p:spPr bwMode="auto">
          <a:xfrm>
            <a:off x="477128" y="1123954"/>
            <a:ext cx="2381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
                <a:solidFill>
                  <a:srgbClr val="000000"/>
                </a:solidFill>
                <a:miter lim="800000"/>
                <a:headEnd/>
                <a:tailEnd/>
              </a14:hiddenLine>
            </a:ext>
          </a:extLst>
        </p:spPr>
        <p:txBody>
          <a:bodyPr vert="horz" wrap="square" lIns="18000" tIns="18000" rIns="18000" bIns="18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今学期</a:t>
            </a:r>
            <a:endParaRPr kumimoji="0" lang="ja-JP" altLang="ja-JP" sz="2000" b="1" i="0" u="none" strike="noStrike" cap="none" normalizeH="0" baseline="0" dirty="0" smtClean="0">
              <a:ln>
                <a:noFill/>
              </a:ln>
              <a:solidFill>
                <a:schemeClr val="tx1"/>
              </a:solidFill>
              <a:effectLst/>
              <a:latin typeface="Arial" panose="020B0604020202020204" pitchFamily="34" charset="0"/>
            </a:endParaRPr>
          </a:p>
        </p:txBody>
      </p:sp>
      <p:sp>
        <p:nvSpPr>
          <p:cNvPr id="48" name="Rectangle 227"/>
          <p:cNvSpPr>
            <a:spLocks noChangeArrowheads="1"/>
          </p:cNvSpPr>
          <p:nvPr/>
        </p:nvSpPr>
        <p:spPr bwMode="auto">
          <a:xfrm>
            <a:off x="2347304" y="1708988"/>
            <a:ext cx="631063" cy="36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
                <a:solidFill>
                  <a:srgbClr val="000000"/>
                </a:solidFill>
                <a:miter lim="800000"/>
                <a:headEnd/>
                <a:tailEnd/>
              </a14:hiddenLine>
            </a:ext>
          </a:extLst>
        </p:spPr>
        <p:txBody>
          <a:bodyPr vert="horz" wrap="square" lIns="18000" tIns="18000" rIns="18000" bIns="1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未提出</a:t>
            </a:r>
            <a:endParaRPr kumimoji="0" lang="ja-JP" altLang="ja-JP" sz="13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241"/>
          <p:cNvSpPr>
            <a:spLocks noChangeArrowheads="1"/>
          </p:cNvSpPr>
          <p:nvPr/>
        </p:nvSpPr>
        <p:spPr bwMode="auto">
          <a:xfrm>
            <a:off x="4682302" y="6980253"/>
            <a:ext cx="56945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
                <a:solidFill>
                  <a:srgbClr val="000000"/>
                </a:solidFill>
                <a:miter lim="800000"/>
                <a:headEnd/>
                <a:tailEnd/>
              </a14:hiddenLine>
            </a:ext>
          </a:extLst>
        </p:spPr>
        <p:txBody>
          <a:bodyPr vert="horz" wrap="square" lIns="18000" tIns="18000" rIns="18000" bIns="1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不合格</a:t>
            </a:r>
            <a:endParaRPr kumimoji="0" lang="ja-JP" altLang="ja-JP" sz="1300" b="0" i="0" u="none" strike="noStrike" cap="none" normalizeH="0" baseline="0" dirty="0" smtClean="0">
              <a:ln>
                <a:noFill/>
              </a:ln>
              <a:solidFill>
                <a:schemeClr val="tx1"/>
              </a:solidFill>
              <a:effectLst/>
              <a:latin typeface="Arial" panose="020B0604020202020204" pitchFamily="34" charset="0"/>
            </a:endParaRPr>
          </a:p>
        </p:txBody>
      </p:sp>
      <p:sp>
        <p:nvSpPr>
          <p:cNvPr id="56" name="Rectangle 261"/>
          <p:cNvSpPr>
            <a:spLocks noChangeArrowheads="1"/>
          </p:cNvSpPr>
          <p:nvPr/>
        </p:nvSpPr>
        <p:spPr bwMode="auto">
          <a:xfrm>
            <a:off x="2327267" y="3929444"/>
            <a:ext cx="785472" cy="47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
                <a:solidFill>
                  <a:srgbClr val="000000"/>
                </a:solidFill>
                <a:miter lim="800000"/>
                <a:headEnd/>
                <a:tailEnd/>
              </a14:hiddenLine>
            </a:ext>
          </a:extLst>
        </p:spPr>
        <p:txBody>
          <a:bodyPr vert="horz" wrap="square" lIns="18000" tIns="18000" rIns="18000" bIns="1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不合格</a:t>
            </a:r>
            <a:endParaRPr kumimoji="0" lang="en-US" altLang="ja-JP" sz="13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・未受験</a:t>
            </a:r>
            <a:endParaRPr kumimoji="0" lang="ja-JP" altLang="ja-JP" sz="1300" b="0" i="0" u="none" strike="noStrike" cap="none" normalizeH="0" baseline="0" dirty="0" smtClean="0">
              <a:ln>
                <a:noFill/>
              </a:ln>
              <a:solidFill>
                <a:schemeClr val="tx1"/>
              </a:solidFill>
              <a:effectLst/>
              <a:latin typeface="Arial" panose="020B0604020202020204" pitchFamily="34" charset="0"/>
            </a:endParaRPr>
          </a:p>
        </p:txBody>
      </p:sp>
      <p:sp>
        <p:nvSpPr>
          <p:cNvPr id="62" name="Rectangle 61"/>
          <p:cNvSpPr>
            <a:spLocks noChangeArrowheads="1"/>
          </p:cNvSpPr>
          <p:nvPr/>
        </p:nvSpPr>
        <p:spPr bwMode="auto">
          <a:xfrm>
            <a:off x="2192200" y="376342"/>
            <a:ext cx="2880000" cy="288000"/>
          </a:xfrm>
          <a:prstGeom prst="rect">
            <a:avLst/>
          </a:prstGeom>
          <a:solidFill>
            <a:schemeClr val="accent1">
              <a:lumMod val="40000"/>
              <a:lumOff val="60000"/>
            </a:schemeClr>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単位修得までの流れ</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66" name="Rectangle 68"/>
          <p:cNvSpPr>
            <a:spLocks noChangeArrowheads="1"/>
          </p:cNvSpPr>
          <p:nvPr/>
        </p:nvSpPr>
        <p:spPr bwMode="auto">
          <a:xfrm>
            <a:off x="152400" y="609600"/>
            <a:ext cx="726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68" name="Rectangle 72"/>
          <p:cNvSpPr>
            <a:spLocks noChangeArrowheads="1"/>
          </p:cNvSpPr>
          <p:nvPr/>
        </p:nvSpPr>
        <p:spPr bwMode="auto">
          <a:xfrm>
            <a:off x="152400" y="609600"/>
            <a:ext cx="726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9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69" name="Rectangle 74"/>
          <p:cNvSpPr>
            <a:spLocks noChangeArrowheads="1"/>
          </p:cNvSpPr>
          <p:nvPr/>
        </p:nvSpPr>
        <p:spPr bwMode="auto">
          <a:xfrm>
            <a:off x="152400" y="609600"/>
            <a:ext cx="726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70" name="Rectangle 77"/>
          <p:cNvSpPr>
            <a:spLocks noChangeArrowheads="1"/>
          </p:cNvSpPr>
          <p:nvPr/>
        </p:nvSpPr>
        <p:spPr bwMode="auto">
          <a:xfrm>
            <a:off x="152400" y="609600"/>
            <a:ext cx="726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9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71" name="Rectangle 81"/>
          <p:cNvSpPr>
            <a:spLocks noChangeArrowheads="1"/>
          </p:cNvSpPr>
          <p:nvPr/>
        </p:nvSpPr>
        <p:spPr bwMode="auto">
          <a:xfrm>
            <a:off x="152400" y="609600"/>
            <a:ext cx="726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9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73" name="Rectangle 85"/>
          <p:cNvSpPr>
            <a:spLocks noChangeArrowheads="1"/>
          </p:cNvSpPr>
          <p:nvPr/>
        </p:nvSpPr>
        <p:spPr bwMode="auto">
          <a:xfrm>
            <a:off x="152400" y="609600"/>
            <a:ext cx="726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74" name="Rectangle 87"/>
          <p:cNvSpPr>
            <a:spLocks noChangeArrowheads="1"/>
          </p:cNvSpPr>
          <p:nvPr/>
        </p:nvSpPr>
        <p:spPr bwMode="auto">
          <a:xfrm>
            <a:off x="190500" y="609600"/>
            <a:ext cx="726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9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6" name="Rectangle 89"/>
          <p:cNvSpPr>
            <a:spLocks noChangeArrowheads="1"/>
          </p:cNvSpPr>
          <p:nvPr/>
        </p:nvSpPr>
        <p:spPr bwMode="auto">
          <a:xfrm>
            <a:off x="152400" y="609600"/>
            <a:ext cx="726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smtClean="0">
                <a:ln>
                  <a:noFill/>
                </a:ln>
                <a:solidFill>
                  <a:schemeClr val="tx1"/>
                </a:solidFill>
                <a:effectLst/>
                <a:latin typeface="Arial" panose="020B0604020202020204" pitchFamily="34" charset="0"/>
              </a:rPr>
              <a:t/>
            </a:r>
            <a:br>
              <a:rPr kumimoji="0" lang="ja-JP" altLang="ja-JP" sz="1800" b="0" i="0" u="none" strike="noStrike" cap="none" normalizeH="0" baseline="0" smtClean="0">
                <a:ln>
                  <a:noFill/>
                </a:ln>
                <a:solidFill>
                  <a:schemeClr val="tx1"/>
                </a:solidFill>
                <a:effectLst/>
                <a:latin typeface="Arial" panose="020B0604020202020204" pitchFamily="34" charset="0"/>
              </a:rPr>
            </a:br>
            <a:endParaRPr kumimoji="0" lang="ja-JP" altLang="ja-JP"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80" name="Rectangle 108"/>
          <p:cNvSpPr>
            <a:spLocks noChangeArrowheads="1"/>
          </p:cNvSpPr>
          <p:nvPr/>
        </p:nvSpPr>
        <p:spPr bwMode="auto">
          <a:xfrm>
            <a:off x="152400" y="609600"/>
            <a:ext cx="726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kumimoji="0"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br>
            <a:endParaRPr kumimoji="0" lang="en-US" altLang="ja-JP"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81" name="Rectangle 177"/>
          <p:cNvSpPr>
            <a:spLocks noChangeArrowheads="1"/>
          </p:cNvSpPr>
          <p:nvPr/>
        </p:nvSpPr>
        <p:spPr bwMode="auto">
          <a:xfrm>
            <a:off x="864478" y="910064"/>
            <a:ext cx="1440000" cy="540000"/>
          </a:xfrm>
          <a:prstGeom prst="rect">
            <a:avLst/>
          </a:prstGeom>
          <a:gradFill rotWithShape="0">
            <a:gsLst>
              <a:gs pos="0">
                <a:srgbClr val="CCCCCC"/>
              </a:gs>
              <a:gs pos="100000">
                <a:srgbClr val="FFFFFF"/>
              </a:gs>
            </a:gsLst>
            <a:lin ang="0" scaled="1"/>
          </a:gradFill>
          <a:ln w="7200">
            <a:solidFill>
              <a:srgbClr val="000000"/>
            </a:solidFill>
            <a:miter lim="800000"/>
            <a:headEnd/>
            <a:tailEnd/>
          </a:ln>
        </p:spPr>
        <p:txBody>
          <a:bodyPr vert="horz" wrap="square" lIns="18000" tIns="18000" rIns="18000" bIns="18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学習開始</a:t>
            </a:r>
            <a:endParaRPr kumimoji="0" lang="en-US"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82" name="AutoShape 213"/>
          <p:cNvSpPr>
            <a:spLocks noChangeArrowheads="1"/>
          </p:cNvSpPr>
          <p:nvPr/>
        </p:nvSpPr>
        <p:spPr bwMode="auto">
          <a:xfrm>
            <a:off x="1398012" y="2270284"/>
            <a:ext cx="432266" cy="221423"/>
          </a:xfrm>
          <a:prstGeom prst="downArrow">
            <a:avLst>
              <a:gd name="adj1" fmla="val 50000"/>
              <a:gd name="adj2" fmla="val 35000"/>
            </a:avLst>
          </a:prstGeom>
          <a:solidFill>
            <a:srgbClr val="AAAAAA"/>
          </a:solidFill>
          <a:ln w="7200">
            <a:solidFill>
              <a:srgbClr val="000000"/>
            </a:solidFill>
            <a:miter lim="800000"/>
            <a:headEnd/>
            <a:tailEnd/>
          </a:ln>
        </p:spPr>
        <p:txBody>
          <a:bodyPr rot="0" vert="horz" wrap="square" lIns="0" tIns="0" rIns="0" bIns="0" anchor="t" anchorCtr="0" upright="1">
            <a:noAutofit/>
          </a:bodyPr>
          <a:lstStyle/>
          <a:p>
            <a:pPr algn="just" hangingPunct="0">
              <a:spcAft>
                <a:spcPts val="0"/>
              </a:spcAft>
            </a:pPr>
            <a:r>
              <a:rPr lang="en-US"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ja-JP"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83" name="AutoShape 213"/>
          <p:cNvSpPr>
            <a:spLocks noChangeArrowheads="1"/>
          </p:cNvSpPr>
          <p:nvPr/>
        </p:nvSpPr>
        <p:spPr bwMode="auto">
          <a:xfrm>
            <a:off x="1398012" y="3065459"/>
            <a:ext cx="432266" cy="221423"/>
          </a:xfrm>
          <a:prstGeom prst="downArrow">
            <a:avLst>
              <a:gd name="adj1" fmla="val 50000"/>
              <a:gd name="adj2" fmla="val 35000"/>
            </a:avLst>
          </a:prstGeom>
          <a:solidFill>
            <a:srgbClr val="AAAAAA"/>
          </a:solidFill>
          <a:ln w="7200">
            <a:solidFill>
              <a:srgbClr val="000000"/>
            </a:solidFill>
            <a:miter lim="800000"/>
            <a:headEnd/>
            <a:tailEnd/>
          </a:ln>
        </p:spPr>
        <p:txBody>
          <a:bodyPr rot="0" vert="horz" wrap="square" lIns="0" tIns="0" rIns="0" bIns="0" anchor="t" anchorCtr="0" upright="1">
            <a:noAutofit/>
          </a:bodyPr>
          <a:lstStyle/>
          <a:p>
            <a:pPr algn="just" hangingPunct="0">
              <a:spcAft>
                <a:spcPts val="0"/>
              </a:spcAft>
            </a:pPr>
            <a:r>
              <a:rPr lang="en-US" sz="900" dirty="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ja-JP" sz="900" dirty="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84" name="AutoShape 213"/>
          <p:cNvSpPr>
            <a:spLocks noChangeArrowheads="1"/>
          </p:cNvSpPr>
          <p:nvPr/>
        </p:nvSpPr>
        <p:spPr bwMode="auto">
          <a:xfrm>
            <a:off x="1398012" y="3857883"/>
            <a:ext cx="432266" cy="221423"/>
          </a:xfrm>
          <a:prstGeom prst="downArrow">
            <a:avLst>
              <a:gd name="adj1" fmla="val 50000"/>
              <a:gd name="adj2" fmla="val 35000"/>
            </a:avLst>
          </a:prstGeom>
          <a:solidFill>
            <a:srgbClr val="AAAAAA"/>
          </a:solidFill>
          <a:ln w="7200">
            <a:solidFill>
              <a:srgbClr val="000000"/>
            </a:solidFill>
            <a:miter lim="800000"/>
            <a:headEnd/>
            <a:tailEnd/>
          </a:ln>
        </p:spPr>
        <p:txBody>
          <a:bodyPr rot="0" vert="horz" wrap="square" lIns="0" tIns="0" rIns="0" bIns="0" anchor="t" anchorCtr="0" upright="1">
            <a:noAutofit/>
          </a:bodyPr>
          <a:lstStyle/>
          <a:p>
            <a:pPr algn="just" hangingPunct="0">
              <a:spcAft>
                <a:spcPts val="0"/>
              </a:spcAft>
            </a:pPr>
            <a:r>
              <a:rPr lang="en-US"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ja-JP"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85" name="AutoShape 213"/>
          <p:cNvSpPr>
            <a:spLocks noChangeArrowheads="1"/>
          </p:cNvSpPr>
          <p:nvPr/>
        </p:nvSpPr>
        <p:spPr bwMode="auto">
          <a:xfrm>
            <a:off x="1398012" y="1472157"/>
            <a:ext cx="432266" cy="221423"/>
          </a:xfrm>
          <a:prstGeom prst="downArrow">
            <a:avLst>
              <a:gd name="adj1" fmla="val 50000"/>
              <a:gd name="adj2" fmla="val 35000"/>
            </a:avLst>
          </a:prstGeom>
          <a:solidFill>
            <a:srgbClr val="AAAAAA"/>
          </a:solidFill>
          <a:ln w="7200">
            <a:solidFill>
              <a:srgbClr val="000000"/>
            </a:solidFill>
            <a:miter lim="800000"/>
            <a:headEnd/>
            <a:tailEnd/>
          </a:ln>
        </p:spPr>
        <p:txBody>
          <a:bodyPr rot="0" vert="horz" wrap="square" lIns="0" tIns="0" rIns="0" bIns="0" anchor="t" anchorCtr="0" upright="1">
            <a:noAutofit/>
          </a:bodyPr>
          <a:lstStyle/>
          <a:p>
            <a:pPr algn="just" hangingPunct="0">
              <a:spcAft>
                <a:spcPts val="0"/>
              </a:spcAft>
            </a:pPr>
            <a:r>
              <a:rPr lang="en-US"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ja-JP"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87" name="AutoShape 213"/>
          <p:cNvSpPr>
            <a:spLocks noChangeArrowheads="1"/>
          </p:cNvSpPr>
          <p:nvPr/>
        </p:nvSpPr>
        <p:spPr bwMode="auto">
          <a:xfrm>
            <a:off x="3632624" y="7533333"/>
            <a:ext cx="432266" cy="221423"/>
          </a:xfrm>
          <a:prstGeom prst="downArrow">
            <a:avLst>
              <a:gd name="adj1" fmla="val 50000"/>
              <a:gd name="adj2" fmla="val 35000"/>
            </a:avLst>
          </a:prstGeom>
          <a:solidFill>
            <a:srgbClr val="AAAAAA"/>
          </a:solidFill>
          <a:ln w="7200">
            <a:solidFill>
              <a:srgbClr val="000000"/>
            </a:solidFill>
            <a:miter lim="800000"/>
            <a:headEnd/>
            <a:tailEnd/>
          </a:ln>
        </p:spPr>
        <p:txBody>
          <a:bodyPr rot="0" vert="horz" wrap="square" lIns="0" tIns="0" rIns="0" bIns="0" anchor="t" anchorCtr="0" upright="1">
            <a:noAutofit/>
          </a:bodyPr>
          <a:lstStyle/>
          <a:p>
            <a:pPr algn="just" hangingPunct="0">
              <a:spcAft>
                <a:spcPts val="0"/>
              </a:spcAft>
            </a:pPr>
            <a:r>
              <a:rPr lang="en-US"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ja-JP"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88" name="AutoShape 213"/>
          <p:cNvSpPr>
            <a:spLocks noChangeArrowheads="1"/>
          </p:cNvSpPr>
          <p:nvPr/>
        </p:nvSpPr>
        <p:spPr bwMode="auto">
          <a:xfrm>
            <a:off x="3632624" y="6825625"/>
            <a:ext cx="432266" cy="221423"/>
          </a:xfrm>
          <a:prstGeom prst="downArrow">
            <a:avLst>
              <a:gd name="adj1" fmla="val 50000"/>
              <a:gd name="adj2" fmla="val 35000"/>
            </a:avLst>
          </a:prstGeom>
          <a:solidFill>
            <a:srgbClr val="AAAAAA"/>
          </a:solidFill>
          <a:ln w="7200">
            <a:solidFill>
              <a:srgbClr val="000000"/>
            </a:solidFill>
            <a:miter lim="800000"/>
            <a:headEnd/>
            <a:tailEnd/>
          </a:ln>
        </p:spPr>
        <p:txBody>
          <a:bodyPr rot="0" vert="horz" wrap="square" lIns="0" tIns="0" rIns="0" bIns="0" anchor="t" anchorCtr="0" upright="1">
            <a:noAutofit/>
          </a:bodyPr>
          <a:lstStyle/>
          <a:p>
            <a:pPr algn="just" hangingPunct="0">
              <a:spcAft>
                <a:spcPts val="0"/>
              </a:spcAft>
            </a:pPr>
            <a:r>
              <a:rPr lang="en-US"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ja-JP"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89" name="AutoShape 213"/>
          <p:cNvSpPr>
            <a:spLocks noChangeArrowheads="1"/>
          </p:cNvSpPr>
          <p:nvPr/>
        </p:nvSpPr>
        <p:spPr bwMode="auto">
          <a:xfrm>
            <a:off x="3632624" y="8262570"/>
            <a:ext cx="432266" cy="221423"/>
          </a:xfrm>
          <a:prstGeom prst="downArrow">
            <a:avLst>
              <a:gd name="adj1" fmla="val 50000"/>
              <a:gd name="adj2" fmla="val 35000"/>
            </a:avLst>
          </a:prstGeom>
          <a:solidFill>
            <a:srgbClr val="AAAAAA"/>
          </a:solidFill>
          <a:ln w="7200">
            <a:solidFill>
              <a:srgbClr val="000000"/>
            </a:solidFill>
            <a:miter lim="800000"/>
            <a:headEnd/>
            <a:tailEnd/>
          </a:ln>
        </p:spPr>
        <p:txBody>
          <a:bodyPr rot="0" vert="horz" wrap="square" lIns="0" tIns="0" rIns="0" bIns="0" anchor="t" anchorCtr="0" upright="1">
            <a:noAutofit/>
          </a:bodyPr>
          <a:lstStyle/>
          <a:p>
            <a:pPr algn="just" hangingPunct="0">
              <a:spcAft>
                <a:spcPts val="0"/>
              </a:spcAft>
            </a:pPr>
            <a:r>
              <a:rPr lang="en-US"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ja-JP"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90" name="AutoShape 213"/>
          <p:cNvSpPr>
            <a:spLocks noChangeArrowheads="1"/>
          </p:cNvSpPr>
          <p:nvPr/>
        </p:nvSpPr>
        <p:spPr bwMode="auto">
          <a:xfrm>
            <a:off x="3632624" y="8987478"/>
            <a:ext cx="432266" cy="221423"/>
          </a:xfrm>
          <a:prstGeom prst="downArrow">
            <a:avLst>
              <a:gd name="adj1" fmla="val 50000"/>
              <a:gd name="adj2" fmla="val 35000"/>
            </a:avLst>
          </a:prstGeom>
          <a:solidFill>
            <a:srgbClr val="AAAAAA"/>
          </a:solidFill>
          <a:ln w="7200">
            <a:solidFill>
              <a:srgbClr val="000000"/>
            </a:solidFill>
            <a:miter lim="800000"/>
            <a:headEnd/>
            <a:tailEnd/>
          </a:ln>
        </p:spPr>
        <p:txBody>
          <a:bodyPr rot="0" vert="horz" wrap="square" lIns="0" tIns="0" rIns="0" bIns="0" anchor="t" anchorCtr="0" upright="1">
            <a:noAutofit/>
          </a:bodyPr>
          <a:lstStyle/>
          <a:p>
            <a:pPr algn="just" hangingPunct="0">
              <a:spcAft>
                <a:spcPts val="0"/>
              </a:spcAft>
            </a:pPr>
            <a:r>
              <a:rPr lang="en-US"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ja-JP"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cxnSp>
        <p:nvCxnSpPr>
          <p:cNvPr id="86" name="Line 183"/>
          <p:cNvCxnSpPr>
            <a:cxnSpLocks noChangeShapeType="1"/>
          </p:cNvCxnSpPr>
          <p:nvPr/>
        </p:nvCxnSpPr>
        <p:spPr bwMode="auto">
          <a:xfrm>
            <a:off x="2304478" y="2781870"/>
            <a:ext cx="1504857" cy="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cxnSp>
      <p:cxnSp>
        <p:nvCxnSpPr>
          <p:cNvPr id="91" name="直線矢印コネクタ 90"/>
          <p:cNvCxnSpPr/>
          <p:nvPr/>
        </p:nvCxnSpPr>
        <p:spPr>
          <a:xfrm>
            <a:off x="6057880" y="6564029"/>
            <a:ext cx="1" cy="9756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Line 235"/>
          <p:cNvCxnSpPr>
            <a:cxnSpLocks noChangeShapeType="1"/>
          </p:cNvCxnSpPr>
          <p:nvPr/>
        </p:nvCxnSpPr>
        <p:spPr bwMode="auto">
          <a:xfrm>
            <a:off x="4556441" y="7262473"/>
            <a:ext cx="1501439" cy="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cxnSp>
      <p:cxnSp>
        <p:nvCxnSpPr>
          <p:cNvPr id="67" name="直線矢印コネクタ 66"/>
          <p:cNvCxnSpPr/>
          <p:nvPr/>
        </p:nvCxnSpPr>
        <p:spPr>
          <a:xfrm>
            <a:off x="3807979" y="2042685"/>
            <a:ext cx="1356" cy="12441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カギ線コネクタ 62"/>
          <p:cNvCxnSpPr/>
          <p:nvPr/>
        </p:nvCxnSpPr>
        <p:spPr>
          <a:xfrm>
            <a:off x="2352784" y="4364306"/>
            <a:ext cx="733931" cy="3776635"/>
          </a:xfrm>
          <a:prstGeom prst="bentConnector3">
            <a:avLst>
              <a:gd name="adj1" fmla="val 5633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221"/>
          <p:cNvSpPr>
            <a:spLocks noChangeArrowheads="1"/>
          </p:cNvSpPr>
          <p:nvPr/>
        </p:nvSpPr>
        <p:spPr bwMode="auto">
          <a:xfrm>
            <a:off x="2646199" y="4869080"/>
            <a:ext cx="275017" cy="2092545"/>
          </a:xfrm>
          <a:prstGeom prst="rect">
            <a:avLst/>
          </a:prstGeom>
          <a:solidFill>
            <a:schemeClr val="bg1"/>
          </a:solidFill>
          <a:ln>
            <a:noFill/>
          </a:ln>
          <a:extLst/>
        </p:spPr>
        <p:txBody>
          <a:bodyPr vert="horz" wrap="square" lIns="18000" tIns="18000" rIns="18000" bIns="18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学籍の継続が条件</a:t>
            </a:r>
            <a:endParaRPr kumimoji="0" lang="ja-JP" altLang="ja-JP" sz="1600" b="0" i="0" u="none" strike="noStrike" cap="none" normalizeH="0" baseline="0" dirty="0" smtClean="0">
              <a:ln>
                <a:noFill/>
              </a:ln>
              <a:solidFill>
                <a:schemeClr val="tx1"/>
              </a:solidFill>
              <a:effectLst/>
              <a:latin typeface="Arial" panose="020B0604020202020204" pitchFamily="34" charset="0"/>
            </a:endParaRPr>
          </a:p>
        </p:txBody>
      </p:sp>
      <p:sp>
        <p:nvSpPr>
          <p:cNvPr id="75" name="AutoShape 213"/>
          <p:cNvSpPr>
            <a:spLocks noChangeArrowheads="1"/>
          </p:cNvSpPr>
          <p:nvPr/>
        </p:nvSpPr>
        <p:spPr bwMode="auto">
          <a:xfrm>
            <a:off x="5846218" y="8154638"/>
            <a:ext cx="432266" cy="221423"/>
          </a:xfrm>
          <a:prstGeom prst="downArrow">
            <a:avLst>
              <a:gd name="adj1" fmla="val 50000"/>
              <a:gd name="adj2" fmla="val 35000"/>
            </a:avLst>
          </a:prstGeom>
          <a:solidFill>
            <a:srgbClr val="AAAAAA"/>
          </a:solidFill>
          <a:ln w="7200">
            <a:solidFill>
              <a:srgbClr val="000000"/>
            </a:solidFill>
            <a:miter lim="800000"/>
            <a:headEnd/>
            <a:tailEnd/>
          </a:ln>
        </p:spPr>
        <p:txBody>
          <a:bodyPr rot="0" vert="horz" wrap="square" lIns="0" tIns="0" rIns="0" bIns="0" anchor="t" anchorCtr="0" upright="1">
            <a:noAutofit/>
          </a:bodyPr>
          <a:lstStyle/>
          <a:p>
            <a:pPr algn="just" hangingPunct="0">
              <a:spcAft>
                <a:spcPts val="0"/>
              </a:spcAft>
            </a:pPr>
            <a:r>
              <a:rPr lang="en-US"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ja-JP" sz="90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cxnSp>
        <p:nvCxnSpPr>
          <p:cNvPr id="77" name="Line 235"/>
          <p:cNvCxnSpPr>
            <a:cxnSpLocks noChangeShapeType="1"/>
          </p:cNvCxnSpPr>
          <p:nvPr/>
        </p:nvCxnSpPr>
        <p:spPr bwMode="auto">
          <a:xfrm>
            <a:off x="4553861" y="6562461"/>
            <a:ext cx="1504019" cy="0"/>
          </a:xfrm>
          <a:prstGeom prst="line">
            <a:avLst/>
          </a:prstGeom>
          <a:noFill/>
          <a:ln w="7200">
            <a:solidFill>
              <a:srgbClr val="000000"/>
            </a:solidFill>
            <a:round/>
            <a:headEnd/>
            <a:tailEnd/>
          </a:ln>
          <a:extLst>
            <a:ext uri="{909E8E84-426E-40DD-AFC4-6F175D3DCCD1}">
              <a14:hiddenFill xmlns:a14="http://schemas.microsoft.com/office/drawing/2010/main">
                <a:noFill/>
              </a14:hiddenFill>
            </a:ext>
          </a:extLst>
        </p:spPr>
      </p:cxnSp>
      <p:sp>
        <p:nvSpPr>
          <p:cNvPr id="8" name="テキスト ボックス 7"/>
          <p:cNvSpPr txBox="1"/>
          <p:nvPr/>
        </p:nvSpPr>
        <p:spPr>
          <a:xfrm>
            <a:off x="2485685" y="735746"/>
            <a:ext cx="4366135" cy="646331"/>
          </a:xfrm>
          <a:prstGeom prst="rect">
            <a:avLst/>
          </a:prstGeom>
          <a:noFill/>
        </p:spPr>
        <p:txBody>
          <a:bodyPr wrap="square" rtlCol="0">
            <a:spAutoFit/>
          </a:bodyPr>
          <a:lstStyle/>
          <a:p>
            <a:r>
              <a:rPr kumimoji="1" lang="en-US" altLang="ja-JP" sz="1200" dirty="0" smtClean="0"/>
              <a:t>※</a:t>
            </a:r>
            <a:r>
              <a:rPr kumimoji="1" lang="ja-JP" altLang="en-US" sz="1200" dirty="0" smtClean="0"/>
              <a:t>放送授業と教養学部のオンライン授業（「幼児理解の理論及び方法（</a:t>
            </a:r>
            <a:r>
              <a:rPr kumimoji="1" lang="en-US" altLang="ja-JP" sz="1200" dirty="0" smtClean="0"/>
              <a:t>’</a:t>
            </a:r>
            <a:r>
              <a:rPr kumimoji="1" lang="ja-JP" altLang="en-US" sz="1200" dirty="0" smtClean="0"/>
              <a:t>１５）」、「教育課程の意義及び編成</a:t>
            </a:r>
            <a:r>
              <a:rPr lang="ja-JP" altLang="en-US" sz="1200" dirty="0"/>
              <a:t>の方法（</a:t>
            </a:r>
            <a:r>
              <a:rPr lang="en-US" altLang="ja-JP" sz="1200" dirty="0"/>
              <a:t>’</a:t>
            </a:r>
            <a:r>
              <a:rPr lang="ja-JP" altLang="en-US" sz="1200" dirty="0"/>
              <a:t>１５）</a:t>
            </a:r>
            <a:r>
              <a:rPr lang="ja-JP" altLang="en-US" sz="1200" dirty="0" smtClean="0"/>
              <a:t>」、</a:t>
            </a:r>
            <a:endParaRPr lang="en-US" altLang="ja-JP" sz="1200" dirty="0" smtClean="0"/>
          </a:p>
          <a:p>
            <a:r>
              <a:rPr lang="ja-JP" altLang="en-US" sz="1200" dirty="0" smtClean="0"/>
              <a:t> 「小学校外国語教育教授基礎論</a:t>
            </a:r>
            <a:r>
              <a:rPr lang="ja-JP" altLang="en-US" sz="1200" dirty="0"/>
              <a:t>（</a:t>
            </a:r>
            <a:r>
              <a:rPr lang="en-US" altLang="ja-JP" sz="1200" dirty="0"/>
              <a:t>’</a:t>
            </a:r>
            <a:r>
              <a:rPr lang="ja-JP" altLang="en-US" sz="1200" dirty="0" smtClean="0"/>
              <a:t>１７）」）の３科目</a:t>
            </a:r>
            <a:endParaRPr kumimoji="1" lang="ja-JP" altLang="en-US" sz="1200" dirty="0"/>
          </a:p>
        </p:txBody>
      </p:sp>
      <p:cxnSp>
        <p:nvCxnSpPr>
          <p:cNvPr id="78" name="直線矢印コネクタ 77"/>
          <p:cNvCxnSpPr/>
          <p:nvPr/>
        </p:nvCxnSpPr>
        <p:spPr>
          <a:xfrm>
            <a:off x="4553861" y="8755942"/>
            <a:ext cx="6894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4785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88400" y="4383847"/>
            <a:ext cx="6660000" cy="1246495"/>
          </a:xfrm>
          <a:prstGeom prst="rect">
            <a:avLst/>
          </a:prstGeom>
        </p:spPr>
        <p:txBody>
          <a:bodyPr wrap="square">
            <a:spAutoFit/>
          </a:bodyPr>
          <a:lstStyle/>
          <a:p>
            <a:pPr indent="-360000" algn="just">
              <a:lnSpc>
                <a:spcPts val="1800"/>
              </a:lnSpc>
            </a:pP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en-US" altLang="ja-JP"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indent="-360000" algn="just">
              <a:lnSpc>
                <a:spcPts val="1800"/>
              </a:lnSpc>
            </a:pP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indent="-360000" algn="just">
              <a:lnSpc>
                <a:spcPts val="1800"/>
              </a:lnSpc>
            </a:pPr>
            <a:endParaRPr lang="en-US" altLang="ja-JP"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indent="-360000" algn="just">
              <a:lnSpc>
                <a:spcPts val="1800"/>
              </a:lnSpc>
            </a:pP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indent="-360000" algn="just">
              <a:lnSpc>
                <a:spcPts val="1800"/>
              </a:lnSpc>
            </a:pPr>
            <a:endParaRPr lang="ja-JP" altLang="ja-JP"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14" name="テキスト ボックス 13"/>
          <p:cNvSpPr txBox="1"/>
          <p:nvPr/>
        </p:nvSpPr>
        <p:spPr>
          <a:xfrm>
            <a:off x="573437" y="7581784"/>
            <a:ext cx="184731" cy="369332"/>
          </a:xfrm>
          <a:prstGeom prst="rect">
            <a:avLst/>
          </a:prstGeom>
          <a:noFill/>
        </p:spPr>
        <p:txBody>
          <a:bodyPr wrap="none" rtlCol="0">
            <a:spAutoFit/>
          </a:bodyPr>
          <a:lstStyle/>
          <a:p>
            <a:endParaRPr kumimoji="1" lang="ja-JP" altLang="en-US" dirty="0"/>
          </a:p>
        </p:txBody>
      </p:sp>
      <p:sp>
        <p:nvSpPr>
          <p:cNvPr id="13" name="正方形/長方形 12"/>
          <p:cNvSpPr/>
          <p:nvPr/>
        </p:nvSpPr>
        <p:spPr>
          <a:xfrm>
            <a:off x="302200" y="823842"/>
            <a:ext cx="6660000" cy="9556462"/>
          </a:xfrm>
          <a:prstGeom prst="rect">
            <a:avLst/>
          </a:prstGeom>
        </p:spPr>
        <p:txBody>
          <a:bodyPr wrap="square">
            <a:spAutoFit/>
          </a:bodyPr>
          <a:lstStyle/>
          <a:p>
            <a:pPr marL="360000" indent="-360000" algn="just">
              <a:lnSpc>
                <a:spcPts val="1700"/>
              </a:lnSpc>
            </a:pP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1</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面接授業（スクーリング）は、学習センター等で他の学生と一緒に教員から直接指導を受けます。放送授業では体験できない</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実験、実習</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等もあり、学友と共に学ぶ楽しさを共有できます</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。全国の学習センターで受講することが可能です。</a:t>
            </a:r>
            <a:endPar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pPr>
            <a:r>
              <a:rPr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受講</a:t>
            </a:r>
            <a:r>
              <a:rPr lang="ja-JP" altLang="ja-JP" sz="1350" dirty="0">
                <a:latin typeface="HG丸ｺﾞｼｯｸM-PRO" panose="020F0600000000000000" pitchFamily="50" charset="-128"/>
                <a:ea typeface="HG丸ｺﾞｼｯｸM-PRO" panose="020F0600000000000000" pitchFamily="50" charset="-128"/>
                <a:cs typeface="ＭＳ 明朝" panose="02020609040205080304" pitchFamily="17" charset="-128"/>
              </a:rPr>
              <a:t>は</a:t>
            </a:r>
            <a:r>
              <a:rPr lang="ja-JP"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有料</a:t>
            </a:r>
            <a:r>
              <a:rPr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。１科目（</a:t>
            </a:r>
            <a:r>
              <a:rPr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1</a:t>
            </a:r>
            <a:r>
              <a:rPr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単位</a:t>
            </a:r>
            <a:r>
              <a:rPr lang="ja-JP"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5,500</a:t>
            </a:r>
            <a:r>
              <a:rPr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円</a:t>
            </a:r>
            <a:endParaRPr lang="ja-JP" altLang="ja-JP" sz="1350"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endParaRPr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r>
              <a:rPr lang="ja-JP"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1350" dirty="0">
                <a:latin typeface="HG丸ｺﾞｼｯｸM-PRO" panose="020F0600000000000000" pitchFamily="50" charset="-128"/>
                <a:ea typeface="HG丸ｺﾞｼｯｸM-PRO" panose="020F0600000000000000" pitchFamily="50" charset="-128"/>
                <a:cs typeface="ＭＳ 明朝" panose="02020609040205080304" pitchFamily="17" charset="-128"/>
              </a:rPr>
              <a:t>2</a:t>
            </a:r>
            <a:r>
              <a:rPr lang="ja-JP" altLang="ja-JP" sz="1350" dirty="0">
                <a:latin typeface="HG丸ｺﾞｼｯｸM-PRO" panose="020F0600000000000000" pitchFamily="50" charset="-128"/>
                <a:ea typeface="HG丸ｺﾞｼｯｸM-PRO" panose="020F0600000000000000" pitchFamily="50" charset="-128"/>
                <a:cs typeface="ＭＳ 明朝" panose="02020609040205080304" pitchFamily="17" charset="-128"/>
              </a:rPr>
              <a:t>）面接授業は</a:t>
            </a:r>
            <a:r>
              <a:rPr lang="ja-JP"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原則として</a:t>
            </a:r>
            <a:r>
              <a:rPr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1</a:t>
            </a:r>
            <a:r>
              <a:rPr lang="ja-JP" altLang="ja-JP" sz="1350" dirty="0">
                <a:latin typeface="HG丸ｺﾞｼｯｸM-PRO" panose="020F0600000000000000" pitchFamily="50" charset="-128"/>
                <a:ea typeface="HG丸ｺﾞｼｯｸM-PRO" panose="020F0600000000000000" pitchFamily="50" charset="-128"/>
                <a:cs typeface="ＭＳ 明朝" panose="02020609040205080304" pitchFamily="17" charset="-128"/>
              </a:rPr>
              <a:t>科</a:t>
            </a:r>
            <a:r>
              <a:rPr lang="ja-JP"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目につき</a:t>
            </a:r>
            <a:r>
              <a:rPr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９０</a:t>
            </a:r>
            <a:r>
              <a:rPr lang="ja-JP"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分</a:t>
            </a:r>
            <a:r>
              <a:rPr lang="ja-JP" altLang="ja-JP" sz="1350" dirty="0">
                <a:latin typeface="HG丸ｺﾞｼｯｸM-PRO" panose="020F0600000000000000" pitchFamily="50" charset="-128"/>
                <a:ea typeface="HG丸ｺﾞｼｯｸM-PRO" panose="020F0600000000000000" pitchFamily="50" charset="-128"/>
                <a:cs typeface="ＭＳ 明朝" panose="02020609040205080304" pitchFamily="17" charset="-128"/>
              </a:rPr>
              <a:t>の授業</a:t>
            </a:r>
            <a:r>
              <a:rPr lang="ja-JP"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を</a:t>
            </a:r>
            <a:r>
              <a:rPr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７</a:t>
            </a:r>
            <a:r>
              <a:rPr lang="ja-JP"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回</a:t>
            </a:r>
            <a:r>
              <a:rPr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と</a:t>
            </a:r>
            <a:r>
              <a:rPr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45</a:t>
            </a:r>
            <a:r>
              <a:rPr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分の授業を１回</a:t>
            </a:r>
            <a:r>
              <a:rPr lang="ja-JP"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1350" dirty="0">
                <a:latin typeface="HG丸ｺﾞｼｯｸM-PRO" panose="020F0600000000000000" pitchFamily="50" charset="-128"/>
                <a:ea typeface="HG丸ｺﾞｼｯｸM-PRO" panose="020F0600000000000000" pitchFamily="50" charset="-128"/>
                <a:cs typeface="ＭＳ 明朝" panose="02020609040205080304" pitchFamily="17" charset="-128"/>
              </a:rPr>
              <a:t>基本的に連</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続する２日間）実施</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し</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ます。また、授業時間とは別に成績評定のための試験、</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レポート</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等の</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時間が４０分間</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設定されます。成績評価が放送授業</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オンライン授業と同様にＡ～Ｅの</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6</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段階評価に変更になります。</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endPar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endPar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p>
          <a:p>
            <a:pPr marL="360000" indent="-360000" algn="just">
              <a:lnSpc>
                <a:spcPts val="1700"/>
              </a:lnSpc>
              <a:spcAft>
                <a:spcPts val="0"/>
              </a:spcAft>
            </a:pP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p>
          <a:p>
            <a:pPr marL="360000" indent="-360000" algn="just">
              <a:lnSpc>
                <a:spcPts val="1700"/>
              </a:lnSpc>
              <a:spcAft>
                <a:spcPts val="0"/>
              </a:spcAft>
            </a:pP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Ｄ、Ｅは不合格</a:t>
            </a: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r>
              <a:rPr lang="en-US" altLang="ja-JP" sz="1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３回</a:t>
            </a: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以上欠席の</a:t>
            </a: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場合やレポート・試験が課されている面接授業で未提出の場合は</a:t>
            </a: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、評価を</a:t>
            </a: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行</a:t>
            </a:r>
            <a:endParaRPr lang="en-US" altLang="ja-JP"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r>
              <a:rPr lang="ja-JP" altLang="en-US" sz="1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わ</a:t>
            </a: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ない。（「－」と表記）</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原則として、全講義出席を前提。</a:t>
            </a:r>
            <a:endParaRPr lang="en-US" altLang="ja-JP"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r>
              <a:rPr lang="ja-JP" altLang="en-US" sz="1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一部の科目については、試験・レポート等がない場合もあります</a:t>
            </a: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3</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）第１学期は、</a:t>
            </a:r>
            <a:r>
              <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4</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月～７月、第２学期は</a:t>
            </a:r>
            <a:r>
              <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10</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月～</a:t>
            </a:r>
            <a:r>
              <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1</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月に開講します。開設科目</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及び</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科目</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登録</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方法等の詳細については、後日送付される「科目登録申請要項」、</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面接授業</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時間割表</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」等をご覧ください。</a:t>
            </a:r>
          </a:p>
          <a:p>
            <a:pPr marL="360000" indent="-360000" algn="just">
              <a:lnSpc>
                <a:spcPts val="1700"/>
              </a:lnSpc>
              <a:spcAft>
                <a:spcPts val="0"/>
              </a:spcAft>
            </a:pP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4</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）面接授業では定員が</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科目</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ごと</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決まっています。定員の都合上、</a:t>
            </a:r>
            <a:r>
              <a:rPr lang="ja-JP" altLang="ja-JP" sz="1350"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科目登録申請を行って</a:t>
            </a:r>
            <a:r>
              <a:rPr lang="ja-JP"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も</a:t>
            </a:r>
            <a:r>
              <a:rPr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、抽選の結果、</a:t>
            </a:r>
            <a:r>
              <a:rPr lang="ja-JP"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受講</a:t>
            </a:r>
            <a:r>
              <a:rPr lang="ja-JP" altLang="ja-JP" sz="1350"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できない場合があります</a:t>
            </a:r>
            <a:r>
              <a:rPr lang="ja-JP"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r>
              <a:rPr lang="ja-JP" altLang="en-US" sz="1350"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後日送付</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される「</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科目</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登録</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決定</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通知書</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（下図参照）</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で</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必ずご確認ください</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抽選結果はシステム</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WAKABA</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でも確認できます。</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システム</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WAKABA</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→教務情報→「科目登録申請」→年度と学期を選択し「検索照会」→科目登録（全科等）の「照会画面」（３・９月中旬予定）</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700"/>
              </a:lnSpc>
              <a:spcAft>
                <a:spcPts val="0"/>
              </a:spcAft>
            </a:pP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学期開始後はシステム</a:t>
            </a: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WAKABA</a:t>
            </a:r>
            <a:r>
              <a:rPr lang="ja-JP" altLang="en-US"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の履修</a:t>
            </a:r>
            <a:r>
              <a:rPr lang="ja-JP" altLang="en-US"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情報でも確認できます。</a:t>
            </a:r>
            <a:endParaRPr lang="en-US"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nSpc>
                <a:spcPts val="1800"/>
              </a:lnSpc>
              <a:spcAft>
                <a:spcPts val="0"/>
              </a:spcAft>
            </a:pPr>
            <a:r>
              <a:rPr lang="ja-JP" altLang="en-US"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1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科目</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登録</a:t>
            </a:r>
            <a:r>
              <a:rPr lang="ja-JP" altLang="ja-JP" sz="1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決定通知書」</a:t>
            </a:r>
            <a:endParaRPr lang="en-US" altLang="ja-JP" sz="11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800"/>
              </a:lnSpc>
              <a:spcAft>
                <a:spcPts val="0"/>
              </a:spcAft>
            </a:pP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800"/>
              </a:lnSpc>
              <a:spcAft>
                <a:spcPts val="0"/>
              </a:spcAft>
            </a:pP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800"/>
              </a:lnSpc>
              <a:spcAft>
                <a:spcPts val="0"/>
              </a:spcAft>
            </a:pPr>
            <a:endParaRPr lang="en-US" altLang="ja-JP"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800"/>
              </a:lnSpc>
              <a:spcAft>
                <a:spcPts val="0"/>
              </a:spcAft>
            </a:pP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800"/>
              </a:lnSpc>
              <a:spcAft>
                <a:spcPts val="0"/>
              </a:spcAft>
            </a:pPr>
            <a:endParaRPr lang="en-US" altLang="ja-JP"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60000" indent="-360000" algn="just">
              <a:lnSpc>
                <a:spcPts val="1800"/>
              </a:lnSpc>
              <a:spcAft>
                <a:spcPts val="0"/>
              </a:spcAft>
            </a:pPr>
            <a:endParaRPr lang="en-US" altLang="ja-JP"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16" name="正方形/長方形 15"/>
          <p:cNvSpPr/>
          <p:nvPr/>
        </p:nvSpPr>
        <p:spPr>
          <a:xfrm>
            <a:off x="351681" y="467015"/>
            <a:ext cx="6480000" cy="360000"/>
          </a:xfrm>
          <a:prstGeom prst="rect">
            <a:avLst/>
          </a:prstGeom>
          <a:solidFill>
            <a:schemeClr val="accent1">
              <a:lumMod val="40000"/>
              <a:lumOff val="60000"/>
            </a:schemeClr>
          </a:solidFill>
          <a:ln>
            <a:round/>
          </a:ln>
        </p:spPr>
        <p:style>
          <a:lnRef idx="3">
            <a:schemeClr val="lt1"/>
          </a:lnRef>
          <a:fillRef idx="1">
            <a:schemeClr val="accent1"/>
          </a:fillRef>
          <a:effectRef idx="1">
            <a:schemeClr val="accent1"/>
          </a:effectRef>
          <a:fontRef idx="minor">
            <a:schemeClr val="lt1"/>
          </a:fontRef>
        </p:style>
        <p:txBody>
          <a:bodyPr wrap="none" rtlCol="0" anchor="ctr">
            <a:spAutoFit/>
          </a:bodyPr>
          <a:lstStyle/>
          <a:p>
            <a:pPr hangingPunct="0">
              <a:spcAft>
                <a:spcPts val="0"/>
              </a:spcAft>
            </a:pPr>
            <a:r>
              <a:rPr lang="ja-JP" altLang="ja-JP"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面接授業</a:t>
            </a:r>
            <a:r>
              <a:rPr lang="ja-JP" altLang="ja-JP" b="1" spc="55"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（大学院生を除く）</a:t>
            </a:r>
            <a:endParaRPr lang="ja-JP" altLang="ja-JP" sz="28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3" name="円/楕円 2"/>
          <p:cNvSpPr/>
          <p:nvPr/>
        </p:nvSpPr>
        <p:spPr>
          <a:xfrm>
            <a:off x="2186585" y="8835804"/>
            <a:ext cx="4645096" cy="13023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2"/>
          <a:stretch>
            <a:fillRect/>
          </a:stretch>
        </p:blipFill>
        <p:spPr>
          <a:xfrm>
            <a:off x="665802" y="8878038"/>
            <a:ext cx="6246947" cy="1217861"/>
          </a:xfrm>
          <a:prstGeom prst="rect">
            <a:avLst/>
          </a:prstGeom>
        </p:spPr>
      </p:pic>
      <p:sp>
        <p:nvSpPr>
          <p:cNvPr id="22" name="円/楕円 21"/>
          <p:cNvSpPr/>
          <p:nvPr/>
        </p:nvSpPr>
        <p:spPr>
          <a:xfrm>
            <a:off x="2961845" y="2623526"/>
            <a:ext cx="214206" cy="21000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t>
            </a:r>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1314492280"/>
              </p:ext>
            </p:extLst>
          </p:nvPr>
        </p:nvGraphicFramePr>
        <p:xfrm>
          <a:off x="820955" y="2871037"/>
          <a:ext cx="6010726" cy="2060835"/>
        </p:xfrm>
        <a:graphic>
          <a:graphicData uri="http://schemas.openxmlformats.org/drawingml/2006/table">
            <a:tbl>
              <a:tblPr firstRow="1" bandRow="1">
                <a:tableStyleId>{5C22544A-7EE6-4342-B048-85BDC9FD1C3A}</a:tableStyleId>
              </a:tblPr>
              <a:tblGrid>
                <a:gridCol w="632080"/>
                <a:gridCol w="3673222"/>
                <a:gridCol w="1705424"/>
              </a:tblGrid>
              <a:tr h="141798">
                <a:tc>
                  <a:txBody>
                    <a:bodyPr/>
                    <a:lstStyle/>
                    <a:p>
                      <a:pPr algn="ct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評定</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標語</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成績評価</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目安</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995">
                <a:tc>
                  <a:txBody>
                    <a:bodyPr/>
                    <a:lstStyle/>
                    <a:p>
                      <a:pPr algn="ct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Ａ</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基準を大きく超えて優秀である。</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100</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点</a:t>
                      </a:r>
                      <a:r>
                        <a:rPr kumimoji="1" lang="ja-JP" altLang="en-US" sz="12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90</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点</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504">
                <a:tc>
                  <a:txBody>
                    <a:bodyPr/>
                    <a:lstStyle/>
                    <a:p>
                      <a:pPr algn="ct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Ａ</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基準を超えて優秀である。</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89</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点 ～ </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80</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点</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504">
                <a:tc>
                  <a:txBody>
                    <a:bodyPr/>
                    <a:lstStyle/>
                    <a:p>
                      <a:pPr algn="ct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Ｂ</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望ましい基準に達している。</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79</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点 ～ </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70</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点</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504">
                <a:tc>
                  <a:txBody>
                    <a:bodyPr/>
                    <a:lstStyle/>
                    <a:p>
                      <a:pPr algn="ct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Ｃ</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単位を認める最低限の基準に達している。</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69</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点 ～ </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60</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点</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504">
                <a:tc>
                  <a:txBody>
                    <a:bodyPr/>
                    <a:lstStyle/>
                    <a:p>
                      <a:pPr algn="ct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Ｄ</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単位を認める最低限の基準を下回る。</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59</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点 ～ </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50</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点</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504">
                <a:tc>
                  <a:txBody>
                    <a:bodyPr/>
                    <a:lstStyle/>
                    <a:p>
                      <a:pPr algn="ct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Ｅ</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基準を大きく下回る。</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49</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点 ～</a:t>
                      </a:r>
                      <a:r>
                        <a:rPr kumimoji="1" lang="ja-JP" altLang="en-US" sz="12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200" b="0" dirty="0" smtClean="0">
                          <a:solidFill>
                            <a:schemeClr val="tx1"/>
                          </a:solidFill>
                          <a:latin typeface="HG丸ｺﾞｼｯｸM-PRO" panose="020F0600000000000000" pitchFamily="50" charset="-128"/>
                          <a:ea typeface="HG丸ｺﾞｼｯｸM-PRO" panose="020F0600000000000000" pitchFamily="50" charset="-128"/>
                        </a:rPr>
                        <a:t>0</a:t>
                      </a:r>
                      <a:r>
                        <a:rPr kumimoji="1" lang="ja-JP" altLang="en-US" sz="1200" b="0" dirty="0" smtClean="0">
                          <a:solidFill>
                            <a:schemeClr val="tx1"/>
                          </a:solidFill>
                          <a:latin typeface="HG丸ｺﾞｼｯｸM-PRO" panose="020F0600000000000000" pitchFamily="50" charset="-128"/>
                          <a:ea typeface="HG丸ｺﾞｼｯｸM-PRO" panose="020F0600000000000000" pitchFamily="50" charset="-128"/>
                        </a:rPr>
                        <a:t>点</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円/楕円 11"/>
          <p:cNvSpPr/>
          <p:nvPr/>
        </p:nvSpPr>
        <p:spPr>
          <a:xfrm>
            <a:off x="1011621" y="3193774"/>
            <a:ext cx="220832" cy="225287"/>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t>
            </a:r>
            <a:endParaRPr kumimoji="1" lang="ja-JP" altLang="en-US" dirty="0"/>
          </a:p>
        </p:txBody>
      </p:sp>
    </p:spTree>
    <p:extLst>
      <p:ext uri="{BB962C8B-B14F-4D97-AF65-F5344CB8AC3E}">
        <p14:creationId xmlns:p14="http://schemas.microsoft.com/office/powerpoint/2010/main" val="4016486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3170" y="421037"/>
            <a:ext cx="6537080" cy="8418730"/>
          </a:xfrm>
        </p:spPr>
        <p:txBody>
          <a:bodyPr>
            <a:normAutofit fontScale="90000"/>
          </a:bodyPr>
          <a:lstStyle/>
          <a:p>
            <a:pPr marL="360000" lvl="0" indent="-360000" algn="l" defTabSz="914400">
              <a:lnSpc>
                <a:spcPts val="1800"/>
              </a:lnSpc>
              <a:spcBef>
                <a:spcPts val="0"/>
              </a:spcBef>
            </a:pPr>
            <a:r>
              <a:rPr lang="ja-JP" altLang="en-US" sz="14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4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ja-JP" altLang="en-US" sz="16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科目登録する際に確認すること</a:t>
            </a:r>
            <a:r>
              <a:rPr lang="en-US" altLang="ja-JP" sz="16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6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・科目登録申請をする際は、「シラバス（面接授業時間割表）」で授業概</a:t>
            </a:r>
            <a: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要を必ず、確認してください。</a:t>
            </a:r>
            <a: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・面接授業の授業内容は多岐にわたります。</a:t>
            </a:r>
            <a: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受講者が当日用意する物、教科書購入の有無、開催場所（学習センター</a:t>
            </a:r>
            <a: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外もあります。）など、必ずご自分でご確認のうえ、科目登録してく</a:t>
            </a:r>
            <a:r>
              <a:rPr lang="ja-JP" altLang="en-US" sz="1600" dirty="0" err="1"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だ</a:t>
            </a:r>
            <a: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さい。</a:t>
            </a:r>
            <a: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ja-JP" altLang="en-US" sz="16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その他</a:t>
            </a:r>
            <a:r>
              <a:rPr lang="en-US" altLang="ja-JP" sz="16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6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・原則、８回の講義すべての出席が前提です。</a:t>
            </a:r>
            <a: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そのうえで、学習状況が良好な場合に単位が与えられ</a:t>
            </a:r>
            <a: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ます。</a:t>
            </a:r>
            <a: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・特に心理学実験等は８コマの授業のすべてに出席し、</a:t>
            </a:r>
            <a: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実験すべてについてレポートを提出する必要がありま</a:t>
            </a:r>
            <a: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す。</a:t>
            </a:r>
            <a: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詳細については、「学生生活の栞」をご参照</a:t>
            </a:r>
            <a:r>
              <a:rPr lang="ja-JP" altLang="ja-JP" sz="1600" dirty="0" err="1"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く</a:t>
            </a:r>
            <a: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ださい</a:t>
            </a: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r>
            <a:br>
              <a:rPr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br>
            <a:endParaRPr kumimoji="1" lang="ja-JP" altLang="en-US" sz="1400" dirty="0"/>
          </a:p>
        </p:txBody>
      </p:sp>
      <p:sp>
        <p:nvSpPr>
          <p:cNvPr id="5" name="正方形/長方形 4"/>
          <p:cNvSpPr/>
          <p:nvPr/>
        </p:nvSpPr>
        <p:spPr>
          <a:xfrm>
            <a:off x="430250" y="4186080"/>
            <a:ext cx="6480000" cy="369332"/>
          </a:xfrm>
          <a:prstGeom prst="rect">
            <a:avLst/>
          </a:prstGeom>
          <a:solidFill>
            <a:schemeClr val="accent1">
              <a:lumMod val="40000"/>
              <a:lumOff val="60000"/>
            </a:schemeClr>
          </a:solidFill>
          <a:ln>
            <a:round/>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hangingPunct="0">
              <a:spcAft>
                <a:spcPts val="0"/>
              </a:spcAft>
            </a:pPr>
            <a:r>
              <a:rPr lang="ja-JP" altLang="en-US"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オンライン</a:t>
            </a:r>
            <a:r>
              <a:rPr lang="ja-JP" altLang="ja-JP"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授業</a:t>
            </a:r>
            <a:r>
              <a:rPr lang="ja-JP" altLang="en-US"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必修ではありません。）</a:t>
            </a:r>
            <a:endParaRPr lang="ja-JP" altLang="ja-JP" sz="28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pic>
        <p:nvPicPr>
          <p:cNvPr id="7" name="図 6"/>
          <p:cNvPicPr>
            <a:picLocks noChangeAspect="1"/>
          </p:cNvPicPr>
          <p:nvPr/>
        </p:nvPicPr>
        <p:blipFill>
          <a:blip r:embed="rId3"/>
          <a:stretch>
            <a:fillRect/>
          </a:stretch>
        </p:blipFill>
        <p:spPr>
          <a:xfrm>
            <a:off x="442138" y="8795565"/>
            <a:ext cx="6456224" cy="1286367"/>
          </a:xfrm>
          <a:prstGeom prst="rect">
            <a:avLst/>
          </a:prstGeom>
        </p:spPr>
      </p:pic>
      <p:graphicFrame>
        <p:nvGraphicFramePr>
          <p:cNvPr id="6" name="オブジェクト 5"/>
          <p:cNvGraphicFramePr>
            <a:graphicFrameLocks noChangeAspect="1"/>
          </p:cNvGraphicFramePr>
          <p:nvPr>
            <p:extLst>
              <p:ext uri="{D42A27DB-BD31-4B8C-83A1-F6EECF244321}">
                <p14:modId xmlns:p14="http://schemas.microsoft.com/office/powerpoint/2010/main" val="3189805417"/>
              </p:ext>
            </p:extLst>
          </p:nvPr>
        </p:nvGraphicFramePr>
        <p:xfrm>
          <a:off x="5340683" y="2005210"/>
          <a:ext cx="1398401" cy="1978062"/>
        </p:xfrm>
        <a:graphic>
          <a:graphicData uri="http://schemas.openxmlformats.org/presentationml/2006/ole">
            <mc:AlternateContent xmlns:mc="http://schemas.openxmlformats.org/markup-compatibility/2006">
              <mc:Choice xmlns:v="urn:schemas-microsoft-com:vml" Requires="v">
                <p:oleObj spid="_x0000_s1099" name="DocuWorks" r:id="rId4" imgW="7560000" imgH="10692000" progId="xdw.Document">
                  <p:embed/>
                </p:oleObj>
              </mc:Choice>
              <mc:Fallback>
                <p:oleObj name="DocuWorks" r:id="rId4" imgW="7560000" imgH="10692000" progId="xdw.Document">
                  <p:embed/>
                  <p:pic>
                    <p:nvPicPr>
                      <p:cNvPr id="0" name=""/>
                      <p:cNvPicPr/>
                      <p:nvPr/>
                    </p:nvPicPr>
                    <p:blipFill>
                      <a:blip r:embed="rId5"/>
                      <a:stretch>
                        <a:fillRect/>
                      </a:stretch>
                    </p:blipFill>
                    <p:spPr>
                      <a:xfrm>
                        <a:off x="5340683" y="2005210"/>
                        <a:ext cx="1398401" cy="1978062"/>
                      </a:xfrm>
                      <a:prstGeom prst="rect">
                        <a:avLst/>
                      </a:prstGeom>
                    </p:spPr>
                  </p:pic>
                </p:oleObj>
              </mc:Fallback>
            </mc:AlternateContent>
          </a:graphicData>
        </a:graphic>
      </p:graphicFrame>
      <p:sp>
        <p:nvSpPr>
          <p:cNvPr id="8" name="テキスト ボックス 7"/>
          <p:cNvSpPr txBox="1"/>
          <p:nvPr/>
        </p:nvSpPr>
        <p:spPr>
          <a:xfrm>
            <a:off x="5302274" y="3936355"/>
            <a:ext cx="1646162" cy="261610"/>
          </a:xfrm>
          <a:prstGeom prst="rect">
            <a:avLst/>
          </a:prstGeom>
          <a:noFill/>
        </p:spPr>
        <p:txBody>
          <a:bodyPr wrap="square" rtlCol="0">
            <a:spAutoFit/>
          </a:bodyPr>
          <a:lstStyle/>
          <a:p>
            <a:r>
              <a:rPr lang="ja-JP" altLang="en-US" sz="1100" dirty="0" smtClean="0">
                <a:latin typeface="HG丸ｺﾞｼｯｸM-PRO" panose="020F0600000000000000" pitchFamily="50" charset="-128"/>
                <a:ea typeface="HG丸ｺﾞｼｯｸM-PRO" panose="020F0600000000000000" pitchFamily="50" charset="-128"/>
              </a:rPr>
              <a:t>「面接授業時間割表」</a:t>
            </a: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9" name="図 8" descr="イメージキャラクター.jpg"/>
          <p:cNvPicPr>
            <a:picLocks noChangeAspect="1"/>
          </p:cNvPicPr>
          <p:nvPr/>
        </p:nvPicPr>
        <p:blipFill>
          <a:blip r:embed="rId6" cstate="print"/>
          <a:stretch>
            <a:fillRect/>
          </a:stretch>
        </p:blipFill>
        <p:spPr>
          <a:xfrm>
            <a:off x="574661" y="9001275"/>
            <a:ext cx="671043" cy="874945"/>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2446933586"/>
              </p:ext>
            </p:extLst>
          </p:nvPr>
        </p:nvGraphicFramePr>
        <p:xfrm>
          <a:off x="459341" y="4615567"/>
          <a:ext cx="6439021" cy="4206240"/>
        </p:xfrm>
        <a:graphic>
          <a:graphicData uri="http://schemas.openxmlformats.org/drawingml/2006/table">
            <a:tbl>
              <a:tblPr firstRow="1" bandRow="1">
                <a:tableStyleId>{5C22544A-7EE6-4342-B048-85BDC9FD1C3A}</a:tableStyleId>
              </a:tblPr>
              <a:tblGrid>
                <a:gridCol w="6439021"/>
              </a:tblGrid>
              <a:tr h="4018489">
                <a:tc>
                  <a:txBody>
                    <a:bodyPr/>
                    <a:lstStyle/>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rPr>
                        <a:t>(1)</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オンライン授業とは（</a:t>
                      </a:r>
                      <a:r>
                        <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インターネット配信とは異なります。）</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すべての学習をインターネット上で行います。インターネットで講義を視</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聴、小テストやディスカッション、レポート等の課題を科目ごとに決められ</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350" b="0" dirty="0" err="1" smtClean="0">
                          <a:solidFill>
                            <a:schemeClr val="tx1"/>
                          </a:solidFill>
                          <a:latin typeface="HG丸ｺﾞｼｯｸM-PRO" panose="020F0600000000000000" pitchFamily="50" charset="-128"/>
                          <a:ea typeface="HG丸ｺﾞｼｯｸM-PRO" panose="020F0600000000000000" pitchFamily="50" charset="-128"/>
                        </a:rPr>
                        <a:t>た</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期間に提出して学びます。</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rPr>
                        <a:t>(2)</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単位について</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オンライン授業には</a:t>
                      </a:r>
                      <a:r>
                        <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rPr>
                        <a:t>8</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回</a:t>
                      </a:r>
                      <a:r>
                        <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rPr>
                        <a:t>1</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単位科目と１５回２単位科目があります。評価方</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法は科目により異なります。</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単位認定試験を実施しないオンライン授業の成績評価は、小テスト、ディ</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スカッション、レポートの提出等の学習状況を総合して行います。単位を修</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得できなかった場合は再度、科目登録申請が必要になります。</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「幼児理解の理論及び方法</a:t>
                      </a:r>
                      <a:r>
                        <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」、「教育課程の意義及び編成の方法</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」、「小学校外国語教育教授基礎論</a:t>
                      </a:r>
                      <a:r>
                        <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rPr>
                        <a:t>17)</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」の</a:t>
                      </a:r>
                      <a:r>
                        <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rPr>
                        <a:t>3</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科目はｗｅｂ通信指</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導、単位認定試験を</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行います。</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rPr>
                        <a:t>(3)</a:t>
                      </a:r>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受講にあたって</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ご自身でパソコンの用意等、学習環境を整えていただく必要があります。</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科目ごとに必要なパソコンのスキル、学習内容、提出物の有無、提出期間が</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異なります。必ず、シラバス及び開講後の案内をご確認ください。　　</a:t>
                      </a:r>
                      <a:endParaRPr kumimoji="1" lang="en-US" altLang="ja-JP" sz="1350"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350" b="0" dirty="0" smtClean="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21439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34993" y="429397"/>
            <a:ext cx="6749489" cy="369332"/>
          </a:xfrm>
          <a:prstGeom prst="rect">
            <a:avLst/>
          </a:prstGeom>
          <a:solidFill>
            <a:schemeClr val="accent1">
              <a:lumMod val="40000"/>
              <a:lumOff val="60000"/>
            </a:schemeClr>
          </a:solidFill>
          <a:ln>
            <a:round/>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hangingPunct="0">
              <a:spcAft>
                <a:spcPts val="0"/>
              </a:spcAft>
            </a:pPr>
            <a:r>
              <a:rPr lang="ja-JP" altLang="en-US"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卒業研究（</a:t>
            </a:r>
            <a:r>
              <a:rPr lang="en-US" altLang="ja-JP"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教養学部全科履修生：必修ではありません。）</a:t>
            </a:r>
            <a:endParaRPr lang="ja-JP" altLang="ja-JP" sz="28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8" name="正方形/長方形 7"/>
          <p:cNvSpPr/>
          <p:nvPr/>
        </p:nvSpPr>
        <p:spPr>
          <a:xfrm>
            <a:off x="286170" y="1027108"/>
            <a:ext cx="6463368" cy="3554819"/>
          </a:xfrm>
          <a:prstGeom prst="rect">
            <a:avLst/>
          </a:prstGeom>
        </p:spPr>
        <p:txBody>
          <a:bodyPr wrap="square">
            <a:spAutoFit/>
          </a:bodyPr>
          <a:lstStyle/>
          <a:p>
            <a:pPr>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教養学部の全科履修生の選択科目です。</a:t>
            </a:r>
            <a:r>
              <a:rPr lang="ja-JP" altLang="en-US" sz="1350" b="1" u="sng"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履修する前年度（</a:t>
            </a:r>
            <a:r>
              <a:rPr lang="en-US" altLang="ja-JP" sz="1350" b="1" u="sng"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8</a:t>
            </a:r>
            <a:r>
              <a:rPr lang="ja-JP" altLang="en-US" sz="1350" b="1" u="sng"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月）に申請し、</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審査により履修が認められることが必要です。（</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申請には条件があります。）</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a:lnSpc>
                <a:spcPts val="1800"/>
              </a:lnSpc>
            </a:pPr>
            <a:endPar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詳細は</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6</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月上旬に学習センターで配布予定の「卒業研究履修の手引」を入手し、ご確認ください。</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6</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月中旬に放送大学本部主催の「卒業研究ガイダンス」も開催予定です。</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なお、</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大阪学習センターでは「卒業研究勉強会」を開催し、事例発表等を行</a:t>
            </a:r>
            <a:r>
              <a:rPr lang="ja-JP" altLang="en-US" sz="1350" dirty="0" err="1"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っ</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て</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います。</a:t>
            </a:r>
            <a:endPar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興味</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がある方は</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、事務室にお早めにお問い合わせください。</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a:lnSpc>
                <a:spcPts val="1800"/>
              </a:lnSpc>
            </a:pPr>
            <a:endParaRPr lang="en-US" altLang="ja-JP" sz="1350" dirty="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en-US" altLang="ja-JP" sz="135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卒業研究は所属するコースの専門科目として６単位認定されます。６単位の　</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うち３</a:t>
            </a:r>
            <a:r>
              <a:rPr lang="ja-JP" altLang="en-US" sz="1350" dirty="0">
                <a:solidFill>
                  <a:srgbClr val="000000"/>
                </a:solidFill>
                <a:latin typeface="HG丸ｺﾞｼｯｸM-PRO" panose="020F0600000000000000" pitchFamily="50" charset="-128"/>
                <a:ea typeface="HG丸ｺﾞｼｯｸM-PRO" panose="020F0600000000000000" pitchFamily="50" charset="-128"/>
              </a:rPr>
              <a:t>単位</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は面接授業として、３単位は放送授業として単位認定されます。</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endParaRPr lang="en-US" altLang="ja-JP" sz="1350" dirty="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endParaRPr lang="en-US" altLang="ja-JP" sz="1350" dirty="0">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2"/>
          <a:stretch>
            <a:fillRect/>
          </a:stretch>
        </p:blipFill>
        <p:spPr>
          <a:xfrm>
            <a:off x="131984" y="4235119"/>
            <a:ext cx="6852498" cy="493819"/>
          </a:xfrm>
          <a:prstGeom prst="rect">
            <a:avLst/>
          </a:prstGeom>
        </p:spPr>
      </p:pic>
      <p:sp>
        <p:nvSpPr>
          <p:cNvPr id="12" name="正方形/長方形 11"/>
          <p:cNvSpPr/>
          <p:nvPr/>
        </p:nvSpPr>
        <p:spPr>
          <a:xfrm>
            <a:off x="245791" y="4816364"/>
            <a:ext cx="6544126" cy="4708981"/>
          </a:xfrm>
          <a:prstGeom prst="rect">
            <a:avLst/>
          </a:prstGeom>
        </p:spPr>
        <p:txBody>
          <a:bodyPr wrap="square">
            <a:spAutoFit/>
          </a:bodyPr>
          <a:lstStyle/>
          <a:p>
            <a:pPr>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b="1" u="sng"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学習相談</a:t>
            </a:r>
            <a:endParaRPr lang="en-US" altLang="ja-JP" sz="1350" b="1" u="sng" dirty="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センター所長及び客員教員が学習上の相談に応じます</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。相談</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を希望する</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学生</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は</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、事務室に備え付けています申込書に相談内容を</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記入の</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うえ、相談希望</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日</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毎月開講する勉強会の当日）の１カ月前から</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１週間前まで</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に必ず事務室へ</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申</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込み</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をしてください。</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各教員と日程調整のうえ、勉強会の終了後（原則）に実施しますので、</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学習</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センター</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からの回答をお待ちください</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。また</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、所長への学習相談は、日程</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調整</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の</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うえ、随時実施（原則）します。</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学習上で生じた相談に限ります。</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endParaRPr lang="en-US" altLang="ja-JP" sz="1350" dirty="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350" b="1" u="sng" dirty="0" smtClean="0">
                <a:solidFill>
                  <a:srgbClr val="000000"/>
                </a:solidFill>
                <a:latin typeface="HG丸ｺﾞｼｯｸM-PRO" panose="020F0600000000000000" pitchFamily="50" charset="-128"/>
                <a:ea typeface="HG丸ｺﾞｼｯｸM-PRO" panose="020F0600000000000000" pitchFamily="50" charset="-128"/>
              </a:rPr>
              <a:t>勉 強 会</a:t>
            </a:r>
            <a:endParaRPr lang="en-US" altLang="ja-JP" sz="1350" b="1" u="sng"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客員教員が専門分野からテーマを決め、毎月１回（</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rPr>
              <a:t>7</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月と</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rPr>
              <a:t>1</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月を除く、年間</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１０回）勉強会を実施します。（参加は無料。単位の付与はありません。）</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学生だけでなく、一般の方も参加いただけます。</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申し込みは、事務室カウンターにあります台帳に氏名等をご記入ください。</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電話による申し込みも受け付けています。（当日の勉強会終了後から受付を</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開始します。先着順。定員があります。）</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勉強会の日程等、詳細につきましては、大阪学習センターの掲示板、ホー</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ムページ等でご確認ください。（日程変更もあります。）</a:t>
            </a:r>
            <a:r>
              <a:rPr lang="ja-JP" altLang="en-US" sz="1350" b="1" u="sng"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rPr>
              <a:t>　</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endParaRPr>
          </a:p>
          <a:p>
            <a:pPr>
              <a:lnSpc>
                <a:spcPts val="1800"/>
              </a:lnSpc>
            </a:pPr>
            <a:endParaRPr lang="en-US" altLang="ja-JP" sz="13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80972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a:spLocks/>
          </p:cNvSpPr>
          <p:nvPr/>
        </p:nvSpPr>
        <p:spPr>
          <a:xfrm>
            <a:off x="1347635" y="275906"/>
            <a:ext cx="4695356" cy="346946"/>
          </a:xfrm>
          <a:prstGeom prst="rect">
            <a:avLst/>
          </a:prstGeom>
          <a:solidFill>
            <a:schemeClr val="accent1">
              <a:lumMod val="40000"/>
              <a:lumOff val="60000"/>
            </a:schemeClr>
          </a:solidFill>
          <a:ln>
            <a:round/>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hangingPunct="0">
              <a:spcAft>
                <a:spcPts val="0"/>
              </a:spcAft>
            </a:pPr>
            <a:r>
              <a:rPr lang="en-US" altLang="ja-JP" sz="1600"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2019</a:t>
            </a:r>
            <a:r>
              <a:rPr lang="ja-JP" altLang="en-US" sz="1600"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年度　学習相談・勉強会担当講師の紹介</a:t>
            </a:r>
            <a:endParaRPr lang="ja-JP" altLang="ja-JP" sz="16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918892433"/>
              </p:ext>
            </p:extLst>
          </p:nvPr>
        </p:nvGraphicFramePr>
        <p:xfrm>
          <a:off x="251790" y="776665"/>
          <a:ext cx="6895396" cy="9222500"/>
        </p:xfrm>
        <a:graphic>
          <a:graphicData uri="http://schemas.openxmlformats.org/drawingml/2006/table">
            <a:tbl>
              <a:tblPr firstRow="1" bandRow="1">
                <a:tableStyleId>{073A0DAA-6AF3-43AB-8588-CEC1D06C72B9}</a:tableStyleId>
              </a:tblPr>
              <a:tblGrid>
                <a:gridCol w="1130618"/>
                <a:gridCol w="1625918"/>
                <a:gridCol w="4138860"/>
              </a:tblGrid>
              <a:tr h="306544">
                <a:tc rowSpan="2">
                  <a:txBody>
                    <a:bodyP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講師の名前</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専門分野</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勉強会のタイトル・メッセージ</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2252">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rPr>
                        <a:t>現　　職</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rowSpan="2">
                  <a:txBody>
                    <a:body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にしだ　しょうご</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西田　正吾</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メディア工学・</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ﾋｭｰﾏﾝｲﾝﾀｰﾌｪｰｽ工学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メディア、情報関係の学習だけでなく、出来るだけ幅広く皆さんの疑問や悩みにお答えします。</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vMerge="1">
                  <a:txBody>
                    <a:bodyPr/>
                    <a:lstStyle/>
                    <a:p>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大阪学習センター所長</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大阪大学　名誉教授</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rowSpan="2">
                  <a:txBody>
                    <a:body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いとざき　</a:t>
                      </a:r>
                      <a:r>
                        <a:rPr kumimoji="1" lang="ja-JP" altLang="en-US" sz="800" b="1" dirty="0" err="1" smtClean="0">
                          <a:solidFill>
                            <a:schemeClr val="tx1"/>
                          </a:solidFill>
                          <a:latin typeface="HG丸ｺﾞｼｯｸM-PRO" panose="020F0600000000000000" pitchFamily="50" charset="-128"/>
                          <a:ea typeface="HG丸ｺﾞｼｯｸM-PRO" panose="020F0600000000000000" pitchFamily="50" charset="-128"/>
                        </a:rPr>
                        <a:t>ひで</a:t>
                      </a: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お</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糸﨑　秀夫</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科学史</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（物理・化学等）</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ja-JP" sz="1100" b="1"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江戸の科学 』</a:t>
                      </a:r>
                      <a:endParaRPr kumimoji="1" lang="ja-JP" altLang="ja-JP" sz="1100" kern="1200" dirty="0" smtClean="0">
                        <a:solidFill>
                          <a:schemeClr val="dk1"/>
                        </a:solidFill>
                        <a:effectLst/>
                        <a:latin typeface="HG丸ｺﾞｼｯｸM-PRO" panose="020F0600000000000000" pitchFamily="50" charset="-128"/>
                        <a:ea typeface="HG丸ｺﾞｼｯｸM-PRO" panose="020F0600000000000000" pitchFamily="50" charset="-128"/>
                        <a:cs typeface="+mn-cs"/>
                      </a:endParaRPr>
                    </a:p>
                    <a:p>
                      <a:r>
                        <a:rPr kumimoji="1" lang="ja-JP" altLang="ja-JP" sz="11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これまで２年間、西洋の科学史を勉強会で扱ってきました。今回は、鎖国下の江戸において、西洋で起こった科学革命を日本人がどのように捉えていったか、また独自の考えを進めたか、考えてみようと思い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vMerge="1">
                  <a:txBody>
                    <a:bodyPr/>
                    <a:lstStyle/>
                    <a:p>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大阪大学　名誉教授</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rowSpan="2">
                  <a:txBody>
                    <a:body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うえだ　けんすけ</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上田　健介</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憲法学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ja-JP" sz="1100" b="1"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事例で考える憲法 』</a:t>
                      </a:r>
                      <a:endParaRPr kumimoji="1" lang="ja-JP" altLang="ja-JP" sz="1100" kern="1200" dirty="0" smtClean="0">
                        <a:solidFill>
                          <a:schemeClr val="dk1"/>
                        </a:solidFill>
                        <a:effectLst/>
                        <a:latin typeface="HG丸ｺﾞｼｯｸM-PRO" panose="020F0600000000000000" pitchFamily="50" charset="-128"/>
                        <a:ea typeface="HG丸ｺﾞｼｯｸM-PRO" panose="020F0600000000000000" pitchFamily="50" charset="-128"/>
                        <a:cs typeface="+mn-cs"/>
                      </a:endParaRPr>
                    </a:p>
                    <a:p>
                      <a:r>
                        <a:rPr kumimoji="1" lang="ja-JP" altLang="ja-JP" sz="11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この勉強会では、具体的なニュースや事例を題材に憲法の内容や意義について一緒に考えます。例えば、憲法改正問題に関してテーマごとに検討を行ったり、諸外国の政治制度のあり方について日本と比較してみたり、世間の耳目を集めた判例を考えてみたりといったことをいたし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vMerge="1">
                  <a:txBody>
                    <a:bodyPr/>
                    <a:lstStyle/>
                    <a:p>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近畿大学</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法科大学院・教授</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rowSpan="2">
                  <a:txBody>
                    <a:body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かみで　　　</a:t>
                      </a:r>
                      <a:r>
                        <a:rPr kumimoji="1" lang="ja-JP" altLang="en-US" sz="800" b="1" dirty="0" err="1" smtClean="0">
                          <a:solidFill>
                            <a:schemeClr val="tx1"/>
                          </a:solidFill>
                          <a:latin typeface="HG丸ｺﾞｼｯｸM-PRO" panose="020F0600000000000000" pitchFamily="50" charset="-128"/>
                          <a:ea typeface="HG丸ｺﾞｼｯｸM-PRO" panose="020F0600000000000000" pitchFamily="50" charset="-128"/>
                        </a:rPr>
                        <a:t>けい</a:t>
                      </a:r>
                      <a:endParaRPr kumimoji="1" lang="en-US" altLang="ja-JP" sz="8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神出　　計</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老年医学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altLang="ja-JP" sz="1100" b="1"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高齢者の疾病を理解する 』</a:t>
                      </a:r>
                      <a:endParaRPr lang="ja-JP" altLang="ja-JP" sz="8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100" dirty="0" smtClean="0">
                          <a:effectLst/>
                          <a:ea typeface="HG丸ｺﾞｼｯｸM-PRO" panose="020F0600000000000000" pitchFamily="50" charset="-128"/>
                          <a:cs typeface="Times New Roman" panose="02020603050405020304" pitchFamily="18" charset="0"/>
                        </a:rPr>
                        <a:t>加齢によって起こる生理的老化から、ある閾値を越えると病的老化（疾病）が起こります。高齢者に多い疾病を理解し、その予防や「治療に結びつく知識</a:t>
                      </a:r>
                      <a:r>
                        <a:rPr lang="ja-JP" altLang="en-US" sz="1100" dirty="0" smtClean="0">
                          <a:effectLst/>
                          <a:ea typeface="HG丸ｺﾞｼｯｸM-PRO" panose="020F0600000000000000" pitchFamily="50" charset="-128"/>
                          <a:cs typeface="Times New Roman" panose="02020603050405020304" pitchFamily="18" charset="0"/>
                        </a:rPr>
                        <a:t>」</a:t>
                      </a:r>
                      <a:r>
                        <a:rPr lang="ja-JP" altLang="ja-JP" sz="1100" dirty="0" smtClean="0">
                          <a:effectLst/>
                          <a:ea typeface="HG丸ｺﾞｼｯｸM-PRO" panose="020F0600000000000000" pitchFamily="50" charset="-128"/>
                          <a:cs typeface="Times New Roman" panose="02020603050405020304" pitchFamily="18" charset="0"/>
                        </a:rPr>
                        <a:t>を学んでいきます。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vMerge="1">
                  <a:txBody>
                    <a:bodyPr/>
                    <a:lstStyle/>
                    <a:p>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大阪大学大学院</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医学系研究科・教授</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10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rowSpan="2">
                  <a:txBody>
                    <a:body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さとう　しんいち</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佐藤　眞一</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生涯発達心理学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altLang="ja-JP" sz="1100" b="1" kern="100" smtClean="0">
                          <a:effectLst/>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1100" b="1" kern="100" smtClean="0">
                          <a:effectLst/>
                          <a:latin typeface="Century" panose="02040604050505020304" pitchFamily="18" charset="0"/>
                          <a:ea typeface="HG丸ｺﾞｼｯｸM-PRO" panose="020F0600000000000000" pitchFamily="50" charset="-128"/>
                          <a:cs typeface="Times New Roman" panose="02020603050405020304" pitchFamily="18" charset="0"/>
                        </a:rPr>
                        <a:t>中高年のライフイベント</a:t>
                      </a:r>
                      <a:r>
                        <a:rPr lang="ja-JP" altLang="ja-JP" sz="1100" b="1" kern="100" smtClean="0">
                          <a:effectLst/>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1100" b="1"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altLang="ja-JP" sz="11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100" dirty="0" smtClean="0">
                          <a:effectLst/>
                          <a:ea typeface="HG丸ｺﾞｼｯｸM-PRO" panose="020F0600000000000000" pitchFamily="50" charset="-128"/>
                          <a:cs typeface="Times New Roman" panose="02020603050405020304" pitchFamily="18" charset="0"/>
                        </a:rPr>
                        <a:t>子供の独立、退職、病気や怪我、配偶者との死別など、人生の後半に待ち構える代表的なライフイベント（</a:t>
                      </a:r>
                      <a:r>
                        <a:rPr lang="en-US" altLang="ja-JP" sz="1100" dirty="0" smtClean="0">
                          <a:effectLst/>
                          <a:ea typeface="HG丸ｺﾞｼｯｸM-PRO" panose="020F0600000000000000" pitchFamily="50" charset="-128"/>
                          <a:cs typeface="Times New Roman" panose="02020603050405020304" pitchFamily="18" charset="0"/>
                        </a:rPr>
                        <a:t>Life event</a:t>
                      </a:r>
                      <a:r>
                        <a:rPr lang="ja-JP" altLang="ja-JP" sz="1100" dirty="0" smtClean="0">
                          <a:effectLst/>
                          <a:ea typeface="HG丸ｺﾞｼｯｸM-PRO" panose="020F0600000000000000" pitchFamily="50" charset="-128"/>
                          <a:cs typeface="Times New Roman" panose="02020603050405020304" pitchFamily="18" charset="0"/>
                        </a:rPr>
                        <a:t>）が私たちにどのような影響を与えるか、</a:t>
                      </a:r>
                      <a:r>
                        <a:rPr lang="ja-JP" altLang="en-US" sz="1100" dirty="0" smtClean="0">
                          <a:effectLst/>
                          <a:ea typeface="HG丸ｺﾞｼｯｸM-PRO" panose="020F0600000000000000" pitchFamily="50" charset="-128"/>
                          <a:cs typeface="Times New Roman" panose="02020603050405020304" pitchFamily="18" charset="0"/>
                        </a:rPr>
                        <a:t>どう</a:t>
                      </a:r>
                      <a:r>
                        <a:rPr lang="ja-JP" altLang="ja-JP" sz="1100" dirty="0" smtClean="0">
                          <a:effectLst/>
                          <a:ea typeface="HG丸ｺﾞｼｯｸM-PRO" panose="020F0600000000000000" pitchFamily="50" charset="-128"/>
                          <a:cs typeface="Times New Roman" panose="02020603050405020304" pitchFamily="18" charset="0"/>
                        </a:rPr>
                        <a:t>対処すればよいかを受講生と共に考えます。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vMerge="1">
                  <a:txBody>
                    <a:bodyPr/>
                    <a:lstStyle/>
                    <a:p>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大阪大学大学院</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人間科学研究所・教授</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rowSpan="2">
                  <a:txBody>
                    <a:body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せた　　　みちお</a:t>
                      </a:r>
                      <a:endParaRPr kumimoji="1" lang="en-US" altLang="ja-JP" sz="8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勢田　道生</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日本文学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altLang="ja-JP" sz="1100" b="1"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「太平記」を読む 』</a:t>
                      </a:r>
                      <a:endParaRPr lang="ja-JP" altLang="ja-JP" sz="11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100" dirty="0" smtClean="0">
                          <a:effectLst/>
                          <a:ea typeface="HG丸ｺﾞｼｯｸM-PRO" panose="020F0600000000000000" pitchFamily="50" charset="-128"/>
                          <a:cs typeface="Times New Roman" panose="02020603050405020304" pitchFamily="18" charset="0"/>
                        </a:rPr>
                        <a:t>「平家物語」と共に日本の軍記の代表作とされる「太平記」は、鎌倉時代末期から南北朝時代後期までの動乱を描く作品で、後世の人々</a:t>
                      </a:r>
                      <a:r>
                        <a:rPr lang="ja-JP" altLang="en-US" sz="1100" dirty="0" smtClean="0">
                          <a:effectLst/>
                          <a:ea typeface="HG丸ｺﾞｼｯｸM-PRO" panose="020F0600000000000000" pitchFamily="50" charset="-128"/>
                          <a:cs typeface="Times New Roman" panose="02020603050405020304" pitchFamily="18" charset="0"/>
                        </a:rPr>
                        <a:t>に</a:t>
                      </a:r>
                      <a:r>
                        <a:rPr lang="ja-JP" altLang="ja-JP" sz="1100" dirty="0" smtClean="0">
                          <a:effectLst/>
                          <a:ea typeface="HG丸ｺﾞｼｯｸM-PRO" panose="020F0600000000000000" pitchFamily="50" charset="-128"/>
                          <a:cs typeface="Times New Roman" panose="02020603050405020304" pitchFamily="18" charset="0"/>
                        </a:rPr>
                        <a:t>大きな影響を与えました。本講義では、「太平記」の本文を読み進めることにより、動乱の時代の人々の生き様や動乱の時代に向けられる語り手の目線について考えていきます。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4045">
                <a:tc vMerge="1">
                  <a:txBody>
                    <a:bodyPr/>
                    <a:lstStyle/>
                    <a:p>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大阪大学大学院</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文学研究科・准教授</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7222">
                <a:tc rowSpan="2">
                  <a:txBody>
                    <a:body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たけもと　けいこ</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竹元　恵子</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看護学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altLang="ja-JP" sz="1100" b="1"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いのち、暮らしと向き合う看護実践 』</a:t>
                      </a:r>
                      <a:endParaRPr lang="ja-JP" altLang="ja-JP" sz="11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100" dirty="0" smtClean="0">
                          <a:effectLst/>
                          <a:ea typeface="HG丸ｺﾞｼｯｸM-PRO" panose="020F0600000000000000" pitchFamily="50" charset="-128"/>
                          <a:cs typeface="Times New Roman" panose="02020603050405020304" pitchFamily="18" charset="0"/>
                        </a:rPr>
                        <a:t>医療技術の進歩は著しく、多くの命が救われる一方で、世界の中では未だに下水道が完備せず、下痢症状で５歳まで生きることが出来ない命があるのも事実です。日本国内だけでなく、様々な国で人々の命が暮らしを支える看護者の実践を紹介すると共に今後、看護者に期待することは何かについて検討し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7222">
                <a:tc vMerge="1">
                  <a:txBody>
                    <a:bodyPr/>
                    <a:lstStyle/>
                    <a:p>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元　四条畷学園大学</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看護学部・准教授</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7222">
                <a:tc rowSpan="2">
                  <a:txBody>
                    <a:body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とべ　　　よしと</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戸部　義人</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一般科学</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基礎物理学・基礎科学</a:t>
                      </a:r>
                      <a:r>
                        <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altLang="ja-JP" sz="11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r>
                        <a:rPr lang="ja-JP" altLang="ja-JP" sz="1100" b="1"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身の回りの科学：</a:t>
                      </a:r>
                      <a:r>
                        <a:rPr lang="en-US" altLang="ja-JP" sz="1100" b="1"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Starting SCIENCE </a:t>
                      </a:r>
                      <a:r>
                        <a:rPr lang="ja-JP" altLang="ja-JP" sz="1100" b="1"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altLang="ja-JP" sz="11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100" dirty="0" smtClean="0">
                          <a:effectLst/>
                          <a:ea typeface="HG丸ｺﾞｼｯｸM-PRO" panose="020F0600000000000000" pitchFamily="50" charset="-128"/>
                          <a:cs typeface="Times New Roman" panose="02020603050405020304" pitchFamily="18" charset="0"/>
                        </a:rPr>
                        <a:t>テキストを輪読形式で英語で音読し、翻訳した後、内容について解説、意見交換をします。英語のテキストを用いることで様々な英語の表現法についても学ぶと共にそこから日本語とは異なる視点や思考法についても学習する。</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7222">
                <a:tc vMerge="1">
                  <a:txBody>
                    <a:bodyPr/>
                    <a:lstStyle/>
                    <a:p>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大阪大学・名誉教授</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7222">
                <a:tc rowSpan="2">
                  <a:txBody>
                    <a:body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なかおか　なりふみ</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中岡　成文</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臨床哲学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altLang="ja-JP" sz="1100" b="1"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哲学対話をしてみよう 』</a:t>
                      </a:r>
                      <a:endParaRPr lang="ja-JP" altLang="ja-JP" sz="11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100" dirty="0" smtClean="0">
                          <a:effectLst/>
                          <a:ea typeface="HG丸ｺﾞｼｯｸM-PRO" panose="020F0600000000000000" pitchFamily="50" charset="-128"/>
                          <a:cs typeface="Times New Roman" panose="02020603050405020304" pitchFamily="18" charset="0"/>
                        </a:rPr>
                        <a:t>自分の日常生活や人生に根ざした考えを表現し、他の人たちの意見にもじっくり耳を傾けてみましょう。そういった哲学対話のやり方について学び、実際に進行役のもとで哲学対話の訓練を行います。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7222">
                <a:tc vMerge="1">
                  <a:txBody>
                    <a:bodyPr/>
                    <a:lstStyle/>
                    <a:p>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元 大阪大学大学院</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文学研究科・教授</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02293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573437" y="7463342"/>
            <a:ext cx="184731" cy="369332"/>
          </a:xfrm>
          <a:prstGeom prst="rect">
            <a:avLst/>
          </a:prstGeom>
          <a:noFill/>
        </p:spPr>
        <p:txBody>
          <a:bodyPr wrap="none" rtlCol="0">
            <a:spAutoFit/>
          </a:bodyPr>
          <a:lstStyle/>
          <a:p>
            <a:endParaRPr kumimoji="1" lang="ja-JP" altLang="en-US" dirty="0"/>
          </a:p>
        </p:txBody>
      </p:sp>
      <p:sp>
        <p:nvSpPr>
          <p:cNvPr id="8" name="正方形/長方形 7"/>
          <p:cNvSpPr>
            <a:spLocks/>
          </p:cNvSpPr>
          <p:nvPr/>
        </p:nvSpPr>
        <p:spPr>
          <a:xfrm>
            <a:off x="1294292" y="185955"/>
            <a:ext cx="4722196" cy="338554"/>
          </a:xfrm>
          <a:prstGeom prst="rect">
            <a:avLst/>
          </a:prstGeom>
          <a:solidFill>
            <a:schemeClr val="accent1">
              <a:lumMod val="40000"/>
              <a:lumOff val="60000"/>
            </a:schemeClr>
          </a:solidFill>
          <a:ln>
            <a:round/>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hangingPunct="0">
              <a:spcAft>
                <a:spcPts val="0"/>
              </a:spcAft>
            </a:pPr>
            <a:r>
              <a:rPr lang="en-US" altLang="ja-JP" sz="1600"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2019</a:t>
            </a:r>
            <a:r>
              <a:rPr lang="ja-JP" altLang="en-US" sz="1600"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年度</a:t>
            </a:r>
            <a:r>
              <a:rPr lang="ja-JP" altLang="en-US" sz="1600" b="1" spc="7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600"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学習相談・勉強会担当講師の紹介</a:t>
            </a:r>
            <a:endParaRPr lang="ja-JP" altLang="ja-JP" sz="16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16" name="Rectangle 3"/>
          <p:cNvSpPr>
            <a:spLocks noChangeArrowheads="1"/>
          </p:cNvSpPr>
          <p:nvPr/>
        </p:nvSpPr>
        <p:spPr bwMode="auto">
          <a:xfrm>
            <a:off x="309105" y="790254"/>
            <a:ext cx="7611220" cy="47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9" name="Rectangle 4"/>
          <p:cNvSpPr>
            <a:spLocks noChangeArrowheads="1"/>
          </p:cNvSpPr>
          <p:nvPr/>
        </p:nvSpPr>
        <p:spPr bwMode="auto">
          <a:xfrm>
            <a:off x="505393" y="790789"/>
            <a:ext cx="726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 name="表 1"/>
          <p:cNvGraphicFramePr>
            <a:graphicFrameLocks noGrp="1"/>
          </p:cNvGraphicFramePr>
          <p:nvPr>
            <p:extLst>
              <p:ext uri="{D42A27DB-BD31-4B8C-83A1-F6EECF244321}">
                <p14:modId xmlns:p14="http://schemas.microsoft.com/office/powerpoint/2010/main" val="3736076324"/>
              </p:ext>
            </p:extLst>
          </p:nvPr>
        </p:nvGraphicFramePr>
        <p:xfrm>
          <a:off x="195263" y="733320"/>
          <a:ext cx="6895396" cy="6601220"/>
        </p:xfrm>
        <a:graphic>
          <a:graphicData uri="http://schemas.openxmlformats.org/drawingml/2006/table">
            <a:tbl>
              <a:tblPr firstRow="1" bandRow="1">
                <a:tableStyleId>{073A0DAA-6AF3-43AB-8588-CEC1D06C72B9}</a:tableStyleId>
              </a:tblPr>
              <a:tblGrid>
                <a:gridCol w="1130618"/>
                <a:gridCol w="1625918"/>
                <a:gridCol w="4138860"/>
              </a:tblGrid>
              <a:tr h="306544">
                <a:tc rowSpan="2">
                  <a:txBody>
                    <a:bodyP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講師の名前</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100" dirty="0" smtClean="0">
                          <a:solidFill>
                            <a:schemeClr val="tx1"/>
                          </a:solidFill>
                        </a:rPr>
                        <a:t>専門分野</a:t>
                      </a:r>
                      <a:endParaRPr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勉強会のタイトル・メッセージ</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000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現　　職</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rowSpan="2">
                  <a:txBody>
                    <a:body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ひろた　　まこと</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廣田　　誠</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経済学</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（日本経済史</a:t>
                      </a:r>
                      <a:r>
                        <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altLang="ja-JP" sz="1100" b="1"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流通・サービス産業の歴史 』</a:t>
                      </a:r>
                      <a:endParaRPr lang="ja-JP" altLang="ja-JP" sz="11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100" dirty="0" smtClean="0">
                          <a:effectLst/>
                          <a:ea typeface="HG丸ｺﾞｼｯｸM-PRO" panose="020F0600000000000000" pitchFamily="50" charset="-128"/>
                          <a:cs typeface="Times New Roman" panose="02020603050405020304" pitchFamily="18" charset="0"/>
                        </a:rPr>
                        <a:t>近年の日本経済でとみに重要性を増している流通・サービス産業について、鉄道会社の事業展開と流通業（百貨店やショッピングセンター）並びにプロスポーツビジネスとの関係を中心に概説します。</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vMerge="1">
                  <a:txBody>
                    <a:bodyPr/>
                    <a:lstStyle/>
                    <a:p>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大阪大学大学院</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経済学研究科・教授</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rowSpan="2">
                  <a:txBody>
                    <a:body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ふくざわ　　あい</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福沢　　愛</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社会心理学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altLang="ja-JP" sz="1100" b="1"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社会･文化と心理学 』</a:t>
                      </a:r>
                      <a:endParaRPr lang="ja-JP" altLang="ja-JP" sz="11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100" dirty="0" smtClean="0">
                          <a:effectLst/>
                          <a:ea typeface="HG丸ｺﾞｼｯｸM-PRO" panose="020F0600000000000000" pitchFamily="50" charset="-128"/>
                          <a:cs typeface="Times New Roman" panose="02020603050405020304" pitchFamily="18" charset="0"/>
                        </a:rPr>
                        <a:t>社会的な要因が人の心理に与える影響について、毎回テーマを決めて扱っていきます。テーマによっては、社会心理学から派生した文化心理学で研究されている、心理的傾向の文化差についても扱います。皆さんの間で調査を行い、得られた結果を一緒に考察していくことも取り入れていきたいと思い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vMerge="1">
                  <a:txBody>
                    <a:bodyPr/>
                    <a:lstStyle/>
                    <a:p>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東京大学</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高齢社会総合研究機構</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特別研究員</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rowSpan="2">
                  <a:txBody>
                    <a:body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ほり　　　</a:t>
                      </a:r>
                      <a:r>
                        <a:rPr kumimoji="1" lang="ja-JP" altLang="en-US" sz="800" b="1" dirty="0" err="1" smtClean="0">
                          <a:solidFill>
                            <a:schemeClr val="tx1"/>
                          </a:solidFill>
                          <a:latin typeface="HG丸ｺﾞｼｯｸM-PRO" panose="020F0600000000000000" pitchFamily="50" charset="-128"/>
                          <a:ea typeface="HG丸ｺﾞｼｯｸM-PRO" panose="020F0600000000000000" pitchFamily="50" charset="-128"/>
                        </a:rPr>
                        <a:t>しげ</a:t>
                      </a: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お</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堀　　薫夫</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生涯学習論</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altLang="ja-JP" sz="1100" b="1"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生涯発達と生涯学習 』</a:t>
                      </a:r>
                      <a:endParaRPr lang="ja-JP" altLang="ja-JP" sz="11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100" dirty="0" smtClean="0">
                          <a:effectLst/>
                          <a:ea typeface="HG丸ｺﾞｼｯｸM-PRO" panose="020F0600000000000000" pitchFamily="50" charset="-128"/>
                          <a:cs typeface="Times New Roman" panose="02020603050405020304" pitchFamily="18" charset="0"/>
                        </a:rPr>
                        <a:t>「生涯発達と生涯学習</a:t>
                      </a:r>
                      <a:r>
                        <a:rPr lang="en-US" altLang="ja-JP" sz="1100" dirty="0" smtClean="0">
                          <a:effectLst/>
                          <a:ea typeface="HG丸ｺﾞｼｯｸM-PRO" panose="020F0600000000000000" pitchFamily="50" charset="-128"/>
                          <a:cs typeface="Times New Roman" panose="02020603050405020304" pitchFamily="18" charset="0"/>
                        </a:rPr>
                        <a:t>(</a:t>
                      </a:r>
                      <a:r>
                        <a:rPr lang="ja-JP" altLang="ja-JP" sz="1100" dirty="0" smtClean="0">
                          <a:effectLst/>
                          <a:ea typeface="HG丸ｺﾞｼｯｸM-PRO" panose="020F0600000000000000" pitchFamily="50" charset="-128"/>
                          <a:cs typeface="Times New Roman" panose="02020603050405020304" pitchFamily="18" charset="0"/>
                        </a:rPr>
                        <a:t>第</a:t>
                      </a:r>
                      <a:r>
                        <a:rPr lang="en-US" altLang="ja-JP" sz="1100" dirty="0" smtClean="0">
                          <a:effectLst/>
                          <a:ea typeface="HG丸ｺﾞｼｯｸM-PRO" panose="020F0600000000000000" pitchFamily="50" charset="-128"/>
                          <a:cs typeface="Times New Roman" panose="02020603050405020304" pitchFamily="18" charset="0"/>
                        </a:rPr>
                        <a:t>2</a:t>
                      </a:r>
                      <a:r>
                        <a:rPr lang="ja-JP" altLang="ja-JP" sz="1100" dirty="0" smtClean="0">
                          <a:effectLst/>
                          <a:ea typeface="HG丸ｺﾞｼｯｸM-PRO" panose="020F0600000000000000" pitchFamily="50" charset="-128"/>
                          <a:cs typeface="Times New Roman" panose="02020603050405020304" pitchFamily="18" charset="0"/>
                        </a:rPr>
                        <a:t>版</a:t>
                      </a:r>
                      <a:r>
                        <a:rPr lang="en-US" altLang="ja-JP" sz="1100" dirty="0" smtClean="0">
                          <a:effectLst/>
                          <a:ea typeface="HG丸ｺﾞｼｯｸM-PRO" panose="020F0600000000000000" pitchFamily="50" charset="-128"/>
                          <a:cs typeface="Times New Roman" panose="02020603050405020304" pitchFamily="18" charset="0"/>
                        </a:rPr>
                        <a:t>)</a:t>
                      </a:r>
                      <a:r>
                        <a:rPr lang="ja-JP" altLang="ja-JP" sz="1100" dirty="0" smtClean="0">
                          <a:effectLst/>
                          <a:ea typeface="HG丸ｺﾞｼｯｸM-PRO" panose="020F0600000000000000" pitchFamily="50" charset="-128"/>
                          <a:cs typeface="Times New Roman" panose="02020603050405020304" pitchFamily="18" charset="0"/>
                        </a:rPr>
                        <a:t>」（堀　薫夫著）から、</a:t>
                      </a:r>
                      <a:r>
                        <a:rPr lang="ja-JP" altLang="en-US" sz="1100" dirty="0" smtClean="0">
                          <a:effectLst/>
                          <a:ea typeface="HG丸ｺﾞｼｯｸM-PRO" panose="020F0600000000000000" pitchFamily="50" charset="-128"/>
                          <a:cs typeface="Times New Roman" panose="02020603050405020304" pitchFamily="18" charset="0"/>
                        </a:rPr>
                        <a:t>平成３０年度</a:t>
                      </a:r>
                      <a:r>
                        <a:rPr lang="ja-JP" altLang="ja-JP" sz="1100" dirty="0" smtClean="0">
                          <a:effectLst/>
                          <a:ea typeface="HG丸ｺﾞｼｯｸM-PRO" panose="020F0600000000000000" pitchFamily="50" charset="-128"/>
                          <a:cs typeface="Times New Roman" panose="02020603050405020304" pitchFamily="18" charset="0"/>
                        </a:rPr>
                        <a:t>の生涯学習論の部分を軸に生涯学習論に関する学習を深めていきます。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vMerge="1">
                  <a:txBody>
                    <a:bodyPr/>
                    <a:lstStyle/>
                    <a:p>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大阪教育大学</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教育学部・教授</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rowSpan="2">
                  <a:txBody>
                    <a:body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まつうら　としお</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松浦　敏雄</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情報科学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altLang="ja-JP" sz="1100" b="1"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コンピュータのしくみ 』</a:t>
                      </a:r>
                      <a:endParaRPr lang="ja-JP" altLang="ja-JP" sz="11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100" dirty="0" smtClean="0">
                          <a:effectLst/>
                          <a:ea typeface="HG丸ｺﾞｼｯｸM-PRO" panose="020F0600000000000000" pitchFamily="50" charset="-128"/>
                          <a:cs typeface="Times New Roman" panose="02020603050405020304" pitchFamily="18" charset="0"/>
                        </a:rPr>
                        <a:t>コンピュータのしくみについて、ハードウェアを構成する論理回路からオペレーティングシステム、アプリケーションソフトウェアに至るまでの各階層のしくみを学び、コンピュータについての理解を深める。併せてコンピュータにまつわる最新の話題についても取り上げて議論する。</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vMerge="1">
                  <a:txBody>
                    <a:bodyPr/>
                    <a:lstStyle/>
                    <a:p>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元 大阪市立大学・教授</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10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rowSpan="2">
                  <a:txBody>
                    <a:body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まぶち　　としき　</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満渕　俊樹</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数学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altLang="ja-JP" sz="1100" b="1"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数学への誘い 』</a:t>
                      </a:r>
                      <a:endParaRPr lang="ja-JP" altLang="ja-JP" sz="11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100" dirty="0" smtClean="0">
                          <a:effectLst/>
                          <a:ea typeface="HG丸ｺﾞｼｯｸM-PRO" panose="020F0600000000000000" pitchFamily="50" charset="-128"/>
                          <a:cs typeface="Times New Roman" panose="02020603050405020304" pitchFamily="18" charset="0"/>
                        </a:rPr>
                        <a:t>数学の歴史的な背景も考慮に入れながら、現代数学に至るいくつかのトピックを学びます。毎回テーマを決めて、</a:t>
                      </a:r>
                      <a:r>
                        <a:rPr lang="en-US" altLang="ja-JP" sz="1100" dirty="0" err="1" smtClean="0">
                          <a:effectLst/>
                          <a:ea typeface="HG丸ｺﾞｼｯｸM-PRO" panose="020F0600000000000000" pitchFamily="50" charset="-128"/>
                          <a:cs typeface="Times New Roman" panose="02020603050405020304" pitchFamily="18" charset="0"/>
                        </a:rPr>
                        <a:t>J.Stilwell</a:t>
                      </a:r>
                      <a:r>
                        <a:rPr lang="ja-JP" altLang="ja-JP" sz="1100" dirty="0" smtClean="0">
                          <a:effectLst/>
                          <a:ea typeface="HG丸ｺﾞｼｯｸM-PRO" panose="020F0600000000000000" pitchFamily="50" charset="-128"/>
                          <a:cs typeface="Times New Roman" panose="02020603050405020304" pitchFamily="18" charset="0"/>
                        </a:rPr>
                        <a:t>“</a:t>
                      </a:r>
                      <a:r>
                        <a:rPr lang="en-US" altLang="ja-JP" sz="1100" dirty="0" smtClean="0">
                          <a:effectLst/>
                          <a:ea typeface="HG丸ｺﾞｼｯｸM-PRO" panose="020F0600000000000000" pitchFamily="50" charset="-128"/>
                          <a:cs typeface="Times New Roman" panose="02020603050405020304" pitchFamily="18" charset="0"/>
                        </a:rPr>
                        <a:t>Mathematics and Its </a:t>
                      </a:r>
                      <a:r>
                        <a:rPr lang="en-US" altLang="ja-JP" sz="1100" dirty="0" err="1" smtClean="0">
                          <a:effectLst/>
                          <a:ea typeface="HG丸ｺﾞｼｯｸM-PRO" panose="020F0600000000000000" pitchFamily="50" charset="-128"/>
                          <a:cs typeface="Times New Roman" panose="02020603050405020304" pitchFamily="18" charset="0"/>
                        </a:rPr>
                        <a:t>History”,Springer</a:t>
                      </a:r>
                      <a:r>
                        <a:rPr lang="ja-JP" altLang="ja-JP" sz="1100" dirty="0" smtClean="0">
                          <a:effectLst/>
                          <a:ea typeface="HG丸ｺﾞｼｯｸM-PRO" panose="020F0600000000000000" pitchFamily="50" charset="-128"/>
                          <a:cs typeface="Times New Roman" panose="02020603050405020304" pitchFamily="18" charset="0"/>
                        </a:rPr>
                        <a:t>から引用する形でプリントを配布し、参加者に紹介してもらいます。英文による数学表現も学びます。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vMerge="1">
                  <a:txBody>
                    <a:bodyPr/>
                    <a:lstStyle/>
                    <a:p>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大阪大学・名誉教授</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6316">
                <a:tc rowSpan="2">
                  <a:txBody>
                    <a:body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みやもと　よういち</a:t>
                      </a: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宮本　陽一</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言語学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altLang="ja-JP" sz="1100" b="1"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言語理論から見る自然言語の特徴 』</a:t>
                      </a:r>
                      <a:endParaRPr lang="ja-JP" altLang="ja-JP" sz="11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100" dirty="0" smtClean="0">
                          <a:effectLst/>
                          <a:ea typeface="HG丸ｺﾞｼｯｸM-PRO" panose="020F0600000000000000" pitchFamily="50" charset="-128"/>
                          <a:cs typeface="Times New Roman" panose="02020603050405020304" pitchFamily="18" charset="0"/>
                        </a:rPr>
                        <a:t>誰でも３歳になるまでに</a:t>
                      </a:r>
                      <a:r>
                        <a:rPr lang="ja-JP" altLang="en-US" sz="1100" dirty="0" smtClean="0">
                          <a:effectLst/>
                          <a:ea typeface="HG丸ｺﾞｼｯｸM-PRO" panose="020F0600000000000000" pitchFamily="50" charset="-128"/>
                          <a:cs typeface="Times New Roman" panose="02020603050405020304" pitchFamily="18" charset="0"/>
                        </a:rPr>
                        <a:t>母語</a:t>
                      </a:r>
                      <a:r>
                        <a:rPr lang="ja-JP" altLang="ja-JP" sz="1100" dirty="0" smtClean="0">
                          <a:effectLst/>
                          <a:ea typeface="HG丸ｺﾞｼｯｸM-PRO" panose="020F0600000000000000" pitchFamily="50" charset="-128"/>
                          <a:cs typeface="Times New Roman" panose="02020603050405020304" pitchFamily="18" charset="0"/>
                        </a:rPr>
                        <a:t>の能力を身に付けるという事実を念頭に置きながら、日本語と英語の共通点並びに相違点を通して自然言語の特徴を言語学的に明らかにしていきます。また、皆さんが面白いと思うデータを持ち寄って言語学的に考えてみる機会を設けたいと思い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6518">
                <a:tc vMerge="1">
                  <a:txBody>
                    <a:bodyPr/>
                    <a:lstStyle/>
                    <a:p>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大阪大学大学院</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言語文化研究科・教授</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09325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2">
            <a:extLst>
              <a:ext uri="{28A0092B-C50C-407E-A947-70E740481C1C}">
                <a14:useLocalDpi xmlns:a14="http://schemas.microsoft.com/office/drawing/2010/main" val="0"/>
              </a:ext>
            </a:extLst>
          </a:blip>
          <a:srcRect b="13298"/>
          <a:stretch/>
        </p:blipFill>
        <p:spPr>
          <a:xfrm>
            <a:off x="1313034" y="4741894"/>
            <a:ext cx="3960000" cy="1536408"/>
          </a:xfrm>
          <a:prstGeom prst="rect">
            <a:avLst/>
          </a:prstGeom>
          <a:ln w="3175" cap="sq">
            <a:solidFill>
              <a:srgbClr val="000000"/>
            </a:solidFill>
            <a:prstDash val="solid"/>
            <a:miter lim="800000"/>
          </a:ln>
          <a:effectLst/>
        </p:spPr>
      </p:pic>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t="32002"/>
          <a:stretch/>
        </p:blipFill>
        <p:spPr>
          <a:xfrm>
            <a:off x="1405048" y="1758105"/>
            <a:ext cx="3960000" cy="2388558"/>
          </a:xfrm>
          <a:prstGeom prst="rect">
            <a:avLst/>
          </a:prstGeom>
          <a:ln w="3175">
            <a:solidFill>
              <a:schemeClr val="tx1"/>
            </a:solidFill>
          </a:ln>
        </p:spPr>
      </p:pic>
      <p:sp>
        <p:nvSpPr>
          <p:cNvPr id="4" name="正方形/長方形 3"/>
          <p:cNvSpPr/>
          <p:nvPr/>
        </p:nvSpPr>
        <p:spPr>
          <a:xfrm>
            <a:off x="212200" y="252000"/>
            <a:ext cx="6840000" cy="360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シ ス テ ム </a:t>
            </a:r>
            <a:r>
              <a:rPr kumimoji="1" lang="en-US" altLang="ja-JP" b="1" dirty="0" smtClean="0">
                <a:solidFill>
                  <a:schemeClr val="tx1"/>
                </a:solidFill>
                <a:latin typeface="HG丸ｺﾞｼｯｸM-PRO" panose="020F0600000000000000" pitchFamily="50" charset="-128"/>
                <a:ea typeface="HG丸ｺﾞｼｯｸM-PRO" panose="020F0600000000000000" pitchFamily="50" charset="-128"/>
              </a:rPr>
              <a:t>W A K A B A</a:t>
            </a: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（教務情報システム）</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364603" y="1266883"/>
            <a:ext cx="6516000" cy="738664"/>
          </a:xfrm>
          <a:prstGeom prst="rect">
            <a:avLst/>
          </a:prstGeom>
          <a:solidFill>
            <a:schemeClr val="accent1">
              <a:lumMod val="40000"/>
              <a:lumOff val="60000"/>
            </a:schemeClr>
          </a:solidFill>
          <a:ln>
            <a:solidFill>
              <a:schemeClr val="tx1"/>
            </a:solidFill>
          </a:ln>
        </p:spPr>
        <p:txBody>
          <a:bodyPr wrap="square" rtlCol="0">
            <a:spAutoFit/>
          </a:bodyPr>
          <a:lstStyle/>
          <a:p>
            <a:r>
              <a:rPr lang="ja-JP" altLang="en-US" sz="1350" dirty="0">
                <a:latin typeface="HG丸ｺﾞｼｯｸM-PRO" panose="020F0600000000000000" pitchFamily="50" charset="-128"/>
                <a:ea typeface="HG丸ｺﾞｼｯｸM-PRO" panose="020F0600000000000000" pitchFamily="50" charset="-128"/>
              </a:rPr>
              <a:t>① 放送大学</a:t>
            </a:r>
            <a:r>
              <a:rPr lang="en-US" altLang="ja-JP" sz="1350" dirty="0">
                <a:latin typeface="HG丸ｺﾞｼｯｸM-PRO" panose="020F0600000000000000" pitchFamily="50" charset="-128"/>
                <a:ea typeface="HG丸ｺﾞｼｯｸM-PRO" panose="020F0600000000000000" pitchFamily="50" charset="-128"/>
              </a:rPr>
              <a:t>HP </a:t>
            </a:r>
            <a:r>
              <a:rPr lang="ja-JP" altLang="en-US" sz="1350" dirty="0">
                <a:latin typeface="HG丸ｺﾞｼｯｸM-PRO" panose="020F0600000000000000" pitchFamily="50" charset="-128"/>
                <a:ea typeface="HG丸ｺﾞｼｯｸM-PRO" panose="020F0600000000000000" pitchFamily="50" charset="-128"/>
              </a:rPr>
              <a:t>にアクセスし、「在学生の方へ」から「システム</a:t>
            </a:r>
            <a:r>
              <a:rPr lang="en-US" altLang="ja-JP" sz="1350" dirty="0">
                <a:latin typeface="HG丸ｺﾞｼｯｸM-PRO" panose="020F0600000000000000" pitchFamily="50" charset="-128"/>
                <a:ea typeface="HG丸ｺﾞｼｯｸM-PRO" panose="020F0600000000000000" pitchFamily="50" charset="-128"/>
              </a:rPr>
              <a:t>WAKABA</a:t>
            </a:r>
            <a:r>
              <a:rPr lang="ja-JP" altLang="en-US" sz="1350" dirty="0">
                <a:latin typeface="HG丸ｺﾞｼｯｸM-PRO" panose="020F0600000000000000" pitchFamily="50" charset="-128"/>
                <a:ea typeface="HG丸ｺﾞｼｯｸM-PRO" panose="020F0600000000000000" pitchFamily="50" charset="-128"/>
              </a:rPr>
              <a:t>（教務情報</a:t>
            </a:r>
            <a:r>
              <a:rPr lang="ja-JP" altLang="en-US" sz="1350" dirty="0" smtClean="0">
                <a:latin typeface="HG丸ｺﾞｼｯｸM-PRO" panose="020F0600000000000000" pitchFamily="50" charset="-128"/>
                <a:ea typeface="HG丸ｺﾞｼｯｸM-PRO" panose="020F0600000000000000" pitchFamily="50" charset="-128"/>
              </a:rPr>
              <a:t>システム</a:t>
            </a:r>
            <a:r>
              <a:rPr lang="ja-JP" altLang="en-US" sz="1350" dirty="0">
                <a:latin typeface="HG丸ｺﾞｼｯｸM-PRO" panose="020F0600000000000000" pitchFamily="50" charset="-128"/>
                <a:ea typeface="HG丸ｺﾞｼｯｸM-PRO" panose="020F0600000000000000" pitchFamily="50" charset="-128"/>
              </a:rPr>
              <a:t>）」をクリックして下さい。</a:t>
            </a:r>
          </a:p>
          <a:p>
            <a:r>
              <a:rPr lang="en-US" altLang="ja-JP" sz="1350" dirty="0">
                <a:latin typeface="HG丸ｺﾞｼｯｸM-PRO" panose="020F0600000000000000" pitchFamily="50" charset="-128"/>
                <a:ea typeface="HG丸ｺﾞｼｯｸM-PRO" panose="020F0600000000000000" pitchFamily="50" charset="-128"/>
              </a:rPr>
              <a:t>※ </a:t>
            </a:r>
            <a:r>
              <a:rPr lang="ja-JP" altLang="en-US" sz="1350" dirty="0">
                <a:latin typeface="HG丸ｺﾞｼｯｸM-PRO" panose="020F0600000000000000" pitchFamily="50" charset="-128"/>
                <a:ea typeface="HG丸ｺﾞｼｯｸM-PRO" panose="020F0600000000000000" pitchFamily="50" charset="-128"/>
              </a:rPr>
              <a:t>旧システム</a:t>
            </a:r>
            <a:r>
              <a:rPr lang="en-US" altLang="ja-JP" sz="1350" dirty="0">
                <a:latin typeface="HG丸ｺﾞｼｯｸM-PRO" panose="020F0600000000000000" pitchFamily="50" charset="-128"/>
                <a:ea typeface="HG丸ｺﾞｼｯｸM-PRO" panose="020F0600000000000000" pitchFamily="50" charset="-128"/>
              </a:rPr>
              <a:t>WAKABA </a:t>
            </a:r>
            <a:r>
              <a:rPr lang="ja-JP" altLang="en-US" sz="1350" dirty="0" err="1">
                <a:latin typeface="HG丸ｺﾞｼｯｸM-PRO" panose="020F0600000000000000" pitchFamily="50" charset="-128"/>
                <a:ea typeface="HG丸ｺﾞｼｯｸM-PRO" panose="020F0600000000000000" pitchFamily="50" charset="-128"/>
              </a:rPr>
              <a:t>のブック</a:t>
            </a:r>
            <a:r>
              <a:rPr lang="ja-JP" altLang="en-US" sz="1350" dirty="0">
                <a:latin typeface="HG丸ｺﾞｼｯｸM-PRO" panose="020F0600000000000000" pitchFamily="50" charset="-128"/>
                <a:ea typeface="HG丸ｺﾞｼｯｸM-PRO" panose="020F0600000000000000" pitchFamily="50" charset="-128"/>
              </a:rPr>
              <a:t>マーク等の</a:t>
            </a:r>
            <a:r>
              <a:rPr lang="en-US" altLang="ja-JP" sz="1350" dirty="0">
                <a:latin typeface="HG丸ｺﾞｼｯｸM-PRO" panose="020F0600000000000000" pitchFamily="50" charset="-128"/>
                <a:ea typeface="HG丸ｺﾞｼｯｸM-PRO" panose="020F0600000000000000" pitchFamily="50" charset="-128"/>
              </a:rPr>
              <a:t>URL </a:t>
            </a:r>
            <a:r>
              <a:rPr lang="ja-JP" altLang="en-US" sz="1350" dirty="0">
                <a:latin typeface="HG丸ｺﾞｼｯｸM-PRO" panose="020F0600000000000000" pitchFamily="50" charset="-128"/>
                <a:ea typeface="HG丸ｺﾞｼｯｸM-PRO" panose="020F0600000000000000" pitchFamily="50" charset="-128"/>
              </a:rPr>
              <a:t>ではアクセスできません</a:t>
            </a:r>
            <a:r>
              <a:rPr lang="ja-JP" altLang="en-US" sz="1350" dirty="0" smtClean="0">
                <a:latin typeface="HG丸ｺﾞｼｯｸM-PRO" panose="020F0600000000000000" pitchFamily="50" charset="-128"/>
                <a:ea typeface="HG丸ｺﾞｼｯｸM-PRO" panose="020F0600000000000000" pitchFamily="50" charset="-128"/>
              </a:rPr>
              <a:t>。</a:t>
            </a:r>
            <a:endParaRPr kumimoji="1" lang="ja-JP" altLang="en-US" sz="1350"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364603" y="4176540"/>
            <a:ext cx="6516000" cy="715581"/>
          </a:xfrm>
          <a:prstGeom prst="rect">
            <a:avLst/>
          </a:prstGeom>
          <a:solidFill>
            <a:schemeClr val="accent1">
              <a:lumMod val="40000"/>
              <a:lumOff val="60000"/>
            </a:schemeClr>
          </a:solidFill>
          <a:ln>
            <a:solidFill>
              <a:schemeClr val="tx1"/>
            </a:solidFill>
          </a:ln>
        </p:spPr>
        <p:txBody>
          <a:bodyPr wrap="square" rtlCol="0">
            <a:spAutoFit/>
          </a:bodyPr>
          <a:lstStyle/>
          <a:p>
            <a:r>
              <a:rPr lang="ja-JP" altLang="en-US" sz="1350" dirty="0">
                <a:latin typeface="HG丸ｺﾞｼｯｸM-PRO" panose="020F0600000000000000" pitchFamily="50" charset="-128"/>
                <a:ea typeface="HG丸ｺﾞｼｯｸM-PRO" panose="020F0600000000000000" pitchFamily="50" charset="-128"/>
              </a:rPr>
              <a:t>② 放送大学認証システムにて</a:t>
            </a:r>
            <a:r>
              <a:rPr lang="en-US" altLang="ja-JP" sz="1350" dirty="0">
                <a:latin typeface="HG丸ｺﾞｼｯｸM-PRO" panose="020F0600000000000000" pitchFamily="50" charset="-128"/>
                <a:ea typeface="HG丸ｺﾞｼｯｸM-PRO" panose="020F0600000000000000" pitchFamily="50" charset="-128"/>
              </a:rPr>
              <a:t>ID</a:t>
            </a:r>
            <a:r>
              <a:rPr lang="ja-JP" altLang="en-US" sz="1350" dirty="0">
                <a:latin typeface="HG丸ｺﾞｼｯｸM-PRO" panose="020F0600000000000000" pitchFamily="50" charset="-128"/>
                <a:ea typeface="HG丸ｺﾞｼｯｸM-PRO" panose="020F0600000000000000" pitchFamily="50" charset="-128"/>
              </a:rPr>
              <a:t>・パスワードを入力し、ログインボタンを押して</a:t>
            </a:r>
            <a:r>
              <a:rPr lang="ja-JP" altLang="en-US" sz="1350" dirty="0" smtClean="0">
                <a:latin typeface="HG丸ｺﾞｼｯｸM-PRO" panose="020F0600000000000000" pitchFamily="50" charset="-128"/>
                <a:ea typeface="HG丸ｺﾞｼｯｸM-PRO" panose="020F0600000000000000" pitchFamily="50" charset="-128"/>
              </a:rPr>
              <a:t>ください。在学生の方は、従来と変更ありません。初めて利用される方は入学許可書に記載のログイン方法をご確認ください。</a:t>
            </a:r>
            <a:endParaRPr kumimoji="1" lang="ja-JP" altLang="en-US" sz="1350" dirty="0">
              <a:latin typeface="HG丸ｺﾞｼｯｸM-PRO" panose="020F0600000000000000" pitchFamily="50" charset="-128"/>
              <a:ea typeface="HG丸ｺﾞｼｯｸM-PRO" panose="020F0600000000000000" pitchFamily="50" charset="-128"/>
            </a:endParaRPr>
          </a:p>
        </p:txBody>
      </p:sp>
      <p:sp>
        <p:nvSpPr>
          <p:cNvPr id="12" name="四角形吹き出し 11"/>
          <p:cNvSpPr/>
          <p:nvPr/>
        </p:nvSpPr>
        <p:spPr>
          <a:xfrm>
            <a:off x="2883233" y="5579304"/>
            <a:ext cx="3634704" cy="724913"/>
          </a:xfrm>
          <a:prstGeom prst="wedgeRectCallout">
            <a:avLst>
              <a:gd name="adj1" fmla="val -58474"/>
              <a:gd name="adj2" fmla="val -333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ログイン</a:t>
            </a:r>
            <a:r>
              <a:rPr kumimoji="0" lang="en-US"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ID</a:t>
            </a:r>
            <a:r>
              <a:rPr kumimoji="0"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学生番号</a:t>
            </a:r>
            <a:r>
              <a:rPr kumimoji="0" lang="en-US"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kumimoji="0"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桁（ハイフンなし）</a:t>
            </a:r>
            <a:endParaRPr kumimoji="0" lang="ja-JP" altLang="en-US" sz="12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初期パスワード　西暦の生年月日８桁</a:t>
            </a:r>
            <a:endParaRPr kumimoji="0" lang="ja-JP" altLang="en-US" sz="12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（例えば　</a:t>
            </a:r>
            <a:r>
              <a:rPr kumimoji="0" lang="en-US"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1945</a:t>
            </a:r>
            <a:r>
              <a:rPr kumimoji="0"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kumimoji="0" lang="en-US"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kumimoji="0"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kumimoji="0" lang="en-US"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kumimoji="0"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a:t>
            </a:r>
            <a:r>
              <a:rPr kumimoji="0" lang="en-US"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19450101</a:t>
            </a:r>
            <a:r>
              <a:rPr kumimoji="0"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0" lang="ja-JP" altLang="en-US" sz="1200" b="0" i="0" u="none" strike="noStrike" cap="none" normalizeH="0" baseline="0" dirty="0" smtClean="0">
              <a:ln>
                <a:noFill/>
              </a:ln>
              <a:solidFill>
                <a:schemeClr val="tx1"/>
              </a:solidFill>
              <a:effectLst/>
              <a:latin typeface="Arial" panose="020B0604020202020204" pitchFamily="34" charset="0"/>
            </a:endParaRPr>
          </a:p>
        </p:txBody>
      </p:sp>
      <p:sp>
        <p:nvSpPr>
          <p:cNvPr id="14" name="テキスト ボックス 13"/>
          <p:cNvSpPr txBox="1"/>
          <p:nvPr/>
        </p:nvSpPr>
        <p:spPr>
          <a:xfrm>
            <a:off x="316592" y="654214"/>
            <a:ext cx="6947808" cy="507831"/>
          </a:xfrm>
          <a:prstGeom prst="rect">
            <a:avLst/>
          </a:prstGeom>
          <a:noFill/>
        </p:spPr>
        <p:txBody>
          <a:bodyPr wrap="square" rtlCol="0">
            <a:spAutoFit/>
          </a:bodyPr>
          <a:lstStyle/>
          <a:p>
            <a:r>
              <a:rPr lang="ja-JP" altLang="en-US" sz="1350" dirty="0" smtClean="0">
                <a:latin typeface="HG丸ｺﾞｼｯｸM-PRO" panose="020F0600000000000000" pitchFamily="50" charset="-128"/>
                <a:ea typeface="HG丸ｺﾞｼｯｸM-PRO" panose="020F0600000000000000" pitchFamily="50" charset="-128"/>
              </a:rPr>
              <a:t>平成</a:t>
            </a:r>
            <a:r>
              <a:rPr lang="en-US" altLang="ja-JP" sz="1350" dirty="0" smtClean="0">
                <a:latin typeface="HG丸ｺﾞｼｯｸM-PRO" panose="020F0600000000000000" pitchFamily="50" charset="-128"/>
                <a:ea typeface="HG丸ｺﾞｼｯｸM-PRO" panose="020F0600000000000000" pitchFamily="50" charset="-128"/>
              </a:rPr>
              <a:t>30</a:t>
            </a:r>
            <a:r>
              <a:rPr lang="ja-JP" altLang="en-US" sz="1350" dirty="0" smtClean="0">
                <a:latin typeface="HG丸ｺﾞｼｯｸM-PRO" panose="020F0600000000000000" pitchFamily="50" charset="-128"/>
                <a:ea typeface="HG丸ｺﾞｼｯｸM-PRO" panose="020F0600000000000000" pitchFamily="50" charset="-128"/>
              </a:rPr>
              <a:t>年度から「システム</a:t>
            </a:r>
            <a:r>
              <a:rPr lang="en-US" altLang="ja-JP" sz="1350" dirty="0">
                <a:latin typeface="HG丸ｺﾞｼｯｸM-PRO" panose="020F0600000000000000" pitchFamily="50" charset="-128"/>
                <a:ea typeface="HG丸ｺﾞｼｯｸM-PRO" panose="020F0600000000000000" pitchFamily="50" charset="-128"/>
              </a:rPr>
              <a:t>WAKABA</a:t>
            </a:r>
            <a:r>
              <a:rPr lang="ja-JP" altLang="en-US" sz="1350" dirty="0">
                <a:latin typeface="HG丸ｺﾞｼｯｸM-PRO" panose="020F0600000000000000" pitchFamily="50" charset="-128"/>
                <a:ea typeface="HG丸ｺﾞｼｯｸM-PRO" panose="020F0600000000000000" pitchFamily="50" charset="-128"/>
              </a:rPr>
              <a:t>（教務情報</a:t>
            </a:r>
            <a:r>
              <a:rPr lang="ja-JP" altLang="en-US" sz="1350" dirty="0" smtClean="0">
                <a:latin typeface="HG丸ｺﾞｼｯｸM-PRO" panose="020F0600000000000000" pitchFamily="50" charset="-128"/>
                <a:ea typeface="HG丸ｺﾞｼｯｸM-PRO" panose="020F0600000000000000" pitchFamily="50" charset="-128"/>
              </a:rPr>
              <a:t>システム</a:t>
            </a:r>
            <a:r>
              <a:rPr lang="ja-JP" altLang="en-US" sz="1350" dirty="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」がリニューアルされ、より使いやすくなりました。</a:t>
            </a:r>
            <a:endParaRPr kumimoji="1" lang="ja-JP" altLang="en-US" sz="1350" dirty="0">
              <a:latin typeface="HG丸ｺﾞｼｯｸM-PRO" panose="020F0600000000000000" pitchFamily="50" charset="-128"/>
              <a:ea typeface="HG丸ｺﾞｼｯｸM-PRO" panose="020F0600000000000000" pitchFamily="50" charset="-128"/>
            </a:endParaRPr>
          </a:p>
        </p:txBody>
      </p:sp>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l="9665" t="5225" r="10540" b="39213"/>
          <a:stretch/>
        </p:blipFill>
        <p:spPr>
          <a:xfrm>
            <a:off x="499462" y="6404094"/>
            <a:ext cx="3500951" cy="1950197"/>
          </a:xfrm>
          <a:prstGeom prst="rect">
            <a:avLst/>
          </a:prstGeom>
          <a:ln>
            <a:solidFill>
              <a:schemeClr val="accent1"/>
            </a:solidFill>
          </a:ln>
        </p:spPr>
      </p:pic>
      <p:sp>
        <p:nvSpPr>
          <p:cNvPr id="18" name="テキスト ボックス 17"/>
          <p:cNvSpPr txBox="1"/>
          <p:nvPr/>
        </p:nvSpPr>
        <p:spPr>
          <a:xfrm>
            <a:off x="364603" y="6353397"/>
            <a:ext cx="6516000" cy="300082"/>
          </a:xfrm>
          <a:prstGeom prst="rect">
            <a:avLst/>
          </a:prstGeom>
          <a:solidFill>
            <a:schemeClr val="accent1">
              <a:lumMod val="40000"/>
              <a:lumOff val="60000"/>
            </a:schemeClr>
          </a:solidFill>
          <a:ln>
            <a:solidFill>
              <a:schemeClr val="tx1"/>
            </a:solidFill>
          </a:ln>
        </p:spPr>
        <p:txBody>
          <a:bodyPr wrap="square" rtlCol="0">
            <a:spAutoFit/>
          </a:bodyPr>
          <a:lstStyle/>
          <a:p>
            <a:r>
              <a:rPr lang="ja-JP" altLang="en-US" sz="1350" dirty="0" smtClean="0">
                <a:latin typeface="HG丸ｺﾞｼｯｸM-PRO" panose="020F0600000000000000" pitchFamily="50" charset="-128"/>
                <a:ea typeface="HG丸ｺﾞｼｯｸM-PRO" panose="020F0600000000000000" pitchFamily="50" charset="-128"/>
              </a:rPr>
              <a:t>③システム</a:t>
            </a:r>
            <a:r>
              <a:rPr lang="en-US" altLang="ja-JP" sz="1350" dirty="0" smtClean="0">
                <a:latin typeface="HG丸ｺﾞｼｯｸM-PRO" panose="020F0600000000000000" pitchFamily="50" charset="-128"/>
                <a:ea typeface="HG丸ｺﾞｼｯｸM-PRO" panose="020F0600000000000000" pitchFamily="50" charset="-128"/>
              </a:rPr>
              <a:t>WAKABA</a:t>
            </a:r>
            <a:endParaRPr kumimoji="1" lang="ja-JP" altLang="en-US" sz="1350" dirty="0">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4486947" y="3657017"/>
            <a:ext cx="864000" cy="25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265599" y="5579304"/>
            <a:ext cx="1297492" cy="6989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1271468" y="7665668"/>
            <a:ext cx="612000" cy="25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1912797" y="7665668"/>
            <a:ext cx="612000" cy="25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2546079" y="7665663"/>
            <a:ext cx="612000" cy="25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p:nvPr/>
        </p:nvCxnSpPr>
        <p:spPr>
          <a:xfrm>
            <a:off x="3179361" y="7503885"/>
            <a:ext cx="7184" cy="19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四角形吹き出し 37"/>
          <p:cNvSpPr/>
          <p:nvPr/>
        </p:nvSpPr>
        <p:spPr>
          <a:xfrm>
            <a:off x="4082863" y="6676179"/>
            <a:ext cx="2844000" cy="1693677"/>
          </a:xfrm>
          <a:prstGeom prst="wedgeRectCallout">
            <a:avLst>
              <a:gd name="adj1" fmla="val -80004"/>
              <a:gd name="adj2" fmla="val 11527"/>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tx1"/>
                </a:solidFill>
                <a:latin typeface="HG丸ｺﾞｼｯｸM-PRO" panose="020F0600000000000000" pitchFamily="50" charset="-128"/>
                <a:ea typeface="HG丸ｺﾞｼｯｸM-PRO" panose="020F0600000000000000" pitchFamily="50" charset="-128"/>
              </a:rPr>
              <a:t>③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教務情報</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・学生カルテ</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・変更・異動手続</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・履修成績照会</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・科目登録申請</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・所属コース変更及びカリキュラム</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　移行のシミュレーション・手続</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・シラバス参照</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四角形吹き出し 38"/>
          <p:cNvSpPr/>
          <p:nvPr/>
        </p:nvSpPr>
        <p:spPr>
          <a:xfrm>
            <a:off x="4127563" y="8474434"/>
            <a:ext cx="2844000" cy="1421739"/>
          </a:xfrm>
          <a:prstGeom prst="wedgeRectCallout">
            <a:avLst>
              <a:gd name="adj1" fmla="val -107786"/>
              <a:gd name="adj2" fmla="val -83018"/>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solidFill>
                  <a:schemeClr val="tx1"/>
                </a:solidFill>
                <a:latin typeface="HG丸ｺﾞｼｯｸM-PRO" panose="020F0600000000000000" pitchFamily="50" charset="-128"/>
                <a:ea typeface="HG丸ｺﾞｼｯｸM-PRO" panose="020F0600000000000000" pitchFamily="50" charset="-128"/>
              </a:rPr>
              <a:t>②授業サポート</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・授業</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連絡　</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300" dirty="0">
                <a:solidFill>
                  <a:schemeClr val="tx1"/>
                </a:solidFill>
                <a:latin typeface="HG丸ｺﾞｼｯｸM-PRO" panose="020F0600000000000000" pitchFamily="50" charset="-128"/>
                <a:ea typeface="HG丸ｺﾞｼｯｸM-PRO" panose="020F0600000000000000" pitchFamily="50" charset="-128"/>
              </a:rPr>
              <a:t>授業共有</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ファイル</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・質問箱</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・資料室</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・談話室　　</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0" name="四角形吹き出し 39"/>
          <p:cNvSpPr/>
          <p:nvPr/>
        </p:nvSpPr>
        <p:spPr>
          <a:xfrm>
            <a:off x="401918" y="8309206"/>
            <a:ext cx="2481315" cy="2087332"/>
          </a:xfrm>
          <a:prstGeom prst="wedgeRectCallout">
            <a:avLst>
              <a:gd name="adj1" fmla="val -12218"/>
              <a:gd name="adj2" fmla="val -63361"/>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solidFill>
                  <a:schemeClr val="tx1"/>
                </a:solidFill>
                <a:latin typeface="HG丸ｺﾞｼｯｸM-PRO" panose="020F0600000000000000" pitchFamily="50" charset="-128"/>
                <a:ea typeface="HG丸ｺﾞｼｯｸM-PRO" panose="020F0600000000000000" pitchFamily="50" charset="-128"/>
              </a:rPr>
              <a:t>①キャンパスライフ</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・学内</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連絡</a:t>
            </a:r>
            <a:r>
              <a:rPr lang="ja-JP" altLang="en-US"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・スケジュール</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300" dirty="0">
                <a:solidFill>
                  <a:schemeClr val="tx1"/>
                </a:solidFill>
                <a:latin typeface="HG丸ｺﾞｼｯｸM-PRO" panose="020F0600000000000000" pitchFamily="50" charset="-128"/>
                <a:ea typeface="HG丸ｺﾞｼｯｸM-PRO" panose="020F0600000000000000" pitchFamily="50" charset="-128"/>
              </a:rPr>
              <a:t>学内</a:t>
            </a:r>
            <a:r>
              <a:rPr lang="en-US" altLang="ja-JP" sz="1300" dirty="0">
                <a:solidFill>
                  <a:schemeClr val="tx1"/>
                </a:solidFill>
                <a:latin typeface="HG丸ｺﾞｼｯｸM-PRO" panose="020F0600000000000000" pitchFamily="50" charset="-128"/>
                <a:ea typeface="HG丸ｺﾞｼｯｸM-PRO" panose="020F0600000000000000" pitchFamily="50" charset="-128"/>
              </a:rPr>
              <a:t>FAQ</a:t>
            </a:r>
          </a:p>
          <a:p>
            <a:r>
              <a:rPr lang="ja-JP" altLang="en-US" sz="1300" dirty="0">
                <a:solidFill>
                  <a:schemeClr val="tx1"/>
                </a:solidFill>
                <a:latin typeface="HG丸ｺﾞｼｯｸM-PRO" panose="020F0600000000000000" pitchFamily="50" charset="-128"/>
                <a:ea typeface="HG丸ｺﾞｼｯｸM-PRO" panose="020F0600000000000000" pitchFamily="50" charset="-128"/>
              </a:rPr>
              <a:t>・各種届出等申請</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様式　</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300" dirty="0">
                <a:solidFill>
                  <a:schemeClr val="tx1"/>
                </a:solidFill>
                <a:latin typeface="HG丸ｺﾞｼｯｸM-PRO" panose="020F0600000000000000" pitchFamily="50" charset="-128"/>
                <a:ea typeface="HG丸ｺﾞｼｯｸM-PRO" panose="020F0600000000000000" pitchFamily="50" charset="-128"/>
              </a:rPr>
              <a:t>セミナーハウス</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予約</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・学内リンク（インターネッ</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ト配信、オンライン授業、</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ｗｅｂ通信指導、単位認定</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試験の問題・解答など</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61744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12200" y="252000"/>
            <a:ext cx="6840000" cy="360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spc="300" dirty="0" smtClean="0">
                <a:solidFill>
                  <a:schemeClr val="tx1"/>
                </a:solidFill>
                <a:latin typeface="HG丸ｺﾞｼｯｸM-PRO" panose="020F0600000000000000" pitchFamily="50" charset="-128"/>
                <a:ea typeface="HG丸ｺﾞｼｯｸM-PRO" panose="020F0600000000000000" pitchFamily="50" charset="-128"/>
              </a:rPr>
              <a:t>学生カルテについて</a:t>
            </a:r>
            <a:endParaRPr kumimoji="1" lang="ja-JP" altLang="en-US" b="1"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352890" y="671678"/>
            <a:ext cx="6092086" cy="300082"/>
          </a:xfrm>
          <a:prstGeom prst="rect">
            <a:avLst/>
          </a:prstGeom>
          <a:noFill/>
        </p:spPr>
        <p:txBody>
          <a:bodyPr wrap="square" rtlCol="0">
            <a:spAutoFit/>
          </a:bodyPr>
          <a:lstStyle/>
          <a:p>
            <a:r>
              <a:rPr lang="ja-JP" altLang="en-US" sz="1350" dirty="0" smtClean="0">
                <a:latin typeface="HG丸ｺﾞｼｯｸM-PRO" panose="020F0600000000000000" pitchFamily="50" charset="-128"/>
                <a:ea typeface="HG丸ｺﾞｼｯｸM-PRO" panose="020F0600000000000000" pitchFamily="50" charset="-128"/>
              </a:rPr>
              <a:t>ご自身の登録情報、今までの履修成績などを確認することができます。</a:t>
            </a:r>
            <a:endParaRPr lang="en-US" altLang="ja-JP" sz="1350" dirty="0" smtClean="0">
              <a:latin typeface="HG丸ｺﾞｼｯｸM-PRO" panose="020F0600000000000000" pitchFamily="50" charset="-128"/>
              <a:ea typeface="HG丸ｺﾞｼｯｸM-PRO" panose="020F0600000000000000" pitchFamily="50" charset="-128"/>
            </a:endParaRPr>
          </a:p>
        </p:txBody>
      </p:sp>
      <p:sp>
        <p:nvSpPr>
          <p:cNvPr id="6" name="正方形/長方形 1085"/>
          <p:cNvSpPr>
            <a:spLocks noChangeArrowheads="1"/>
          </p:cNvSpPr>
          <p:nvPr/>
        </p:nvSpPr>
        <p:spPr bwMode="auto">
          <a:xfrm>
            <a:off x="2022839" y="7181991"/>
            <a:ext cx="733425" cy="1696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t="3540"/>
          <a:stretch/>
        </p:blipFill>
        <p:spPr>
          <a:xfrm>
            <a:off x="392200" y="5209318"/>
            <a:ext cx="6480000" cy="2425915"/>
          </a:xfrm>
          <a:prstGeom prst="rect">
            <a:avLst/>
          </a:prstGeom>
          <a:ln w="9525">
            <a:solidFill>
              <a:schemeClr val="tx1"/>
            </a:solidFill>
          </a:ln>
        </p:spPr>
      </p:pic>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t="2780" b="28158"/>
          <a:stretch/>
        </p:blipFill>
        <p:spPr>
          <a:xfrm>
            <a:off x="392200" y="7744691"/>
            <a:ext cx="6480000" cy="2230582"/>
          </a:xfrm>
          <a:prstGeom prst="rect">
            <a:avLst/>
          </a:prstGeom>
          <a:ln w="9525">
            <a:solidFill>
              <a:schemeClr val="tx1"/>
            </a:solidFill>
          </a:ln>
        </p:spPr>
      </p:pic>
      <p:sp>
        <p:nvSpPr>
          <p:cNvPr id="20" name="円形吹き出し 19"/>
          <p:cNvSpPr/>
          <p:nvPr/>
        </p:nvSpPr>
        <p:spPr>
          <a:xfrm>
            <a:off x="1728111" y="7149848"/>
            <a:ext cx="3658938" cy="1034992"/>
          </a:xfrm>
          <a:prstGeom prst="wedgeEllipseCallout">
            <a:avLst>
              <a:gd name="adj1" fmla="val 41205"/>
              <a:gd name="adj2" fmla="val -27633"/>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ja-JP" altLang="en-US" sz="1400" kern="100" dirty="0" smtClean="0">
                <a:effectLst/>
                <a:ea typeface="HG丸ｺﾞｼｯｸM-PRO" panose="020F0600000000000000" pitchFamily="50" charset="-128"/>
                <a:cs typeface="Times New Roman" panose="02020603050405020304" pitchFamily="18" charset="0"/>
              </a:rPr>
              <a:t>履修登録を行っている科目と、単位認定試験日・時限、　　　　　　　　　</a:t>
            </a:r>
            <a:endParaRPr lang="en-US" altLang="ja-JP" sz="1400" kern="100" dirty="0" smtClean="0">
              <a:effectLst/>
              <a:ea typeface="HG丸ｺﾞｼｯｸM-PRO" panose="020F0600000000000000" pitchFamily="50" charset="-128"/>
              <a:cs typeface="Times New Roman" panose="02020603050405020304" pitchFamily="18" charset="0"/>
            </a:endParaRPr>
          </a:p>
          <a:p>
            <a:pPr algn="ctr">
              <a:spcAft>
                <a:spcPts val="0"/>
              </a:spcAft>
            </a:pPr>
            <a:r>
              <a:rPr lang="ja-JP" altLang="en-US" sz="1400" kern="100" dirty="0" smtClean="0">
                <a:effectLst/>
                <a:ea typeface="HG丸ｺﾞｼｯｸM-PRO" panose="020F0600000000000000" pitchFamily="50" charset="-128"/>
                <a:cs typeface="Times New Roman" panose="02020603050405020304" pitchFamily="18" charset="0"/>
              </a:rPr>
              <a:t>面接授業日程を確認できます。　　　　</a:t>
            </a:r>
            <a:endParaRPr lang="ja-JP" sz="1400" kern="100" dirty="0">
              <a:effectLst/>
              <a:ea typeface="ＭＳ 明朝" panose="02020609040205080304" pitchFamily="17" charset="-128"/>
              <a:cs typeface="Times New Roman" panose="02020603050405020304" pitchFamily="18" charset="0"/>
            </a:endParaRPr>
          </a:p>
        </p:txBody>
      </p:sp>
      <p:sp>
        <p:nvSpPr>
          <p:cNvPr id="17" name="角丸四角形 16"/>
          <p:cNvSpPr/>
          <p:nvPr/>
        </p:nvSpPr>
        <p:spPr>
          <a:xfrm>
            <a:off x="5750095" y="5621467"/>
            <a:ext cx="1110561" cy="20543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00" y="1336188"/>
            <a:ext cx="6480000" cy="1612767"/>
          </a:xfrm>
          <a:prstGeom prst="rect">
            <a:avLst/>
          </a:prstGeom>
          <a:ln>
            <a:solidFill>
              <a:schemeClr val="tx1"/>
            </a:solidFill>
          </a:ln>
        </p:spPr>
      </p:pic>
      <p:sp>
        <p:nvSpPr>
          <p:cNvPr id="19" name="角丸四角形 18"/>
          <p:cNvSpPr/>
          <p:nvPr/>
        </p:nvSpPr>
        <p:spPr>
          <a:xfrm>
            <a:off x="4572506" y="8184840"/>
            <a:ext cx="1779642" cy="17904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339087" y="1245129"/>
            <a:ext cx="4526458" cy="17587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形吹き出し 22"/>
          <p:cNvSpPr/>
          <p:nvPr/>
        </p:nvSpPr>
        <p:spPr>
          <a:xfrm>
            <a:off x="3508012" y="3166913"/>
            <a:ext cx="3544188" cy="1071257"/>
          </a:xfrm>
          <a:prstGeom prst="wedgeEllipseCallout">
            <a:avLst>
              <a:gd name="adj1" fmla="val -22967"/>
              <a:gd name="adj2" fmla="val -78362"/>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ja-JP" altLang="en-US" sz="1400" kern="100" dirty="0" smtClean="0">
                <a:effectLst/>
                <a:ea typeface="HG丸ｺﾞｼｯｸM-PRO" panose="020F0600000000000000" pitchFamily="50" charset="-128"/>
                <a:cs typeface="Times New Roman" panose="02020603050405020304" pitchFamily="18" charset="0"/>
              </a:rPr>
              <a:t>現在の在学学期数と残りの在学可能学期数、学生の種類や休学学期数などについて確認できます。</a:t>
            </a:r>
            <a:endParaRPr lang="ja-JP" sz="1400" kern="100" dirty="0">
              <a:effectLst/>
              <a:ea typeface="ＭＳ 明朝" panose="02020609040205080304" pitchFamily="17" charset="-128"/>
              <a:cs typeface="Times New Roman" panose="02020603050405020304" pitchFamily="18" charset="0"/>
            </a:endParaRPr>
          </a:p>
        </p:txBody>
      </p:sp>
      <p:pic>
        <p:nvPicPr>
          <p:cNvPr id="34" name="図 33"/>
          <p:cNvPicPr>
            <a:picLocks noChangeAspect="1"/>
          </p:cNvPicPr>
          <p:nvPr/>
        </p:nvPicPr>
        <p:blipFill>
          <a:blip r:embed="rId5"/>
          <a:stretch>
            <a:fillRect/>
          </a:stretch>
        </p:blipFill>
        <p:spPr>
          <a:xfrm>
            <a:off x="374975" y="3166914"/>
            <a:ext cx="2066925" cy="1466850"/>
          </a:xfrm>
          <a:prstGeom prst="rect">
            <a:avLst/>
          </a:prstGeom>
          <a:ln>
            <a:solidFill>
              <a:schemeClr val="tx1"/>
            </a:solidFill>
          </a:ln>
        </p:spPr>
      </p:pic>
      <p:sp>
        <p:nvSpPr>
          <p:cNvPr id="36" name="円形吹き出し 35"/>
          <p:cNvSpPr/>
          <p:nvPr/>
        </p:nvSpPr>
        <p:spPr>
          <a:xfrm>
            <a:off x="1921241" y="3968905"/>
            <a:ext cx="2213578" cy="774662"/>
          </a:xfrm>
          <a:prstGeom prst="wedgeEllipseCallout">
            <a:avLst>
              <a:gd name="adj1" fmla="val -68070"/>
              <a:gd name="adj2" fmla="val -30119"/>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ja-JP" altLang="en-US" sz="1400" kern="100" dirty="0">
                <a:ea typeface="HG丸ｺﾞｼｯｸM-PRO" panose="020F0600000000000000" pitchFamily="50" charset="-128"/>
                <a:cs typeface="Times New Roman" panose="02020603050405020304" pitchFamily="18" charset="0"/>
              </a:rPr>
              <a:t>知りたい項目を</a:t>
            </a:r>
            <a:r>
              <a:rPr lang="ja-JP" altLang="en-US" sz="1400" kern="100" dirty="0" smtClean="0">
                <a:ea typeface="HG丸ｺﾞｼｯｸM-PRO" panose="020F0600000000000000" pitchFamily="50" charset="-128"/>
                <a:cs typeface="Times New Roman" panose="02020603050405020304" pitchFamily="18" charset="0"/>
              </a:rPr>
              <a:t>選択し</a:t>
            </a:r>
            <a:r>
              <a:rPr lang="ja-JP" altLang="en-US" sz="1400" kern="100" dirty="0">
                <a:ea typeface="HG丸ｺﾞｼｯｸM-PRO" panose="020F0600000000000000" pitchFamily="50" charset="-128"/>
                <a:cs typeface="Times New Roman" panose="02020603050405020304" pitchFamily="18" charset="0"/>
              </a:rPr>
              <a:t>、表示ボタンを押します。</a:t>
            </a:r>
            <a:endParaRPr lang="ja-JP" altLang="ja-JP" sz="1400" kern="100" dirty="0">
              <a:ea typeface="ＭＳ 明朝" panose="02020609040205080304" pitchFamily="17" charset="-128"/>
              <a:cs typeface="Times New Roman" panose="02020603050405020304" pitchFamily="18" charset="0"/>
            </a:endParaRPr>
          </a:p>
        </p:txBody>
      </p:sp>
      <p:sp>
        <p:nvSpPr>
          <p:cNvPr id="18" name="Rectangle 61"/>
          <p:cNvSpPr>
            <a:spLocks noChangeArrowheads="1"/>
          </p:cNvSpPr>
          <p:nvPr/>
        </p:nvSpPr>
        <p:spPr bwMode="auto">
          <a:xfrm>
            <a:off x="227315" y="4868758"/>
            <a:ext cx="3173779" cy="2880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hangingPunct="0"/>
            <a:r>
              <a:rPr lang="ja-JP" altLang="ja-JP"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履修情報</a:t>
            </a:r>
            <a:r>
              <a:rPr lang="ja-JP" altLang="ja-JP" dirty="0" smtClean="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の表の</a:t>
            </a:r>
            <a:r>
              <a:rPr lang="ja-JP" altLang="ja-JP" dirty="0" smtClean="0">
                <a:latin typeface="HG丸ｺﾞｼｯｸM-PRO" panose="020F0600000000000000" pitchFamily="50" charset="-128"/>
                <a:ea typeface="HG丸ｺﾞｼｯｸM-PRO" panose="020F0600000000000000" pitchFamily="50" charset="-128"/>
              </a:rPr>
              <a:t>見方</a:t>
            </a:r>
            <a:endParaRPr lang="ja-JP" altLang="ja-JP"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352284" y="938005"/>
            <a:ext cx="6096513" cy="307777"/>
          </a:xfrm>
          <a:prstGeom prst="rect">
            <a:avLst/>
          </a:prstGeom>
          <a:noFill/>
        </p:spPr>
        <p:txBody>
          <a:bodyPr wrap="square" rtlCol="0">
            <a:spAutoFit/>
          </a:bodyPr>
          <a:lstStyle/>
          <a:p>
            <a:r>
              <a:rPr lang="ja-JP" altLang="en-US" sz="1400" b="1" dirty="0">
                <a:latin typeface="ＭＳ ゴシック" panose="020B0609070205080204" pitchFamily="49" charset="-128"/>
                <a:ea typeface="ＭＳ ゴシック" panose="020B0609070205080204" pitchFamily="49" charset="-128"/>
              </a:rPr>
              <a:t>システムＷＡＫＡＢＡ→教務情報→学生カルテ</a:t>
            </a:r>
          </a:p>
        </p:txBody>
      </p:sp>
    </p:spTree>
    <p:extLst>
      <p:ext uri="{BB962C8B-B14F-4D97-AF65-F5344CB8AC3E}">
        <p14:creationId xmlns:p14="http://schemas.microsoft.com/office/powerpoint/2010/main" val="428208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2200" y="326357"/>
            <a:ext cx="6660000" cy="971035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0"/>
              </a:spcAft>
            </a:pPr>
            <a:r>
              <a:rPr lang="ja-JP" altLang="ja-JP"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大阪学習センターで学習される皆様へ</a:t>
            </a:r>
          </a:p>
          <a:p>
            <a:pPr algn="just">
              <a:spcAft>
                <a:spcPts val="0"/>
              </a:spcAft>
            </a:pPr>
            <a:r>
              <a:rPr lang="en-US"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800"/>
              </a:lnSpc>
              <a:spcAft>
                <a:spcPts val="0"/>
              </a:spcAft>
            </a:pPr>
            <a:r>
              <a:rPr lang="ja-JP" altLang="en-US"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放送</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大学、放送大学大学院へのご入学、おめでとうございます。</a:t>
            </a:r>
          </a:p>
          <a:p>
            <a:pPr algn="just">
              <a:lnSpc>
                <a:spcPts val="1800"/>
              </a:lnSpc>
              <a:spcAft>
                <a:spcPts val="0"/>
              </a:spcAft>
            </a:pPr>
            <a:r>
              <a:rPr lang="en-US"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800"/>
              </a:lnSpc>
              <a:spcAft>
                <a:spcPts val="0"/>
              </a:spcAft>
            </a:pPr>
            <a:r>
              <a:rPr lang="ja-JP" altLang="en-US"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放送</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大学は、英語で</a:t>
            </a:r>
            <a:r>
              <a:rPr lang="en-US"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The Open University of Japan</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と</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書かれ</a:t>
            </a:r>
            <a:endParaRPr lang="en-US"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800"/>
              </a:lnSpc>
              <a:spcAft>
                <a:spcPts val="0"/>
              </a:spcAft>
            </a:pP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るように</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、誰に対しても開かれた「公開」の大学であり、年齢</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も</a:t>
            </a:r>
            <a:endParaRPr lang="en-US"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800"/>
              </a:lnSpc>
              <a:spcAft>
                <a:spcPts val="0"/>
              </a:spcAft>
            </a:pP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職業も</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辿ってこられた人生経験も様々な方々、また入学目的や</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学</a:t>
            </a:r>
            <a:endParaRPr lang="en-US"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800"/>
              </a:lnSpc>
              <a:spcAft>
                <a:spcPts val="0"/>
              </a:spcAft>
            </a:pPr>
            <a:r>
              <a:rPr lang="ja-JP" altLang="ja-JP" sz="1300" kern="100" dirty="0" err="1" smtClean="0">
                <a:latin typeface="HG丸ｺﾞｼｯｸM-PRO" panose="020F0600000000000000" pitchFamily="50" charset="-128"/>
                <a:ea typeface="HG丸ｺﾞｼｯｸM-PRO" panose="020F0600000000000000" pitchFamily="50" charset="-128"/>
                <a:cs typeface="Times New Roman" panose="02020603050405020304" pitchFamily="18" charset="0"/>
              </a:rPr>
              <a:t>びの</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動機</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もそれぞれに異なった方々が入学され、テレビや</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インタ</a:t>
            </a:r>
            <a:endParaRPr lang="en-US"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800"/>
              </a:lnSpc>
              <a:spcAft>
                <a:spcPts val="0"/>
              </a:spcAft>
            </a:pPr>
            <a:r>
              <a:rPr lang="ja-JP" altLang="en-US" sz="1300" kern="100" dirty="0" err="1" smtClean="0">
                <a:latin typeface="HG丸ｺﾞｼｯｸM-PRO" panose="020F0600000000000000" pitchFamily="50" charset="-128"/>
                <a:ea typeface="HG丸ｺﾞｼｯｸM-PRO" panose="020F0600000000000000" pitchFamily="50" charset="-128"/>
                <a:cs typeface="Times New Roman" panose="02020603050405020304" pitchFamily="18" charset="0"/>
              </a:rPr>
              <a:t>ー</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ネット</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などの通信メディアを活用しながら勉学に励んで</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おられ</a:t>
            </a:r>
            <a:endParaRPr lang="en-US"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800"/>
              </a:lnSpc>
              <a:spcAft>
                <a:spcPts val="0"/>
              </a:spcAft>
            </a:pP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ます。大阪</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学習センターは、学生の皆様が</a:t>
            </a:r>
            <a:r>
              <a:rPr lang="en-US"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21</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世紀を生きるに</a:t>
            </a:r>
            <a:r>
              <a:rPr lang="ja-JP" altLang="ja-JP" sz="1300" kern="100" dirty="0" err="1" smtClean="0">
                <a:latin typeface="HG丸ｺﾞｼｯｸM-PRO" panose="020F0600000000000000" pitchFamily="50" charset="-128"/>
                <a:ea typeface="HG丸ｺﾞｼｯｸM-PRO" panose="020F0600000000000000" pitchFamily="50" charset="-128"/>
                <a:cs typeface="Times New Roman" panose="02020603050405020304" pitchFamily="18" charset="0"/>
              </a:rPr>
              <a:t>ふさ</a:t>
            </a:r>
            <a:endParaRPr lang="en-US"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800"/>
              </a:lnSpc>
              <a:spcAft>
                <a:spcPts val="0"/>
              </a:spcAft>
            </a:pP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わし</a:t>
            </a:r>
            <a:r>
              <a:rPr lang="ja-JP" altLang="ja-JP" sz="1300" kern="100" dirty="0" err="1" smtClean="0">
                <a:latin typeface="HG丸ｺﾞｼｯｸM-PRO" panose="020F0600000000000000" pitchFamily="50" charset="-128"/>
                <a:ea typeface="HG丸ｺﾞｼｯｸM-PRO" panose="020F0600000000000000" pitchFamily="50" charset="-128"/>
                <a:cs typeface="Times New Roman" panose="02020603050405020304" pitchFamily="18" charset="0"/>
              </a:rPr>
              <a:t>い</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教養</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を修得され、自信を持って未来への歩みが進められるよう</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に力強い</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支えの役割を果たしたいと願っています。</a:t>
            </a:r>
          </a:p>
          <a:p>
            <a:pPr algn="just">
              <a:lnSpc>
                <a:spcPts val="1800"/>
              </a:lnSpc>
              <a:spcAft>
                <a:spcPts val="0"/>
              </a:spcAft>
            </a:pPr>
            <a:r>
              <a:rPr lang="en-US"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800"/>
              </a:lnSpc>
              <a:spcAft>
                <a:spcPts val="0"/>
              </a:spcAft>
            </a:pPr>
            <a:r>
              <a:rPr lang="ja-JP" altLang="en-US"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この</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通信メディアを通しての学びというのは、確かに時間的、空間的な制約を超えて学習が可能となり、学習の機会を大きく拡げるものではあるのですが、一方ではどうしても受動的な学習になってしまう恐れもあります。そのような時に手を差し伸べるのが、各都道府県に設置されている学習センターの役割です。学習センターには、放送教材や印刷教材</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が備えられて</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いる上に、その参考図書や皆様の知識欲を満たす書籍、映像が用意されています。また、センターでは多くの先輩学生が</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視聴</a:t>
            </a:r>
            <a:r>
              <a:rPr lang="ja-JP" altLang="en-US"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学習</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室</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、図書室で学び、学生控室で和やかに談笑し、さらに様々なサークル活動に精を出しています。学びの仲間、先達が皆様を待っているのです。</a:t>
            </a:r>
          </a:p>
          <a:p>
            <a:pPr algn="just">
              <a:lnSpc>
                <a:spcPts val="1800"/>
              </a:lnSpc>
              <a:spcAft>
                <a:spcPts val="0"/>
              </a:spcAft>
            </a:pPr>
            <a:r>
              <a:rPr lang="en-US"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800"/>
              </a:lnSpc>
              <a:spcAft>
                <a:spcPts val="0"/>
              </a:spcAft>
            </a:pPr>
            <a:r>
              <a:rPr lang="ja-JP" altLang="en-US"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また</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、大阪学習センターには専門の異なる</a:t>
            </a:r>
            <a:r>
              <a:rPr lang="en-US" altLang="ja-JP" sz="13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14</a:t>
            </a:r>
            <a:r>
              <a:rPr lang="ja-JP" altLang="ja-JP" sz="13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名</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の客員教員の先生方がおられます。それぞれの先生が皆様の学習上の疑問に答え、学習相談に乗り、知的関心に応じた勉強会を月</a:t>
            </a:r>
            <a:r>
              <a:rPr lang="en-US"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回程度開催されています。それに加えて、現在の日本の学問をリードしている講師の先生方による面接授業を土・日を中心に開講しています。講師の先生方と直接向き合って質疑応答ができる貴重な機会です。是非、積極的に参画して、知的興奮を味わっていただければと思います。</a:t>
            </a:r>
          </a:p>
          <a:p>
            <a:pPr algn="just">
              <a:lnSpc>
                <a:spcPts val="1800"/>
              </a:lnSpc>
              <a:spcAft>
                <a:spcPts val="0"/>
              </a:spcAft>
            </a:pPr>
            <a:r>
              <a:rPr lang="en-US"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800"/>
              </a:lnSpc>
              <a:spcAft>
                <a:spcPts val="0"/>
              </a:spcAft>
            </a:pPr>
            <a:r>
              <a:rPr lang="ja-JP" altLang="en-US"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大阪</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学習センターは、天王寺にあって交通至便で、講義室や実習・実験室、学生控室などよく整備された施設を備え、全国の学習センターの中でも、有数の規模を有しています。自宅だけでなく、この学習センターを皆様の生涯教育に是非役立ててください。そのために、この「利用の手引き」を用意いたしました。この小さな冊子が、学習意欲に燃える皆様の頼もしい味方となることを職員一同願ってやみません。</a:t>
            </a:r>
          </a:p>
          <a:p>
            <a:pPr algn="just">
              <a:lnSpc>
                <a:spcPts val="1800"/>
              </a:lnSpc>
              <a:spcAft>
                <a:spcPts val="0"/>
              </a:spcAft>
            </a:pPr>
            <a:r>
              <a:rPr lang="ja-JP" altLang="en-US"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皆さん</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、是非大阪学習センターに足を運んでください。そして、センターで充実した時間をお過ごしください</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800"/>
              </a:lnSpc>
              <a:spcAft>
                <a:spcPts val="0"/>
              </a:spcAft>
            </a:pPr>
            <a:endPar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800"/>
              </a:lnSpc>
              <a:spcAft>
                <a:spcPts val="0"/>
              </a:spcAft>
            </a:pPr>
            <a:r>
              <a:rPr lang="en-US"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800"/>
              </a:lnSpc>
              <a:spcAft>
                <a:spcPts val="0"/>
              </a:spcAft>
            </a:pPr>
            <a:r>
              <a:rPr lang="ja-JP" altLang="en-US"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２０１９</a:t>
            </a:r>
            <a:r>
              <a:rPr lang="ja-JP" altLang="ja-JP" sz="13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4</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algn="ctr">
              <a:lnSpc>
                <a:spcPts val="1800"/>
              </a:lnSpc>
              <a:spcAft>
                <a:spcPts val="0"/>
              </a:spcAft>
            </a:pPr>
            <a:r>
              <a:rPr lang="ja-JP" altLang="en-US"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大阪</a:t>
            </a:r>
            <a:r>
              <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学習センター</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所長</a:t>
            </a:r>
            <a:endParaRPr lang="ja-JP" altLang="ja-JP" sz="13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lnSpc>
                <a:spcPts val="1800"/>
              </a:lnSpc>
              <a:spcAft>
                <a:spcPts val="0"/>
              </a:spcAft>
            </a:pP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西田</a:t>
            </a:r>
            <a:r>
              <a:rPr lang="ja-JP" altLang="en-US"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3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正吾</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953" y="988595"/>
            <a:ext cx="1513539" cy="1668390"/>
          </a:xfrm>
          <a:prstGeom prst="rect">
            <a:avLst/>
          </a:prstGeom>
        </p:spPr>
      </p:pic>
    </p:spTree>
    <p:extLst>
      <p:ext uri="{BB962C8B-B14F-4D97-AF65-F5344CB8AC3E}">
        <p14:creationId xmlns:p14="http://schemas.microsoft.com/office/powerpoint/2010/main" val="1741895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00" y="7615348"/>
            <a:ext cx="6012000" cy="2205587"/>
          </a:xfrm>
          <a:prstGeom prst="rect">
            <a:avLst/>
          </a:prstGeom>
          <a:ln>
            <a:solidFill>
              <a:schemeClr val="tx1"/>
            </a:solidFill>
          </a:ln>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00" y="4245492"/>
            <a:ext cx="6012000" cy="3031020"/>
          </a:xfrm>
          <a:prstGeom prst="rect">
            <a:avLst/>
          </a:prstGeom>
          <a:ln>
            <a:solidFill>
              <a:schemeClr val="tx1"/>
            </a:solidFill>
          </a:ln>
        </p:spPr>
      </p:pic>
      <p:sp>
        <p:nvSpPr>
          <p:cNvPr id="6" name="テキスト ボックス 5"/>
          <p:cNvSpPr txBox="1"/>
          <p:nvPr/>
        </p:nvSpPr>
        <p:spPr>
          <a:xfrm>
            <a:off x="324756" y="1179134"/>
            <a:ext cx="1032989"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①科目区分</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8" name="Rectangle 61"/>
          <p:cNvSpPr>
            <a:spLocks noChangeArrowheads="1"/>
          </p:cNvSpPr>
          <p:nvPr/>
        </p:nvSpPr>
        <p:spPr bwMode="auto">
          <a:xfrm>
            <a:off x="227315" y="3745630"/>
            <a:ext cx="3173779" cy="2880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hangingPunct="0"/>
            <a:r>
              <a:rPr lang="ja-JP" altLang="ja-JP" dirty="0">
                <a:latin typeface="HG丸ｺﾞｼｯｸM-PRO" panose="020F0600000000000000" pitchFamily="50" charset="-128"/>
                <a:ea typeface="HG丸ｺﾞｼｯｸM-PRO" panose="020F0600000000000000" pitchFamily="50" charset="-128"/>
              </a:rPr>
              <a:t>「単位修得状況」の表の</a:t>
            </a:r>
            <a:r>
              <a:rPr lang="ja-JP" altLang="ja-JP" dirty="0" smtClean="0">
                <a:latin typeface="HG丸ｺﾞｼｯｸM-PRO" panose="020F0600000000000000" pitchFamily="50" charset="-128"/>
                <a:ea typeface="HG丸ｺﾞｼｯｸM-PRO" panose="020F0600000000000000" pitchFamily="50" charset="-128"/>
              </a:rPr>
              <a:t>見方</a:t>
            </a:r>
            <a:endParaRPr lang="ja-JP" altLang="ja-JP"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235532" y="4006556"/>
            <a:ext cx="2147450"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①科目区分にかかる要件</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243062" y="7366278"/>
            <a:ext cx="2029087"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②授業形態にかかる要件</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9" name="四角形吹き出し 48"/>
          <p:cNvSpPr/>
          <p:nvPr/>
        </p:nvSpPr>
        <p:spPr>
          <a:xfrm>
            <a:off x="3375693" y="3808207"/>
            <a:ext cx="893815" cy="352575"/>
          </a:xfrm>
          <a:prstGeom prst="wedgeRectCallout">
            <a:avLst>
              <a:gd name="adj1" fmla="val -45850"/>
              <a:gd name="adj2" fmla="val 156916"/>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smtClean="0">
                <a:latin typeface="HG丸ｺﾞｼｯｸM-PRO" panose="020F0600000000000000" pitchFamily="50" charset="-128"/>
                <a:ea typeface="HG丸ｺﾞｼｯｸM-PRO" panose="020F0600000000000000" pitchFamily="50" charset="-128"/>
              </a:rPr>
              <a:t>前学期末の</a:t>
            </a:r>
            <a:endParaRPr kumimoji="1" lang="en-US" altLang="ja-JP" sz="1000" dirty="0" smtClean="0">
              <a:latin typeface="HG丸ｺﾞｼｯｸM-PRO" panose="020F0600000000000000" pitchFamily="50" charset="-128"/>
              <a:ea typeface="HG丸ｺﾞｼｯｸM-PRO" panose="020F0600000000000000" pitchFamily="50" charset="-128"/>
            </a:endParaRPr>
          </a:p>
          <a:p>
            <a:pPr algn="ctr"/>
            <a:r>
              <a:rPr kumimoji="1" lang="ja-JP" altLang="en-US" sz="1000" dirty="0" smtClean="0">
                <a:latin typeface="HG丸ｺﾞｼｯｸM-PRO" panose="020F0600000000000000" pitchFamily="50" charset="-128"/>
                <a:ea typeface="HG丸ｺﾞｼｯｸM-PRO" panose="020F0600000000000000" pitchFamily="50" charset="-128"/>
              </a:rPr>
              <a:t>不足単位数</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433765" y="4613527"/>
            <a:ext cx="1644349" cy="842626"/>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solidFill>
                  <a:srgbClr val="FF0000"/>
                </a:solidFill>
                <a:latin typeface="HG丸ｺﾞｼｯｸM-PRO" panose="020F0600000000000000" pitchFamily="50" charset="-128"/>
                <a:ea typeface="HG丸ｺﾞｼｯｸM-PRO" panose="020F0600000000000000" pitchFamily="50" charset="-128"/>
              </a:rPr>
              <a:t>赤字が不足単位数です</a:t>
            </a:r>
            <a:r>
              <a:rPr lang="ja-JP" altLang="en-US" sz="13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13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0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a:t>
            </a:r>
            <a:r>
              <a:rPr lang="ja-JP" altLang="en-US" sz="1300" b="1" dirty="0" smtClean="0">
                <a:solidFill>
                  <a:schemeClr val="tx1"/>
                </a:solidFill>
                <a:latin typeface="HG丸ｺﾞｼｯｸM-PRO" panose="020F0600000000000000" pitchFamily="50" charset="-128"/>
                <a:ea typeface="HG丸ｺﾞｼｯｸM-PRO" panose="020F0600000000000000" pitchFamily="50" charset="-128"/>
              </a:rPr>
              <a:t>*」は</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「不足なし」の表示です。</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Rectangle 61"/>
          <p:cNvSpPr>
            <a:spLocks noChangeArrowheads="1"/>
          </p:cNvSpPr>
          <p:nvPr/>
        </p:nvSpPr>
        <p:spPr bwMode="auto">
          <a:xfrm>
            <a:off x="247513" y="138636"/>
            <a:ext cx="6840000" cy="369332"/>
          </a:xfrm>
          <a:prstGeom prst="rect">
            <a:avLst/>
          </a:prstGeom>
          <a:solidFill>
            <a:schemeClr val="accent1"/>
          </a:solidFill>
          <a:ln>
            <a:solidFill>
              <a:schemeClr val="accent1">
                <a:lumMod val="50000"/>
              </a:schemeClr>
            </a:solidFill>
          </a:ln>
          <a:effectLs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ja-JP" altLang="ja-JP" b="1" spc="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全科履修生で卒業を目指される</a:t>
            </a:r>
            <a:r>
              <a:rPr kumimoji="0" lang="ja-JP" altLang="ja-JP" b="1" spc="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方</a:t>
            </a:r>
            <a:endParaRPr kumimoji="0" lang="ja-JP" altLang="ja-JP" b="1" spc="300" dirty="0"/>
          </a:p>
        </p:txBody>
      </p:sp>
      <p:sp>
        <p:nvSpPr>
          <p:cNvPr id="21" name="四角形吹き出し 20"/>
          <p:cNvSpPr/>
          <p:nvPr/>
        </p:nvSpPr>
        <p:spPr>
          <a:xfrm>
            <a:off x="5069959" y="3795137"/>
            <a:ext cx="1712420" cy="352575"/>
          </a:xfrm>
          <a:prstGeom prst="wedgeRectCallout">
            <a:avLst>
              <a:gd name="adj1" fmla="val 28815"/>
              <a:gd name="adj2" fmla="val 96469"/>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latin typeface="HG丸ｺﾞｼｯｸM-PRO" panose="020F0600000000000000" pitchFamily="50" charset="-128"/>
                <a:ea typeface="HG丸ｺﾞｼｯｸM-PRO" panose="020F0600000000000000" pitchFamily="50" charset="-128"/>
              </a:rPr>
              <a:t>今学期の履修科目をすべて</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修得できた時の不足</a:t>
            </a:r>
            <a:r>
              <a:rPr lang="ja-JP" altLang="en-US" sz="1000" dirty="0" smtClean="0">
                <a:latin typeface="HG丸ｺﾞｼｯｸM-PRO" panose="020F0600000000000000" pitchFamily="50" charset="-128"/>
                <a:ea typeface="HG丸ｺﾞｼｯｸM-PRO" panose="020F0600000000000000" pitchFamily="50" charset="-128"/>
              </a:rPr>
              <a:t>単位数</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301902" y="523443"/>
            <a:ext cx="6660596" cy="715581"/>
          </a:xfrm>
          <a:prstGeom prst="rect">
            <a:avLst/>
          </a:prstGeom>
          <a:noFill/>
        </p:spPr>
        <p:txBody>
          <a:bodyPr wrap="square" rtlCol="0">
            <a:spAutoFit/>
          </a:bodyPr>
          <a:lstStyle/>
          <a:p>
            <a:pPr fontAlgn="base" hangingPunct="0">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科目区分にかかる要件（</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下表①）および授業</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形態にかかる要件（</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下表②</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）の両方を満たさなければ卒業できません。（旧カリキュラム</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の方は卒業要件が違います</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fontAlgn="base" hangingPunct="0">
              <a:spcBef>
                <a:spcPct val="0"/>
              </a:spcBef>
              <a:spcAft>
                <a:spcPct val="0"/>
              </a:spcAft>
            </a:pP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詳細</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は「学生生活の栞」をご参照ください。</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pic>
        <p:nvPicPr>
          <p:cNvPr id="25" name="図 24"/>
          <p:cNvPicPr>
            <a:picLocks noChangeAspect="1"/>
          </p:cNvPicPr>
          <p:nvPr/>
        </p:nvPicPr>
        <p:blipFill>
          <a:blip r:embed="rId5"/>
          <a:stretch>
            <a:fillRect/>
          </a:stretch>
        </p:blipFill>
        <p:spPr>
          <a:xfrm>
            <a:off x="4013329" y="1426153"/>
            <a:ext cx="2685459" cy="2160000"/>
          </a:xfrm>
          <a:prstGeom prst="rect">
            <a:avLst/>
          </a:prstGeom>
        </p:spPr>
      </p:pic>
      <p:pic>
        <p:nvPicPr>
          <p:cNvPr id="26" name="図 25"/>
          <p:cNvPicPr>
            <a:picLocks noChangeAspect="1"/>
          </p:cNvPicPr>
          <p:nvPr/>
        </p:nvPicPr>
        <p:blipFill>
          <a:blip r:embed="rId6"/>
          <a:stretch>
            <a:fillRect/>
          </a:stretch>
        </p:blipFill>
        <p:spPr>
          <a:xfrm>
            <a:off x="511003" y="1431507"/>
            <a:ext cx="3191296" cy="2160000"/>
          </a:xfrm>
          <a:prstGeom prst="rect">
            <a:avLst/>
          </a:prstGeom>
        </p:spPr>
      </p:pic>
      <p:sp>
        <p:nvSpPr>
          <p:cNvPr id="31" name="テキスト ボックス 30"/>
          <p:cNvSpPr txBox="1"/>
          <p:nvPr/>
        </p:nvSpPr>
        <p:spPr>
          <a:xfrm>
            <a:off x="3864261" y="1188637"/>
            <a:ext cx="1116194"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②授業形態</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3054261" y="4584499"/>
            <a:ext cx="468000" cy="273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6130686" y="4581754"/>
            <a:ext cx="504000" cy="273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3416404" y="7963716"/>
            <a:ext cx="612000" cy="1908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5921877" y="7936003"/>
            <a:ext cx="720000" cy="194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9405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rotWithShape="1">
          <a:blip r:embed="rId2">
            <a:extLst>
              <a:ext uri="{28A0092B-C50C-407E-A947-70E740481C1C}">
                <a14:useLocalDpi xmlns:a14="http://schemas.microsoft.com/office/drawing/2010/main" val="0"/>
              </a:ext>
            </a:extLst>
          </a:blip>
          <a:srcRect l="9665" t="5225" r="10540" b="28185"/>
          <a:stretch/>
        </p:blipFill>
        <p:spPr>
          <a:xfrm>
            <a:off x="502546" y="1686946"/>
            <a:ext cx="4796906" cy="3202442"/>
          </a:xfrm>
          <a:prstGeom prst="rect">
            <a:avLst/>
          </a:prstGeom>
          <a:ln>
            <a:solidFill>
              <a:schemeClr val="accent1"/>
            </a:solidFill>
          </a:ln>
        </p:spPr>
      </p:pic>
      <p:sp>
        <p:nvSpPr>
          <p:cNvPr id="4" name="正方形/長方形 3"/>
          <p:cNvSpPr/>
          <p:nvPr/>
        </p:nvSpPr>
        <p:spPr>
          <a:xfrm>
            <a:off x="186631" y="252000"/>
            <a:ext cx="6840000" cy="360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spc="300" dirty="0" smtClean="0">
                <a:solidFill>
                  <a:schemeClr val="tx1"/>
                </a:solidFill>
                <a:latin typeface="HG丸ｺﾞｼｯｸM-PRO" panose="020F0600000000000000" pitchFamily="50" charset="-128"/>
                <a:ea typeface="HG丸ｺﾞｼｯｸM-PRO" panose="020F0600000000000000" pitchFamily="50" charset="-128"/>
              </a:rPr>
              <a:t>単位認定試験過去問題・解答の見方</a:t>
            </a:r>
            <a:endParaRPr kumimoji="1" lang="ja-JP" altLang="en-US" b="1"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248200" y="651377"/>
            <a:ext cx="6768000" cy="738664"/>
          </a:xfrm>
          <a:prstGeom prst="rect">
            <a:avLst/>
          </a:prstGeom>
          <a:noFill/>
        </p:spPr>
        <p:txBody>
          <a:bodyPr wrap="square" rtlCol="0">
            <a:spAutoFit/>
          </a:bodyPr>
          <a:lstStyle/>
          <a:p>
            <a:r>
              <a:rPr kumimoji="1" lang="ja-JP" altLang="en-US" sz="1350" dirty="0" smtClean="0">
                <a:latin typeface="HG丸ｺﾞｼｯｸM-PRO" panose="020F0600000000000000" pitchFamily="50" charset="-128"/>
                <a:ea typeface="HG丸ｺﾞｼｯｸM-PRO" panose="020F0600000000000000" pitchFamily="50" charset="-128"/>
              </a:rPr>
              <a:t>過去１年分</a:t>
            </a:r>
            <a:r>
              <a:rPr lang="ja-JP" altLang="en-US" sz="1350" dirty="0" smtClean="0">
                <a:latin typeface="HG丸ｺﾞｼｯｸM-PRO" panose="020F0600000000000000" pitchFamily="50" charset="-128"/>
                <a:ea typeface="HG丸ｺﾞｼｯｸM-PRO" panose="020F0600000000000000" pitchFamily="50" charset="-128"/>
              </a:rPr>
              <a:t>の試験問題が公表されています。通信指導とあわせて、単位認定試験の学習に役立てて下さい。視聴学習室にも</a:t>
            </a:r>
            <a:r>
              <a:rPr lang="ja-JP" altLang="en-US" sz="1350" dirty="0">
                <a:latin typeface="HG丸ｺﾞｼｯｸM-PRO" panose="020F0600000000000000" pitchFamily="50" charset="-128"/>
                <a:ea typeface="HG丸ｺﾞｼｯｸM-PRO" panose="020F0600000000000000" pitchFamily="50" charset="-128"/>
              </a:rPr>
              <a:t>、過去１年分のみ</a:t>
            </a:r>
            <a:r>
              <a:rPr lang="ja-JP" altLang="en-US" sz="1350" dirty="0" smtClean="0">
                <a:latin typeface="HG丸ｺﾞｼｯｸM-PRO" panose="020F0600000000000000" pitchFamily="50" charset="-128"/>
                <a:ea typeface="HG丸ｺﾞｼｯｸM-PRO" panose="020F0600000000000000" pitchFamily="50" charset="-128"/>
              </a:rPr>
              <a:t>配架しています。（学習センター内でのコピーおよび印刷不可。</a:t>
            </a:r>
            <a:r>
              <a:rPr lang="en-US" altLang="ja-JP" sz="1350" dirty="0" smtClean="0">
                <a:latin typeface="HG丸ｺﾞｼｯｸM-PRO" panose="020F0600000000000000" pitchFamily="50" charset="-128"/>
                <a:ea typeface="HG丸ｺﾞｼｯｸM-PRO" panose="020F0600000000000000" pitchFamily="50" charset="-128"/>
              </a:rPr>
              <a:t>USB</a:t>
            </a:r>
            <a:r>
              <a:rPr lang="ja-JP" altLang="en-US" sz="1350" dirty="0" smtClean="0">
                <a:latin typeface="HG丸ｺﾞｼｯｸM-PRO" panose="020F0600000000000000" pitchFamily="50" charset="-128"/>
                <a:ea typeface="HG丸ｺﾞｼｯｸM-PRO" panose="020F0600000000000000" pitchFamily="50" charset="-128"/>
              </a:rPr>
              <a:t>保存は可。）</a:t>
            </a:r>
            <a:endParaRPr kumimoji="1" lang="ja-JP" altLang="en-US" sz="135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969631" y="1321089"/>
            <a:ext cx="5729343" cy="307777"/>
          </a:xfrm>
          <a:prstGeom prst="rect">
            <a:avLst/>
          </a:prstGeom>
          <a:noFill/>
        </p:spPr>
        <p:txBody>
          <a:bodyPr wrap="square" rtlCol="0">
            <a:spAutoFit/>
          </a:bodyPr>
          <a:lstStyle/>
          <a:p>
            <a:r>
              <a:rPr kumimoji="1" lang="ja-JP" altLang="en-US" sz="1400" b="1" dirty="0" smtClean="0">
                <a:latin typeface="ＭＳ ゴシック" panose="020B0609070205080204" pitchFamily="49" charset="-128"/>
                <a:ea typeface="ＭＳ ゴシック" panose="020B0609070205080204" pitchFamily="49" charset="-128"/>
              </a:rPr>
              <a:t>システムＷＡＫＡＢＡ→学内リンク→単位認定試験問題・解答</a:t>
            </a:r>
            <a:endParaRPr kumimoji="1" lang="ja-JP" altLang="en-US" sz="1400" b="1" dirty="0">
              <a:latin typeface="ＭＳ ゴシック" panose="020B0609070205080204" pitchFamily="49" charset="-128"/>
              <a:ea typeface="ＭＳ ゴシック" panose="020B0609070205080204" pitchFamily="49" charset="-128"/>
            </a:endParaRPr>
          </a:p>
        </p:txBody>
      </p:sp>
      <p:sp>
        <p:nvSpPr>
          <p:cNvPr id="17" name="角丸四角形 16"/>
          <p:cNvSpPr/>
          <p:nvPr/>
        </p:nvSpPr>
        <p:spPr>
          <a:xfrm>
            <a:off x="4109419" y="3174799"/>
            <a:ext cx="1232237" cy="3022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606631" y="4559298"/>
            <a:ext cx="1878727" cy="2562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p:nvPr/>
        </p:nvPicPr>
        <p:blipFill rotWithShape="1">
          <a:blip r:embed="rId3"/>
          <a:srcRect l="-1" t="6962" r="44161" b="51788"/>
          <a:stretch/>
        </p:blipFill>
        <p:spPr bwMode="auto">
          <a:xfrm>
            <a:off x="2503619" y="3799522"/>
            <a:ext cx="3847010" cy="2446943"/>
          </a:xfrm>
          <a:prstGeom prst="rect">
            <a:avLst/>
          </a:prstGeom>
          <a:ln>
            <a:noFill/>
          </a:ln>
          <a:extLst>
            <a:ext uri="{53640926-AAD7-44D8-BBD7-CCE9431645EC}">
              <a14:shadowObscured xmlns:a14="http://schemas.microsoft.com/office/drawing/2010/main"/>
            </a:ext>
          </a:extLst>
        </p:spPr>
      </p:pic>
      <p:sp>
        <p:nvSpPr>
          <p:cNvPr id="3" name="角丸四角形 2"/>
          <p:cNvSpPr/>
          <p:nvPr/>
        </p:nvSpPr>
        <p:spPr>
          <a:xfrm>
            <a:off x="2557670" y="4559298"/>
            <a:ext cx="2358887" cy="323545"/>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p:nvPr/>
        </p:nvPicPr>
        <p:blipFill rotWithShape="1">
          <a:blip r:embed="rId4"/>
          <a:srcRect l="13368" t="6092" r="14919" b="15931"/>
          <a:stretch/>
        </p:blipFill>
        <p:spPr bwMode="auto">
          <a:xfrm>
            <a:off x="638576" y="5860536"/>
            <a:ext cx="5936110" cy="4100883"/>
          </a:xfrm>
          <a:prstGeom prst="rect">
            <a:avLst/>
          </a:prstGeom>
          <a:ln>
            <a:noFill/>
          </a:ln>
          <a:extLst>
            <a:ext uri="{53640926-AAD7-44D8-BBD7-CCE9431645EC}">
              <a14:shadowObscured xmlns:a14="http://schemas.microsoft.com/office/drawing/2010/main"/>
            </a:ext>
          </a:extLst>
        </p:spPr>
      </p:pic>
      <p:sp>
        <p:nvSpPr>
          <p:cNvPr id="20" name="円形吹き出し 19"/>
          <p:cNvSpPr/>
          <p:nvPr/>
        </p:nvSpPr>
        <p:spPr>
          <a:xfrm>
            <a:off x="4725537" y="6327013"/>
            <a:ext cx="2366615" cy="1331490"/>
          </a:xfrm>
          <a:prstGeom prst="wedgeEllipseCallout">
            <a:avLst>
              <a:gd name="adj1" fmla="val -48393"/>
              <a:gd name="adj2" fmla="val 77597"/>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ja-JP" altLang="en-US" sz="1400" kern="100" dirty="0" smtClean="0">
                <a:effectLst/>
                <a:ea typeface="HG丸ｺﾞｼｯｸM-PRO" panose="020F0600000000000000" pitchFamily="50" charset="-128"/>
                <a:cs typeface="Times New Roman" panose="02020603050405020304" pitchFamily="18" charset="0"/>
              </a:rPr>
              <a:t>自分が見たい科目の問題・解答等を選択します。解答が公表されていないものもあります。</a:t>
            </a:r>
            <a:endParaRPr lang="en-US" altLang="ja-JP" sz="1400" kern="100" dirty="0" smtClean="0">
              <a:effectLst/>
              <a:ea typeface="HG丸ｺﾞｼｯｸM-PRO" panose="020F0600000000000000" pitchFamily="50" charset="-128"/>
              <a:cs typeface="Times New Roman" panose="02020603050405020304" pitchFamily="18" charset="0"/>
            </a:endParaRPr>
          </a:p>
        </p:txBody>
      </p:sp>
      <p:sp>
        <p:nvSpPr>
          <p:cNvPr id="21" name="角丸四角形 20"/>
          <p:cNvSpPr/>
          <p:nvPr/>
        </p:nvSpPr>
        <p:spPr>
          <a:xfrm>
            <a:off x="3964381" y="8058275"/>
            <a:ext cx="1335071" cy="19031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9525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l="9665" t="5225" r="10540" b="28185"/>
          <a:stretch/>
        </p:blipFill>
        <p:spPr>
          <a:xfrm>
            <a:off x="592512" y="1828251"/>
            <a:ext cx="5796641" cy="3869871"/>
          </a:xfrm>
          <a:prstGeom prst="rect">
            <a:avLst/>
          </a:prstGeom>
          <a:ln>
            <a:solidFill>
              <a:schemeClr val="tx1"/>
            </a:solidFill>
          </a:ln>
        </p:spPr>
      </p:pic>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r="6181"/>
          <a:stretch/>
        </p:blipFill>
        <p:spPr>
          <a:xfrm>
            <a:off x="432002" y="5690874"/>
            <a:ext cx="6326607" cy="4207018"/>
          </a:xfrm>
          <a:prstGeom prst="rect">
            <a:avLst/>
          </a:prstGeom>
          <a:ln>
            <a:solidFill>
              <a:schemeClr val="tx1"/>
            </a:solidFill>
          </a:ln>
        </p:spPr>
      </p:pic>
      <p:sp>
        <p:nvSpPr>
          <p:cNvPr id="5" name="Rectangle 5"/>
          <p:cNvSpPr>
            <a:spLocks noChangeArrowheads="1"/>
          </p:cNvSpPr>
          <p:nvPr/>
        </p:nvSpPr>
        <p:spPr bwMode="auto">
          <a:xfrm>
            <a:off x="569843" y="-251792"/>
            <a:ext cx="726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Rectangle 7"/>
          <p:cNvSpPr>
            <a:spLocks noChangeArrowheads="1"/>
          </p:cNvSpPr>
          <p:nvPr/>
        </p:nvSpPr>
        <p:spPr bwMode="auto">
          <a:xfrm>
            <a:off x="569843" y="205408"/>
            <a:ext cx="726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8"/>
          <p:cNvSpPr>
            <a:spLocks noChangeArrowheads="1"/>
          </p:cNvSpPr>
          <p:nvPr/>
        </p:nvSpPr>
        <p:spPr bwMode="auto">
          <a:xfrm>
            <a:off x="569843" y="2310433"/>
            <a:ext cx="726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54" name="テキスト ボックス 2053"/>
          <p:cNvSpPr txBox="1"/>
          <p:nvPr/>
        </p:nvSpPr>
        <p:spPr>
          <a:xfrm>
            <a:off x="212200" y="636321"/>
            <a:ext cx="6840000" cy="523220"/>
          </a:xfrm>
          <a:prstGeom prst="rect">
            <a:avLst/>
          </a:prstGeom>
          <a:noFill/>
        </p:spPr>
        <p:txBody>
          <a:bodyPr wrap="square" rtlCol="0">
            <a:spAutoFit/>
          </a:bodyPr>
          <a:lstStyle/>
          <a:p>
            <a:r>
              <a:rPr kumimoji="1" lang="ja-JP" altLang="en-US" sz="1350" dirty="0" smtClean="0">
                <a:latin typeface="HG丸ｺﾞｼｯｸM-PRO" panose="020F0600000000000000" pitchFamily="50" charset="-128"/>
                <a:ea typeface="HG丸ｺﾞｼｯｸM-PRO" panose="020F0600000000000000" pitchFamily="50" charset="-128"/>
              </a:rPr>
              <a:t>一部の科目を除き、放送授業をインターネットで配信しています。</a:t>
            </a:r>
            <a:endParaRPr kumimoji="1" lang="en-US" altLang="ja-JP" sz="1350" dirty="0" smtClean="0">
              <a:latin typeface="HG丸ｺﾞｼｯｸM-PRO" panose="020F0600000000000000" pitchFamily="50" charset="-128"/>
              <a:ea typeface="HG丸ｺﾞｼｯｸM-PRO" panose="020F0600000000000000" pitchFamily="50" charset="-128"/>
            </a:endParaRPr>
          </a:p>
          <a:p>
            <a:r>
              <a:rPr kumimoji="1" lang="ja-JP" altLang="en-US" sz="1350" dirty="0" smtClean="0">
                <a:latin typeface="HG丸ｺﾞｼｯｸM-PRO" panose="020F0600000000000000" pitchFamily="50" charset="-128"/>
                <a:ea typeface="HG丸ｺﾞｼｯｸM-PRO" panose="020F0600000000000000" pitchFamily="50" charset="-128"/>
              </a:rPr>
              <a:t>好きな時に好きなだけ学習する事ができます。</a:t>
            </a:r>
            <a:endParaRPr kumimoji="1" lang="ja-JP" altLang="en-US" sz="1350" dirty="0">
              <a:latin typeface="HG丸ｺﾞｼｯｸM-PRO" panose="020F0600000000000000" pitchFamily="50" charset="-128"/>
              <a:ea typeface="HG丸ｺﾞｼｯｸM-PRO" panose="020F0600000000000000" pitchFamily="50" charset="-128"/>
            </a:endParaRPr>
          </a:p>
        </p:txBody>
      </p:sp>
      <p:sp>
        <p:nvSpPr>
          <p:cNvPr id="48" name="正方形/長方形 47"/>
          <p:cNvSpPr/>
          <p:nvPr/>
        </p:nvSpPr>
        <p:spPr>
          <a:xfrm>
            <a:off x="212200" y="252000"/>
            <a:ext cx="6840000" cy="360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spc="300" dirty="0" smtClean="0">
                <a:solidFill>
                  <a:schemeClr val="tx1"/>
                </a:solidFill>
                <a:latin typeface="HG丸ｺﾞｼｯｸM-PRO" panose="020F0600000000000000" pitchFamily="50" charset="-128"/>
                <a:ea typeface="HG丸ｺﾞｼｯｸM-PRO" panose="020F0600000000000000" pitchFamily="50" charset="-128"/>
              </a:rPr>
              <a:t>インターネット配信の視聴方法</a:t>
            </a:r>
            <a:endParaRPr kumimoji="1" lang="ja-JP" altLang="en-US" b="1"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2161880" y="6298372"/>
            <a:ext cx="2598707" cy="4857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653511" y="6856953"/>
            <a:ext cx="1491345" cy="18616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4988949" y="3398967"/>
            <a:ext cx="1232237" cy="3022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形吹き出し 43"/>
          <p:cNvSpPr/>
          <p:nvPr/>
        </p:nvSpPr>
        <p:spPr>
          <a:xfrm>
            <a:off x="1588818" y="8654571"/>
            <a:ext cx="1703806" cy="763630"/>
          </a:xfrm>
          <a:prstGeom prst="wedgeEllipseCallout">
            <a:avLst>
              <a:gd name="adj1" fmla="val -34156"/>
              <a:gd name="adj2" fmla="val -91104"/>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ja-JP" altLang="en-US" sz="1400" kern="100" dirty="0" smtClean="0">
                <a:effectLst/>
                <a:ea typeface="HG丸ｺﾞｼｯｸM-PRO" panose="020F0600000000000000" pitchFamily="50" charset="-128"/>
                <a:cs typeface="Times New Roman" panose="02020603050405020304" pitchFamily="18" charset="0"/>
              </a:rPr>
              <a:t>カテゴリーを</a:t>
            </a:r>
            <a:endParaRPr lang="en-US" altLang="ja-JP" sz="1400" kern="100" dirty="0" smtClean="0">
              <a:effectLst/>
              <a:ea typeface="HG丸ｺﾞｼｯｸM-PRO" panose="020F0600000000000000" pitchFamily="50" charset="-128"/>
              <a:cs typeface="Times New Roman" panose="02020603050405020304" pitchFamily="18" charset="0"/>
            </a:endParaRPr>
          </a:p>
          <a:p>
            <a:pPr algn="ctr">
              <a:spcAft>
                <a:spcPts val="0"/>
              </a:spcAft>
            </a:pPr>
            <a:r>
              <a:rPr lang="ja-JP" altLang="en-US" sz="1400" kern="100" dirty="0" smtClean="0">
                <a:effectLst/>
                <a:ea typeface="HG丸ｺﾞｼｯｸM-PRO" panose="020F0600000000000000" pitchFamily="50" charset="-128"/>
                <a:cs typeface="Times New Roman" panose="02020603050405020304" pitchFamily="18" charset="0"/>
              </a:rPr>
              <a:t>選択します。</a:t>
            </a:r>
            <a:endParaRPr lang="ja-JP" sz="1400" kern="100" dirty="0">
              <a:effectLst/>
              <a:ea typeface="ＭＳ 明朝" panose="02020609040205080304" pitchFamily="17" charset="-128"/>
              <a:cs typeface="Times New Roman" panose="02020603050405020304" pitchFamily="18" charset="0"/>
            </a:endParaRPr>
          </a:p>
        </p:txBody>
      </p:sp>
      <p:sp>
        <p:nvSpPr>
          <p:cNvPr id="45" name="円形吹き出し 44"/>
          <p:cNvSpPr/>
          <p:nvPr/>
        </p:nvSpPr>
        <p:spPr>
          <a:xfrm>
            <a:off x="3427378" y="2864652"/>
            <a:ext cx="1414828" cy="587150"/>
          </a:xfrm>
          <a:prstGeom prst="wedgeEllipseCallout">
            <a:avLst>
              <a:gd name="adj1" fmla="val 63332"/>
              <a:gd name="adj2" fmla="val 65330"/>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ja-JP" sz="1400" kern="100" dirty="0" smtClean="0">
                <a:effectLst/>
                <a:ea typeface="HG丸ｺﾞｼｯｸM-PRO" panose="020F0600000000000000" pitchFamily="50" charset="-128"/>
                <a:cs typeface="Times New Roman" panose="02020603050405020304" pitchFamily="18" charset="0"/>
              </a:rPr>
              <a:t>ここを</a:t>
            </a:r>
            <a:endParaRPr lang="en-US" altLang="ja-JP" sz="1400" kern="100" dirty="0" smtClean="0">
              <a:effectLst/>
              <a:ea typeface="HG丸ｺﾞｼｯｸM-PRO" panose="020F0600000000000000" pitchFamily="50" charset="-128"/>
              <a:cs typeface="Times New Roman" panose="02020603050405020304" pitchFamily="18" charset="0"/>
            </a:endParaRPr>
          </a:p>
          <a:p>
            <a:pPr algn="ctr">
              <a:spcAft>
                <a:spcPts val="0"/>
              </a:spcAft>
            </a:pPr>
            <a:r>
              <a:rPr lang="ja-JP" sz="1400" kern="100" dirty="0" smtClean="0">
                <a:effectLst/>
                <a:ea typeface="HG丸ｺﾞｼｯｸM-PRO" panose="020F0600000000000000" pitchFamily="50" charset="-128"/>
                <a:cs typeface="Times New Roman" panose="02020603050405020304" pitchFamily="18" charset="0"/>
              </a:rPr>
              <a:t>クリック</a:t>
            </a:r>
            <a:endParaRPr lang="ja-JP" sz="1400" kern="100" dirty="0">
              <a:effectLst/>
              <a:ea typeface="ＭＳ 明朝" panose="02020609040205080304" pitchFamily="17" charset="-128"/>
              <a:cs typeface="Times New Roman" panose="02020603050405020304" pitchFamily="18" charset="0"/>
            </a:endParaRPr>
          </a:p>
        </p:txBody>
      </p:sp>
      <p:sp>
        <p:nvSpPr>
          <p:cNvPr id="6" name="テキスト ボックス 5"/>
          <p:cNvSpPr txBox="1"/>
          <p:nvPr/>
        </p:nvSpPr>
        <p:spPr>
          <a:xfrm>
            <a:off x="657084" y="1209671"/>
            <a:ext cx="6096513" cy="307777"/>
          </a:xfrm>
          <a:prstGeom prst="rect">
            <a:avLst/>
          </a:prstGeom>
          <a:noFill/>
        </p:spPr>
        <p:txBody>
          <a:bodyPr wrap="square" rtlCol="0">
            <a:spAutoFit/>
          </a:bodyPr>
          <a:lstStyle/>
          <a:p>
            <a:r>
              <a:rPr kumimoji="1" lang="ja-JP" altLang="en-US" sz="1400" b="1" dirty="0" smtClean="0">
                <a:latin typeface="ＭＳ ゴシック" panose="020B0609070205080204" pitchFamily="49" charset="-128"/>
                <a:ea typeface="ＭＳ ゴシック" panose="020B0609070205080204" pitchFamily="49" charset="-128"/>
              </a:rPr>
              <a:t>システムＷＡＫＡＢＡ→学内リンク</a:t>
            </a:r>
            <a:r>
              <a:rPr lang="ja-JP" altLang="en-US" sz="1400" b="1" dirty="0" smtClean="0">
                <a:latin typeface="ＭＳ ゴシック" panose="020B0609070205080204" pitchFamily="49" charset="-128"/>
                <a:ea typeface="ＭＳ ゴシック" panose="020B0609070205080204" pitchFamily="49" charset="-128"/>
              </a:rPr>
              <a:t>→放送</a:t>
            </a:r>
            <a:r>
              <a:rPr lang="ja-JP" altLang="en-US" sz="1400" b="1" dirty="0">
                <a:latin typeface="ＭＳ ゴシック" panose="020B0609070205080204" pitchFamily="49" charset="-128"/>
                <a:ea typeface="ＭＳ ゴシック" panose="020B0609070205080204" pitchFamily="49" charset="-128"/>
              </a:rPr>
              <a:t>授業</a:t>
            </a:r>
            <a:r>
              <a:rPr lang="ja-JP" altLang="en-US" sz="1400" b="1" dirty="0" smtClean="0">
                <a:latin typeface="ＭＳ ゴシック" panose="020B0609070205080204" pitchFamily="49" charset="-128"/>
                <a:ea typeface="ＭＳ ゴシック" panose="020B0609070205080204" pitchFamily="49" charset="-128"/>
              </a:rPr>
              <a:t>のインターネット配信</a:t>
            </a:r>
            <a:endParaRPr kumimoji="1" lang="en-US" altLang="ja-JP" sz="1400" b="1" dirty="0" smtClean="0">
              <a:latin typeface="ＭＳ ゴシック" panose="020B0609070205080204" pitchFamily="49" charset="-128"/>
              <a:ea typeface="ＭＳ ゴシック" panose="020B0609070205080204" pitchFamily="49" charset="-128"/>
            </a:endParaRPr>
          </a:p>
        </p:txBody>
      </p:sp>
      <p:sp>
        <p:nvSpPr>
          <p:cNvPr id="35" name="円形吹き出し 34"/>
          <p:cNvSpPr/>
          <p:nvPr/>
        </p:nvSpPr>
        <p:spPr>
          <a:xfrm>
            <a:off x="4346824" y="6443505"/>
            <a:ext cx="2474616" cy="594381"/>
          </a:xfrm>
          <a:prstGeom prst="wedgeEllipseCallout">
            <a:avLst>
              <a:gd name="adj1" fmla="val -50357"/>
              <a:gd name="adj2" fmla="val -30209"/>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ja-JP" altLang="en-US" sz="1400" kern="100" dirty="0" smtClean="0">
                <a:effectLst/>
                <a:ea typeface="HG丸ｺﾞｼｯｸM-PRO" panose="020F0600000000000000" pitchFamily="50" charset="-128"/>
                <a:cs typeface="Times New Roman" panose="02020603050405020304" pitchFamily="18" charset="0"/>
              </a:rPr>
              <a:t>科目名・講師名等で</a:t>
            </a:r>
            <a:endParaRPr lang="en-US" altLang="ja-JP" sz="1400" kern="100" dirty="0" smtClean="0">
              <a:effectLst/>
              <a:ea typeface="HG丸ｺﾞｼｯｸM-PRO" panose="020F0600000000000000" pitchFamily="50" charset="-128"/>
              <a:cs typeface="Times New Roman" panose="02020603050405020304" pitchFamily="18" charset="0"/>
            </a:endParaRPr>
          </a:p>
          <a:p>
            <a:pPr algn="ctr">
              <a:spcAft>
                <a:spcPts val="0"/>
              </a:spcAft>
            </a:pPr>
            <a:r>
              <a:rPr lang="ja-JP" altLang="en-US" sz="1400" kern="100" dirty="0" smtClean="0">
                <a:effectLst/>
                <a:ea typeface="HG丸ｺﾞｼｯｸM-PRO" panose="020F0600000000000000" pitchFamily="50" charset="-128"/>
                <a:cs typeface="Times New Roman" panose="02020603050405020304" pitchFamily="18" charset="0"/>
              </a:rPr>
              <a:t>検索できます。</a:t>
            </a:r>
            <a:endParaRPr lang="ja-JP" sz="1400" kern="100" dirty="0">
              <a:effectLst/>
              <a:ea typeface="ＭＳ 明朝" panose="02020609040205080304" pitchFamily="17" charset="-128"/>
              <a:cs typeface="Times New Roman" panose="02020603050405020304" pitchFamily="18" charset="0"/>
            </a:endParaRPr>
          </a:p>
        </p:txBody>
      </p:sp>
      <p:cxnSp>
        <p:nvCxnSpPr>
          <p:cNvPr id="36" name="直線矢印コネクタ 35"/>
          <p:cNvCxnSpPr/>
          <p:nvPr/>
        </p:nvCxnSpPr>
        <p:spPr>
          <a:xfrm flipV="1">
            <a:off x="6448852" y="3641428"/>
            <a:ext cx="637797" cy="204944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530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569843" y="-251792"/>
            <a:ext cx="726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Rectangle 7"/>
          <p:cNvSpPr>
            <a:spLocks noChangeArrowheads="1"/>
          </p:cNvSpPr>
          <p:nvPr/>
        </p:nvSpPr>
        <p:spPr bwMode="auto">
          <a:xfrm>
            <a:off x="569843" y="205408"/>
            <a:ext cx="726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8"/>
          <p:cNvSpPr>
            <a:spLocks noChangeArrowheads="1"/>
          </p:cNvSpPr>
          <p:nvPr/>
        </p:nvSpPr>
        <p:spPr bwMode="auto">
          <a:xfrm>
            <a:off x="569843" y="2310433"/>
            <a:ext cx="726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26" name="図 25" descr="C:\Users\iwa-do\Desktop\画面イメージ\BizClasstream画面イメージ\2_第二階層選択画面.jpg"/>
          <p:cNvPicPr/>
          <p:nvPr/>
        </p:nvPicPr>
        <p:blipFill rotWithShape="1">
          <a:blip r:embed="rId3">
            <a:extLst>
              <a:ext uri="{28A0092B-C50C-407E-A947-70E740481C1C}">
                <a14:useLocalDpi xmlns:a14="http://schemas.microsoft.com/office/drawing/2010/main" val="0"/>
              </a:ext>
            </a:extLst>
          </a:blip>
          <a:srcRect l="15825" t="12173" r="15964" b="36102"/>
          <a:stretch/>
        </p:blipFill>
        <p:spPr bwMode="auto">
          <a:xfrm>
            <a:off x="390813" y="678865"/>
            <a:ext cx="6146800" cy="333629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27" name="角丸四角形 26"/>
          <p:cNvSpPr/>
          <p:nvPr/>
        </p:nvSpPr>
        <p:spPr>
          <a:xfrm>
            <a:off x="1965414" y="3438677"/>
            <a:ext cx="1546962" cy="2822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p:cNvPicPr>
            <a:picLocks noChangeAspect="1"/>
          </p:cNvPicPr>
          <p:nvPr/>
        </p:nvPicPr>
        <p:blipFill rotWithShape="1">
          <a:blip r:embed="rId4">
            <a:extLst>
              <a:ext uri="{28A0092B-C50C-407E-A947-70E740481C1C}">
                <a14:useLocalDpi xmlns:a14="http://schemas.microsoft.com/office/drawing/2010/main" val="0"/>
              </a:ext>
            </a:extLst>
          </a:blip>
          <a:srcRect l="28736" t="23294" r="39108" b="19959"/>
          <a:stretch/>
        </p:blipFill>
        <p:spPr>
          <a:xfrm>
            <a:off x="3660853" y="1286955"/>
            <a:ext cx="3144488" cy="4250267"/>
          </a:xfrm>
          <a:prstGeom prst="rect">
            <a:avLst/>
          </a:prstGeom>
          <a:ln>
            <a:solidFill>
              <a:schemeClr val="tx1"/>
            </a:solidFill>
          </a:ln>
        </p:spPr>
      </p:pic>
      <p:pic>
        <p:nvPicPr>
          <p:cNvPr id="35" name="図 34"/>
          <p:cNvPicPr>
            <a:picLocks noChangeAspect="1"/>
          </p:cNvPicPr>
          <p:nvPr/>
        </p:nvPicPr>
        <p:blipFill rotWithShape="1">
          <a:blip r:embed="rId5">
            <a:extLst>
              <a:ext uri="{28A0092B-C50C-407E-A947-70E740481C1C}">
                <a14:useLocalDpi xmlns:a14="http://schemas.microsoft.com/office/drawing/2010/main" val="0"/>
              </a:ext>
            </a:extLst>
          </a:blip>
          <a:srcRect l="14492" t="23125" r="20048" b="26912"/>
          <a:stretch/>
        </p:blipFill>
        <p:spPr>
          <a:xfrm>
            <a:off x="428200" y="6132653"/>
            <a:ext cx="6400800" cy="3742267"/>
          </a:xfrm>
          <a:prstGeom prst="rect">
            <a:avLst/>
          </a:prstGeom>
          <a:ln>
            <a:solidFill>
              <a:schemeClr val="tx1"/>
            </a:solidFill>
          </a:ln>
        </p:spPr>
      </p:pic>
      <p:sp>
        <p:nvSpPr>
          <p:cNvPr id="32" name="角丸四角形 31"/>
          <p:cNvSpPr/>
          <p:nvPr/>
        </p:nvSpPr>
        <p:spPr>
          <a:xfrm>
            <a:off x="2286000" y="6693999"/>
            <a:ext cx="4542999" cy="11433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3776404" y="5034857"/>
            <a:ext cx="2362259" cy="4824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形吹き出し 41"/>
          <p:cNvSpPr/>
          <p:nvPr/>
        </p:nvSpPr>
        <p:spPr>
          <a:xfrm>
            <a:off x="799819" y="3958044"/>
            <a:ext cx="2187836" cy="730568"/>
          </a:xfrm>
          <a:prstGeom prst="wedgeEllipseCallout">
            <a:avLst>
              <a:gd name="adj1" fmla="val 37117"/>
              <a:gd name="adj2" fmla="val -79728"/>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ja-JP" altLang="en-US" sz="1400" kern="100" dirty="0" smtClean="0">
                <a:effectLst/>
                <a:ea typeface="HG丸ｺﾞｼｯｸM-PRO" panose="020F0600000000000000" pitchFamily="50" charset="-128"/>
                <a:cs typeface="Times New Roman" panose="02020603050405020304" pitchFamily="18" charset="0"/>
              </a:rPr>
              <a:t>コースを選びます。</a:t>
            </a:r>
            <a:endParaRPr lang="ja-JP" sz="1400" kern="100" dirty="0">
              <a:effectLst/>
              <a:ea typeface="ＭＳ 明朝" panose="02020609040205080304" pitchFamily="17" charset="-128"/>
              <a:cs typeface="Times New Roman" panose="02020603050405020304" pitchFamily="18" charset="0"/>
            </a:endParaRPr>
          </a:p>
        </p:txBody>
      </p:sp>
      <p:sp>
        <p:nvSpPr>
          <p:cNvPr id="36" name="下矢印 35"/>
          <p:cNvSpPr/>
          <p:nvPr/>
        </p:nvSpPr>
        <p:spPr>
          <a:xfrm rot="16200000">
            <a:off x="3326642" y="2326303"/>
            <a:ext cx="596347" cy="63776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下矢印 36"/>
          <p:cNvSpPr/>
          <p:nvPr/>
        </p:nvSpPr>
        <p:spPr>
          <a:xfrm>
            <a:off x="4079160" y="5573797"/>
            <a:ext cx="596347" cy="63314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形吹き出し 43"/>
          <p:cNvSpPr/>
          <p:nvPr/>
        </p:nvSpPr>
        <p:spPr>
          <a:xfrm>
            <a:off x="799819" y="4992229"/>
            <a:ext cx="2572950" cy="816734"/>
          </a:xfrm>
          <a:prstGeom prst="wedgeEllipseCallout">
            <a:avLst>
              <a:gd name="adj1" fmla="val 64589"/>
              <a:gd name="adj2" fmla="val -10057"/>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ja-JP" altLang="en-US" sz="1400" kern="100" dirty="0" smtClean="0">
                <a:effectLst/>
                <a:ea typeface="HG丸ｺﾞｼｯｸM-PRO" panose="020F0600000000000000" pitchFamily="50" charset="-128"/>
                <a:cs typeface="Times New Roman" panose="02020603050405020304" pitchFamily="18" charset="0"/>
              </a:rPr>
              <a:t>自分が視聴したい授業を選び、放送回を選んでください。</a:t>
            </a:r>
            <a:endParaRPr lang="ja-JP" sz="1400" kern="100" dirty="0">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390580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右矢印 36"/>
          <p:cNvSpPr/>
          <p:nvPr/>
        </p:nvSpPr>
        <p:spPr>
          <a:xfrm rot="5400000">
            <a:off x="560067" y="7697612"/>
            <a:ext cx="468000" cy="61200"/>
          </a:xfrm>
          <a:prstGeom prst="right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flipH="1">
            <a:off x="797174" y="6059259"/>
            <a:ext cx="0" cy="331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470606" y="2556592"/>
            <a:ext cx="0" cy="44280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298599" y="3017244"/>
            <a:ext cx="324000" cy="23721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ja-JP" altLang="en-US" sz="1600" b="1" dirty="0">
                <a:solidFill>
                  <a:schemeClr val="tx1"/>
                </a:solidFill>
                <a:latin typeface="ＭＳ ゴシック" panose="020B0609070205080204" pitchFamily="49" charset="-128"/>
                <a:ea typeface="ＭＳ ゴシック" panose="020B0609070205080204" pitchFamily="49" charset="-128"/>
              </a:rPr>
              <a:t>今学期で在籍期間</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が</a:t>
            </a:r>
            <a:endParaRPr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1487802" y="7920166"/>
            <a:ext cx="536028" cy="292388"/>
          </a:xfrm>
          <a:prstGeom prst="rect">
            <a:avLst/>
          </a:prstGeom>
          <a:noFill/>
        </p:spPr>
        <p:txBody>
          <a:bodyPr wrap="square" rtlCol="0">
            <a:spAutoFit/>
          </a:bodyPr>
          <a:lstStyle/>
          <a:p>
            <a:r>
              <a:rPr kumimoji="1" lang="ja-JP" altLang="en-US" sz="1300" spc="-150" dirty="0" smtClean="0">
                <a:latin typeface="ＭＳ ゴシック" panose="020B0609070205080204" pitchFamily="49" charset="-128"/>
                <a:ea typeface="ＭＳ ゴシック" panose="020B0609070205080204" pitchFamily="49" charset="-128"/>
              </a:rPr>
              <a:t>する</a:t>
            </a:r>
            <a:endParaRPr kumimoji="1" lang="ja-JP" altLang="en-US" sz="1300" spc="-150" dirty="0">
              <a:latin typeface="ＭＳ ゴシック" panose="020B0609070205080204" pitchFamily="49" charset="-128"/>
              <a:ea typeface="ＭＳ ゴシック" panose="020B0609070205080204" pitchFamily="49" charset="-128"/>
            </a:endParaRPr>
          </a:p>
        </p:txBody>
      </p:sp>
      <p:sp>
        <p:nvSpPr>
          <p:cNvPr id="15" name="テキスト ボックス 14"/>
          <p:cNvSpPr txBox="1"/>
          <p:nvPr/>
        </p:nvSpPr>
        <p:spPr>
          <a:xfrm>
            <a:off x="369334" y="2066048"/>
            <a:ext cx="742815" cy="425758"/>
          </a:xfrm>
          <a:prstGeom prst="rect">
            <a:avLst/>
          </a:prstGeom>
          <a:noFill/>
        </p:spPr>
        <p:txBody>
          <a:bodyPr wrap="square" rtlCol="0" anchor="ctr">
            <a:spAutoFit/>
          </a:bodyPr>
          <a:lstStyle/>
          <a:p>
            <a:pPr>
              <a:lnSpc>
                <a:spcPts val="1300"/>
              </a:lnSpc>
            </a:pPr>
            <a:r>
              <a:rPr lang="ja-JP" altLang="en-US" sz="1300" dirty="0" smtClean="0">
                <a:latin typeface="ＭＳ ゴシック" panose="020B0609070205080204" pitchFamily="49" charset="-128"/>
                <a:ea typeface="ＭＳ ゴシック" panose="020B0609070205080204" pitchFamily="49" charset="-128"/>
              </a:rPr>
              <a:t>終了</a:t>
            </a:r>
            <a:endParaRPr lang="en-US" altLang="ja-JP" sz="1300" dirty="0" smtClean="0">
              <a:latin typeface="ＭＳ ゴシック" panose="020B0609070205080204" pitchFamily="49" charset="-128"/>
              <a:ea typeface="ＭＳ ゴシック" panose="020B0609070205080204" pitchFamily="49" charset="-128"/>
            </a:endParaRPr>
          </a:p>
          <a:p>
            <a:pPr>
              <a:lnSpc>
                <a:spcPts val="1300"/>
              </a:lnSpc>
            </a:pPr>
            <a:r>
              <a:rPr lang="ja-JP" altLang="en-US" sz="1300" dirty="0" smtClean="0">
                <a:latin typeface="ＭＳ ゴシック" panose="020B0609070205080204" pitchFamily="49" charset="-128"/>
                <a:ea typeface="ＭＳ ゴシック" panose="020B0609070205080204" pitchFamily="49" charset="-128"/>
              </a:rPr>
              <a:t>し</a:t>
            </a:r>
            <a:r>
              <a:rPr kumimoji="1" lang="ja-JP" altLang="en-US" sz="1300" dirty="0" smtClean="0">
                <a:latin typeface="ＭＳ ゴシック" panose="020B0609070205080204" pitchFamily="49" charset="-128"/>
                <a:ea typeface="ＭＳ ゴシック" panose="020B0609070205080204" pitchFamily="49" charset="-128"/>
              </a:rPr>
              <a:t>ない</a:t>
            </a:r>
            <a:endParaRPr kumimoji="1" lang="ja-JP" altLang="en-US" sz="1300" dirty="0">
              <a:latin typeface="ＭＳ ゴシック" panose="020B0609070205080204" pitchFamily="49" charset="-128"/>
              <a:ea typeface="ＭＳ ゴシック" panose="020B0609070205080204" pitchFamily="49" charset="-128"/>
            </a:endParaRPr>
          </a:p>
        </p:txBody>
      </p:sp>
      <p:sp>
        <p:nvSpPr>
          <p:cNvPr id="16" name="角丸四角形 15"/>
          <p:cNvSpPr/>
          <p:nvPr/>
        </p:nvSpPr>
        <p:spPr>
          <a:xfrm>
            <a:off x="959744" y="691430"/>
            <a:ext cx="6048000" cy="367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ja-JP" altLang="en-US" sz="1600" b="1" dirty="0" smtClean="0">
                <a:solidFill>
                  <a:schemeClr val="tx1"/>
                </a:solidFill>
              </a:rPr>
              <a:t>●「科目登録」の申請を行ってください。　</a:t>
            </a:r>
            <a:endParaRPr lang="en-US" altLang="ja-JP" sz="1600" b="1" dirty="0" smtClean="0">
              <a:solidFill>
                <a:schemeClr val="tx1"/>
              </a:solidFill>
            </a:endParaRPr>
          </a:p>
          <a:p>
            <a:r>
              <a:rPr lang="ja-JP" altLang="en-US" sz="1400" dirty="0" smtClean="0">
                <a:solidFill>
                  <a:schemeClr val="tx1"/>
                </a:solidFill>
                <a:latin typeface="+mj-ea"/>
                <a:ea typeface="+mj-ea"/>
              </a:rPr>
              <a:t>「科目登録申請票」を郵送 </a:t>
            </a:r>
            <a:r>
              <a:rPr lang="en-US" altLang="ja-JP" sz="1400" dirty="0" smtClean="0">
                <a:solidFill>
                  <a:schemeClr val="tx1"/>
                </a:solidFill>
                <a:latin typeface="+mj-ea"/>
                <a:ea typeface="+mj-ea"/>
              </a:rPr>
              <a:t>or </a:t>
            </a:r>
            <a:r>
              <a:rPr lang="ja-JP" altLang="en-US" sz="1400" dirty="0" smtClean="0">
                <a:solidFill>
                  <a:schemeClr val="tx1"/>
                </a:solidFill>
                <a:latin typeface="+mj-ea"/>
                <a:ea typeface="+mj-ea"/>
              </a:rPr>
              <a:t>「システム</a:t>
            </a:r>
            <a:r>
              <a:rPr lang="en-US" altLang="ja-JP" sz="1400" dirty="0" smtClean="0">
                <a:solidFill>
                  <a:schemeClr val="tx1"/>
                </a:solidFill>
                <a:latin typeface="+mj-ea"/>
                <a:ea typeface="+mj-ea"/>
              </a:rPr>
              <a:t>WAKABA</a:t>
            </a:r>
            <a:r>
              <a:rPr lang="ja-JP" altLang="en-US" sz="1400" dirty="0" smtClean="0">
                <a:solidFill>
                  <a:schemeClr val="tx1"/>
                </a:solidFill>
                <a:latin typeface="+mj-ea"/>
                <a:ea typeface="+mj-ea"/>
              </a:rPr>
              <a:t>」（インターネット）で</a:t>
            </a:r>
            <a:r>
              <a:rPr lang="ja-JP" altLang="en-US" sz="1400" dirty="0" smtClean="0">
                <a:solidFill>
                  <a:schemeClr val="tx1"/>
                </a:solidFill>
                <a:latin typeface="+mj-ea"/>
                <a:ea typeface="+mj-ea"/>
              </a:rPr>
              <a:t>申請。</a:t>
            </a:r>
            <a:endParaRPr lang="en-US" altLang="ja-JP" sz="1400" dirty="0" smtClean="0">
              <a:solidFill>
                <a:schemeClr val="tx1"/>
              </a:solidFill>
              <a:latin typeface="+mj-ea"/>
              <a:ea typeface="+mj-ea"/>
            </a:endParaRPr>
          </a:p>
          <a:p>
            <a:endParaRPr lang="en-US" altLang="ja-JP" sz="1000" dirty="0" smtClean="0">
              <a:solidFill>
                <a:schemeClr val="tx1"/>
              </a:solidFill>
            </a:endParaRPr>
          </a:p>
          <a:p>
            <a:r>
              <a:rPr lang="ja-JP" altLang="en-US" sz="1400" dirty="0" smtClean="0">
                <a:solidFill>
                  <a:schemeClr val="tx1"/>
                </a:solidFill>
              </a:rPr>
              <a:t>☆インターネットによる科目登録申請の場合は、科目登録申請期間内であれ</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ば、科目登録申請画面において追加・登録・削除・変更ができます。</a:t>
            </a:r>
            <a:endParaRPr lang="en-US" altLang="ja-JP" sz="1400" dirty="0" smtClean="0">
              <a:solidFill>
                <a:schemeClr val="tx1"/>
              </a:solidFill>
            </a:endParaRPr>
          </a:p>
          <a:p>
            <a:r>
              <a:rPr lang="ja-JP" altLang="en-US" sz="1400" dirty="0" smtClean="0">
                <a:solidFill>
                  <a:schemeClr val="tx1"/>
                </a:solidFill>
              </a:rPr>
              <a:t>☆郵送による登録かインターネットによる登録のいずれか一つしか受け付け</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ら</a:t>
            </a:r>
            <a:r>
              <a:rPr lang="ja-JP" altLang="en-US" sz="1400" dirty="0" err="1" smtClean="0">
                <a:solidFill>
                  <a:schemeClr val="tx1"/>
                </a:solidFill>
              </a:rPr>
              <a:t>れま</a:t>
            </a:r>
            <a:r>
              <a:rPr lang="ja-JP" altLang="en-US" sz="1400" dirty="0" smtClean="0">
                <a:solidFill>
                  <a:schemeClr val="tx1"/>
                </a:solidFill>
              </a:rPr>
              <a:t>せん。</a:t>
            </a:r>
            <a:endParaRPr lang="en-US" altLang="ja-JP" sz="1400" dirty="0">
              <a:solidFill>
                <a:schemeClr val="tx1"/>
              </a:solidFill>
            </a:endParaRPr>
          </a:p>
          <a:p>
            <a:r>
              <a:rPr lang="ja-JP" altLang="en-US" sz="1400" dirty="0" smtClean="0">
                <a:solidFill>
                  <a:schemeClr val="tx1"/>
                </a:solidFill>
              </a:rPr>
              <a:t>☆再試験科目については、新規科目登録の必要はありません。</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再試験科目と新規登録科目の試験日程が重ならないようご注意ください。</a:t>
            </a:r>
            <a:endParaRPr lang="en-US" altLang="ja-JP" sz="1400" dirty="0" smtClean="0">
              <a:solidFill>
                <a:schemeClr val="tx1"/>
              </a:solidFill>
            </a:endParaRPr>
          </a:p>
          <a:p>
            <a:endParaRPr lang="en-US" altLang="ja-JP" sz="1400" dirty="0" smtClean="0">
              <a:solidFill>
                <a:schemeClr val="tx1"/>
              </a:solidFill>
            </a:endParaRPr>
          </a:p>
          <a:p>
            <a:endParaRPr lang="en-US" altLang="ja-JP" sz="1400" dirty="0" smtClean="0">
              <a:solidFill>
                <a:schemeClr val="tx1"/>
              </a:solidFill>
            </a:endParaRPr>
          </a:p>
          <a:p>
            <a:endParaRPr lang="en-US" altLang="ja-JP" sz="1400" dirty="0">
              <a:solidFill>
                <a:schemeClr val="tx1"/>
              </a:solidFill>
            </a:endParaRPr>
          </a:p>
          <a:p>
            <a:endParaRPr lang="en-US" altLang="ja-JP" sz="1400" dirty="0" smtClean="0">
              <a:solidFill>
                <a:schemeClr val="tx1"/>
              </a:solidFill>
            </a:endParaRPr>
          </a:p>
          <a:p>
            <a:endParaRPr lang="en-US" altLang="ja-JP" sz="1400" dirty="0">
              <a:solidFill>
                <a:schemeClr val="tx1"/>
              </a:solidFill>
            </a:endParaRPr>
          </a:p>
          <a:p>
            <a:endParaRPr lang="en-US" altLang="ja-JP" sz="1400" dirty="0" smtClean="0">
              <a:solidFill>
                <a:schemeClr val="tx1"/>
              </a:solidFill>
            </a:endParaRPr>
          </a:p>
        </p:txBody>
      </p:sp>
      <p:sp>
        <p:nvSpPr>
          <p:cNvPr id="18" name="角丸四角形 17"/>
          <p:cNvSpPr/>
          <p:nvPr/>
        </p:nvSpPr>
        <p:spPr>
          <a:xfrm>
            <a:off x="1914511" y="4542299"/>
            <a:ext cx="5112000" cy="291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endParaRPr lang="en-US" altLang="ja-JP" sz="1600" b="1" dirty="0" smtClean="0">
              <a:solidFill>
                <a:schemeClr val="tx1"/>
              </a:solidFill>
            </a:endParaRPr>
          </a:p>
          <a:p>
            <a:r>
              <a:rPr lang="ja-JP" altLang="en-US" sz="1600" b="1" dirty="0" smtClean="0">
                <a:solidFill>
                  <a:schemeClr val="tx1"/>
                </a:solidFill>
              </a:rPr>
              <a:t>●「継続入学」の手続きを行ってください。</a:t>
            </a:r>
            <a:endParaRPr lang="en-US" altLang="ja-JP" sz="1600" b="1" dirty="0" smtClean="0">
              <a:solidFill>
                <a:schemeClr val="tx1"/>
              </a:solidFill>
            </a:endParaRPr>
          </a:p>
          <a:p>
            <a:r>
              <a:rPr lang="ja-JP" altLang="en-US" sz="1400" dirty="0" smtClean="0">
                <a:solidFill>
                  <a:schemeClr val="tx1"/>
                </a:solidFill>
              </a:rPr>
              <a:t>「継続入学用出願票」を郵送 </a:t>
            </a:r>
            <a:r>
              <a:rPr lang="en-US" altLang="ja-JP" sz="1400" dirty="0" smtClean="0">
                <a:solidFill>
                  <a:schemeClr val="tx1"/>
                </a:solidFill>
              </a:rPr>
              <a:t>or </a:t>
            </a:r>
            <a:r>
              <a:rPr lang="ja-JP" altLang="en-US" sz="1400" dirty="0" smtClean="0">
                <a:solidFill>
                  <a:schemeClr val="tx1"/>
                </a:solidFill>
              </a:rPr>
              <a:t>「システム</a:t>
            </a:r>
            <a:r>
              <a:rPr lang="en-US" altLang="ja-JP" sz="1400" dirty="0" smtClean="0">
                <a:solidFill>
                  <a:schemeClr val="tx1"/>
                </a:solidFill>
              </a:rPr>
              <a:t>WAKABA</a:t>
            </a:r>
            <a:r>
              <a:rPr lang="ja-JP" altLang="en-US" sz="1400" dirty="0" smtClean="0">
                <a:solidFill>
                  <a:schemeClr val="tx1"/>
                </a:solidFill>
              </a:rPr>
              <a:t>」（インターネット）で出願</a:t>
            </a:r>
            <a:endParaRPr lang="en-US" altLang="ja-JP" sz="1400" dirty="0" smtClean="0">
              <a:solidFill>
                <a:schemeClr val="tx1"/>
              </a:solidFill>
            </a:endParaRPr>
          </a:p>
          <a:p>
            <a:endParaRPr lang="en-US" altLang="ja-JP" sz="1000" dirty="0" smtClean="0">
              <a:solidFill>
                <a:schemeClr val="tx1"/>
              </a:solidFill>
            </a:endParaRPr>
          </a:p>
          <a:p>
            <a:r>
              <a:rPr lang="ja-JP" altLang="en-US" sz="1400" dirty="0" smtClean="0">
                <a:solidFill>
                  <a:schemeClr val="tx1"/>
                </a:solidFill>
              </a:rPr>
              <a:t>☆郵送による出願かインターネットによる出願のいずれか一つし</a:t>
            </a:r>
            <a:endParaRPr lang="en-US" altLang="ja-JP" sz="1400" dirty="0" smtClean="0">
              <a:solidFill>
                <a:schemeClr val="tx1"/>
              </a:solidFill>
            </a:endParaRPr>
          </a:p>
          <a:p>
            <a:r>
              <a:rPr lang="ja-JP" altLang="en-US" sz="1400" dirty="0">
                <a:solidFill>
                  <a:schemeClr val="tx1"/>
                </a:solidFill>
              </a:rPr>
              <a:t>　</a:t>
            </a:r>
            <a:r>
              <a:rPr lang="ja-JP" altLang="en-US" sz="1400" dirty="0" err="1" smtClean="0">
                <a:solidFill>
                  <a:schemeClr val="tx1"/>
                </a:solidFill>
              </a:rPr>
              <a:t>か</a:t>
            </a:r>
            <a:r>
              <a:rPr lang="ja-JP" altLang="en-US" sz="1400" dirty="0" smtClean="0">
                <a:solidFill>
                  <a:schemeClr val="tx1"/>
                </a:solidFill>
              </a:rPr>
              <a:t>受け付けられません。</a:t>
            </a:r>
            <a:endParaRPr lang="en-US" altLang="ja-JP" sz="1400" dirty="0" smtClean="0">
              <a:solidFill>
                <a:schemeClr val="tx1"/>
              </a:solidFill>
            </a:endParaRPr>
          </a:p>
          <a:p>
            <a:endParaRPr lang="en-US" altLang="ja-JP" sz="1400" dirty="0">
              <a:solidFill>
                <a:schemeClr val="tx1"/>
              </a:solidFill>
            </a:endParaRPr>
          </a:p>
          <a:p>
            <a:endParaRPr lang="en-US" altLang="ja-JP" sz="1400" dirty="0" smtClean="0">
              <a:solidFill>
                <a:schemeClr val="tx1"/>
              </a:solidFill>
            </a:endParaRPr>
          </a:p>
          <a:p>
            <a:endParaRPr lang="en-US" altLang="ja-JP" sz="1400" dirty="0">
              <a:solidFill>
                <a:schemeClr val="tx1"/>
              </a:solidFill>
            </a:endParaRPr>
          </a:p>
          <a:p>
            <a:endParaRPr lang="en-US" altLang="ja-JP" sz="1400" dirty="0" smtClean="0">
              <a:solidFill>
                <a:schemeClr val="tx1"/>
              </a:solidFill>
            </a:endParaRPr>
          </a:p>
          <a:p>
            <a:endParaRPr lang="en-US" altLang="ja-JP" sz="1400" dirty="0">
              <a:solidFill>
                <a:schemeClr val="tx1"/>
              </a:solidFill>
            </a:endParaRPr>
          </a:p>
          <a:p>
            <a:endParaRPr lang="en-US" altLang="ja-JP" sz="1400" dirty="0">
              <a:solidFill>
                <a:schemeClr val="tx1"/>
              </a:solidFill>
            </a:endParaRPr>
          </a:p>
          <a:p>
            <a:endParaRPr lang="en-US" altLang="ja-JP" sz="1400" dirty="0" smtClean="0">
              <a:solidFill>
                <a:schemeClr val="tx1"/>
              </a:solidFill>
            </a:endParaRPr>
          </a:p>
        </p:txBody>
      </p:sp>
      <p:sp>
        <p:nvSpPr>
          <p:cNvPr id="22" name="角丸四角形 21"/>
          <p:cNvSpPr/>
          <p:nvPr/>
        </p:nvSpPr>
        <p:spPr>
          <a:xfrm>
            <a:off x="1125432" y="5120301"/>
            <a:ext cx="324000" cy="19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ja-JP" altLang="en-US" sz="1600" b="1" dirty="0" smtClean="0">
                <a:solidFill>
                  <a:schemeClr val="tx1"/>
                </a:solidFill>
                <a:latin typeface="ＭＳ ゴシック" panose="020B0609070205080204" pitchFamily="49" charset="-128"/>
                <a:ea typeface="ＭＳ ゴシック" panose="020B0609070205080204" pitchFamily="49" charset="-128"/>
              </a:rPr>
              <a:t>面接授業の申請を</a:t>
            </a:r>
            <a:endParaRPr lang="ja-JP" altLang="en-US" sz="1600" b="1" dirty="0">
              <a:solidFill>
                <a:schemeClr val="tx1"/>
              </a:solidFill>
              <a:latin typeface="ＭＳ ゴシック" panose="020B0609070205080204" pitchFamily="49" charset="-128"/>
              <a:ea typeface="ＭＳ ゴシック" panose="020B0609070205080204" pitchFamily="49" charset="-128"/>
            </a:endParaRPr>
          </a:p>
        </p:txBody>
      </p:sp>
      <p:cxnSp>
        <p:nvCxnSpPr>
          <p:cNvPr id="36" name="直線コネクタ 35"/>
          <p:cNvCxnSpPr/>
          <p:nvPr/>
        </p:nvCxnSpPr>
        <p:spPr>
          <a:xfrm>
            <a:off x="1681934" y="5193419"/>
            <a:ext cx="0" cy="27540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353117" y="4906511"/>
            <a:ext cx="659535" cy="291080"/>
          </a:xfrm>
          <a:prstGeom prst="rect">
            <a:avLst/>
          </a:prstGeom>
          <a:noFill/>
        </p:spPr>
        <p:txBody>
          <a:bodyPr wrap="square" rtlCol="0">
            <a:spAutoFit/>
          </a:bodyPr>
          <a:lstStyle/>
          <a:p>
            <a:r>
              <a:rPr kumimoji="1" lang="ja-JP" altLang="en-US" sz="1300" spc="-150" dirty="0" smtClean="0">
                <a:latin typeface="ＭＳ ゴシック" panose="020B0609070205080204" pitchFamily="49" charset="-128"/>
                <a:ea typeface="ＭＳ ゴシック" panose="020B0609070205080204" pitchFamily="49" charset="-128"/>
              </a:rPr>
              <a:t>しない</a:t>
            </a:r>
            <a:endParaRPr kumimoji="1" lang="ja-JP" altLang="en-US" sz="1300" spc="-150" dirty="0">
              <a:latin typeface="ＭＳ ゴシック" panose="020B0609070205080204" pitchFamily="49" charset="-128"/>
              <a:ea typeface="ＭＳ ゴシック" panose="020B0609070205080204" pitchFamily="49" charset="-128"/>
            </a:endParaRPr>
          </a:p>
        </p:txBody>
      </p:sp>
      <p:sp>
        <p:nvSpPr>
          <p:cNvPr id="50" name="正方形/長方形 49"/>
          <p:cNvSpPr/>
          <p:nvPr/>
        </p:nvSpPr>
        <p:spPr>
          <a:xfrm>
            <a:off x="212200" y="252000"/>
            <a:ext cx="6840000" cy="360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r>
              <a:rPr lang="ja-JP" altLang="ja-JP" b="1" dirty="0" smtClean="0">
                <a:solidFill>
                  <a:schemeClr val="tx1"/>
                </a:solidFill>
                <a:latin typeface="HG丸ｺﾞｼｯｸM-PRO" panose="020F0600000000000000" pitchFamily="50" charset="-128"/>
                <a:ea typeface="HG丸ｺﾞｼｯｸM-PRO" panose="020F0600000000000000" pitchFamily="50" charset="-128"/>
              </a:rPr>
              <a:t>次</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学</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期</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の</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科</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目</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登</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録</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・継 続 入 学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等</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53" name="表 52"/>
          <p:cNvGraphicFramePr>
            <a:graphicFrameLocks noGrp="1"/>
          </p:cNvGraphicFramePr>
          <p:nvPr>
            <p:extLst>
              <p:ext uri="{D42A27DB-BD31-4B8C-83A1-F6EECF244321}">
                <p14:modId xmlns:p14="http://schemas.microsoft.com/office/powerpoint/2010/main" val="2563132222"/>
              </p:ext>
            </p:extLst>
          </p:nvPr>
        </p:nvGraphicFramePr>
        <p:xfrm>
          <a:off x="1336253" y="2946566"/>
          <a:ext cx="5462112" cy="1264920"/>
        </p:xfrm>
        <a:graphic>
          <a:graphicData uri="http://schemas.openxmlformats.org/drawingml/2006/table">
            <a:tbl>
              <a:tblPr firstRow="1" bandRow="1">
                <a:tableStyleId>{5C22544A-7EE6-4342-B048-85BDC9FD1C3A}</a:tableStyleId>
              </a:tblPr>
              <a:tblGrid>
                <a:gridCol w="939152"/>
                <a:gridCol w="4522960"/>
              </a:tblGrid>
              <a:tr h="19323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科目登録申請期間（予定）</a:t>
                      </a:r>
                      <a:endPar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r>
              <a:tr h="446420">
                <a:tc>
                  <a:txBody>
                    <a:bodyPr/>
                    <a:lstStyle/>
                    <a:p>
                      <a:pPr algn="ctr"/>
                      <a:r>
                        <a:rPr lang="en-US" altLang="ja-JP" sz="1300" dirty="0" smtClean="0">
                          <a:solidFill>
                            <a:schemeClr val="tx1"/>
                          </a:solidFill>
                          <a:latin typeface="ＭＳ ゴシック" panose="020B0609070205080204" pitchFamily="49" charset="-128"/>
                          <a:ea typeface="ＭＳ ゴシック" panose="020B0609070205080204" pitchFamily="49" charset="-128"/>
                        </a:rPr>
                        <a:t>2019</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年度</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300" dirty="0" smtClean="0">
                          <a:solidFill>
                            <a:schemeClr val="tx1"/>
                          </a:solidFill>
                          <a:latin typeface="ＭＳ ゴシック" panose="020B0609070205080204" pitchFamily="49" charset="-128"/>
                          <a:ea typeface="ＭＳ ゴシック" panose="020B0609070205080204" pitchFamily="49" charset="-128"/>
                        </a:rPr>
                        <a:t>第</a:t>
                      </a:r>
                      <a:r>
                        <a:rPr lang="en-US" altLang="ja-JP" sz="1300" dirty="0" smtClean="0">
                          <a:solidFill>
                            <a:schemeClr val="tx1"/>
                          </a:solidFill>
                          <a:latin typeface="ＭＳ ゴシック" panose="020B0609070205080204" pitchFamily="49" charset="-128"/>
                          <a:ea typeface="ＭＳ ゴシック" panose="020B0609070205080204" pitchFamily="49" charset="-128"/>
                        </a:rPr>
                        <a:t>2</a:t>
                      </a:r>
                      <a:r>
                        <a:rPr lang="ja-JP" altLang="en-US" sz="1300" dirty="0" smtClean="0">
                          <a:solidFill>
                            <a:schemeClr val="tx1"/>
                          </a:solidFill>
                          <a:latin typeface="ＭＳ ゴシック" panose="020B0609070205080204" pitchFamily="49" charset="-128"/>
                          <a:ea typeface="ＭＳ ゴシック" panose="020B0609070205080204" pitchFamily="49" charset="-128"/>
                        </a:rPr>
                        <a:t>学期</a:t>
                      </a:r>
                      <a:endParaRPr kumimoji="1" lang="ja-JP" altLang="en-US" sz="13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300" b="1" dirty="0" smtClean="0">
                          <a:solidFill>
                            <a:schemeClr val="tx1"/>
                          </a:solidFill>
                          <a:latin typeface="ＭＳ ゴシック" panose="020B0609070205080204" pitchFamily="49" charset="-128"/>
                          <a:ea typeface="ＭＳ ゴシック" panose="020B0609070205080204" pitchFamily="49" charset="-128"/>
                        </a:rPr>
                        <a:t>・システム</a:t>
                      </a:r>
                      <a:r>
                        <a:rPr lang="en-US" altLang="ja-JP" sz="1300" b="1" dirty="0" smtClean="0">
                          <a:solidFill>
                            <a:schemeClr val="tx1"/>
                          </a:solidFill>
                          <a:latin typeface="ＭＳ ゴシック" panose="020B0609070205080204" pitchFamily="49" charset="-128"/>
                          <a:ea typeface="ＭＳ ゴシック" panose="020B0609070205080204" pitchFamily="49" charset="-128"/>
                        </a:rPr>
                        <a:t>WAKABA</a:t>
                      </a:r>
                      <a:r>
                        <a:rPr lang="ja-JP" altLang="en-US" sz="1300" dirty="0" smtClean="0">
                          <a:solidFill>
                            <a:schemeClr val="tx1"/>
                          </a:solidFill>
                          <a:latin typeface="ＭＳ ゴシック" panose="020B0609070205080204" pitchFamily="49" charset="-128"/>
                          <a:ea typeface="ＭＳ ゴシック" panose="020B0609070205080204" pitchFamily="49" charset="-128"/>
                        </a:rPr>
                        <a:t>　</a:t>
                      </a:r>
                      <a:r>
                        <a:rPr lang="en-US" altLang="ja-JP" sz="1300" dirty="0" smtClean="0">
                          <a:solidFill>
                            <a:schemeClr val="tx1"/>
                          </a:solidFill>
                          <a:latin typeface="ＭＳ ゴシック" panose="020B0609070205080204" pitchFamily="49" charset="-128"/>
                          <a:ea typeface="ＭＳ ゴシック" panose="020B0609070205080204" pitchFamily="49" charset="-128"/>
                        </a:rPr>
                        <a:t>2019</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a:t>
                      </a:r>
                      <a:r>
                        <a:rPr lang="en-US" altLang="ja-JP" sz="1300" dirty="0" smtClean="0">
                          <a:solidFill>
                            <a:schemeClr val="tx1"/>
                          </a:solidFill>
                          <a:latin typeface="ＭＳ ゴシック" panose="020B0609070205080204" pitchFamily="49" charset="-128"/>
                          <a:ea typeface="ＭＳ ゴシック" panose="020B0609070205080204" pitchFamily="49" charset="-128"/>
                        </a:rPr>
                        <a:t>8</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15</a:t>
                      </a:r>
                      <a:r>
                        <a:rPr lang="ja-JP" altLang="en-US" sz="1300" dirty="0" smtClean="0">
                          <a:solidFill>
                            <a:schemeClr val="tx1"/>
                          </a:solidFill>
                          <a:latin typeface="ＭＳ ゴシック" panose="020B0609070205080204" pitchFamily="49" charset="-128"/>
                          <a:ea typeface="ＭＳ ゴシック" panose="020B0609070205080204" pitchFamily="49" charset="-128"/>
                        </a:rPr>
                        <a:t>日</a:t>
                      </a:r>
                      <a:r>
                        <a:rPr lang="ja-JP" altLang="en-US" sz="1300" baseline="0" dirty="0" smtClean="0">
                          <a:solidFill>
                            <a:schemeClr val="tx1"/>
                          </a:solidFill>
                          <a:latin typeface="ＭＳ ゴシック" panose="020B0609070205080204" pitchFamily="49" charset="-128"/>
                          <a:ea typeface="ＭＳ ゴシック" panose="020B0609070205080204" pitchFamily="49" charset="-128"/>
                        </a:rPr>
                        <a:t> </a:t>
                      </a:r>
                      <a:r>
                        <a:rPr lang="en-US" altLang="ja-JP" sz="1300" dirty="0" smtClean="0">
                          <a:solidFill>
                            <a:schemeClr val="tx1"/>
                          </a:solidFill>
                          <a:latin typeface="ＭＳ ゴシック" panose="020B0609070205080204" pitchFamily="49" charset="-128"/>
                          <a:ea typeface="ＭＳ ゴシック" panose="020B0609070205080204" pitchFamily="49" charset="-128"/>
                        </a:rPr>
                        <a:t>9:00</a:t>
                      </a:r>
                      <a:r>
                        <a:rPr lang="ja-JP" altLang="en-US" sz="1300" dirty="0" smtClean="0">
                          <a:solidFill>
                            <a:schemeClr val="tx1"/>
                          </a:solidFill>
                          <a:latin typeface="ＭＳ ゴシック" panose="020B0609070205080204" pitchFamily="49" charset="-128"/>
                          <a:ea typeface="ＭＳ ゴシック" panose="020B0609070205080204" pitchFamily="49" charset="-128"/>
                        </a:rPr>
                        <a:t>～</a:t>
                      </a:r>
                      <a:r>
                        <a:rPr lang="en-US" altLang="ja-JP" sz="1300" dirty="0" smtClean="0">
                          <a:solidFill>
                            <a:schemeClr val="tx1"/>
                          </a:solidFill>
                          <a:latin typeface="ＭＳ ゴシック" panose="020B0609070205080204" pitchFamily="49" charset="-128"/>
                          <a:ea typeface="ＭＳ ゴシック" panose="020B0609070205080204" pitchFamily="49" charset="-128"/>
                        </a:rPr>
                        <a:t>8</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31</a:t>
                      </a:r>
                      <a:r>
                        <a:rPr lang="ja-JP" altLang="en-US" sz="1300" dirty="0" smtClean="0">
                          <a:solidFill>
                            <a:schemeClr val="tx1"/>
                          </a:solidFill>
                          <a:latin typeface="ＭＳ ゴシック" panose="020B0609070205080204" pitchFamily="49" charset="-128"/>
                          <a:ea typeface="ＭＳ ゴシック" panose="020B0609070205080204" pitchFamily="49" charset="-128"/>
                        </a:rPr>
                        <a:t>日 </a:t>
                      </a:r>
                      <a:r>
                        <a:rPr lang="en-US" altLang="ja-JP" sz="1300" dirty="0" smtClean="0">
                          <a:solidFill>
                            <a:schemeClr val="tx1"/>
                          </a:solidFill>
                          <a:latin typeface="ＭＳ ゴシック" panose="020B0609070205080204" pitchFamily="49" charset="-128"/>
                          <a:ea typeface="ＭＳ ゴシック" panose="020B0609070205080204" pitchFamily="49" charset="-128"/>
                        </a:rPr>
                        <a:t>24:00</a:t>
                      </a:r>
                    </a:p>
                    <a:p>
                      <a:r>
                        <a:rPr lang="ja-JP" altLang="en-US" sz="1300" b="1" dirty="0" smtClean="0">
                          <a:solidFill>
                            <a:schemeClr val="tx1"/>
                          </a:solidFill>
                          <a:latin typeface="ＭＳ ゴシック" panose="020B0609070205080204" pitchFamily="49" charset="-128"/>
                          <a:ea typeface="ＭＳ ゴシック" panose="020B0609070205080204" pitchFamily="49" charset="-128"/>
                        </a:rPr>
                        <a:t>・郵送</a:t>
                      </a:r>
                      <a:r>
                        <a:rPr lang="ja-JP" altLang="en-US" sz="1300" dirty="0" smtClean="0">
                          <a:solidFill>
                            <a:schemeClr val="tx1"/>
                          </a:solidFill>
                          <a:latin typeface="ＭＳ ゴシック" panose="020B0609070205080204" pitchFamily="49" charset="-128"/>
                          <a:ea typeface="ＭＳ ゴシック" panose="020B0609070205080204" pitchFamily="49" charset="-128"/>
                        </a:rPr>
                        <a:t>　　　　　　</a:t>
                      </a:r>
                      <a:r>
                        <a:rPr lang="en-US" altLang="ja-JP" sz="1300" dirty="0" smtClean="0">
                          <a:solidFill>
                            <a:schemeClr val="tx1"/>
                          </a:solidFill>
                          <a:latin typeface="ＭＳ ゴシック" panose="020B0609070205080204" pitchFamily="49" charset="-128"/>
                          <a:ea typeface="ＭＳ ゴシック" panose="020B0609070205080204" pitchFamily="49" charset="-128"/>
                        </a:rPr>
                        <a:t>2019</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a:t>
                      </a:r>
                      <a:r>
                        <a:rPr lang="en-US" altLang="ja-JP" sz="1300" dirty="0" smtClean="0">
                          <a:solidFill>
                            <a:schemeClr val="tx1"/>
                          </a:solidFill>
                          <a:latin typeface="ＭＳ ゴシック" panose="020B0609070205080204" pitchFamily="49" charset="-128"/>
                          <a:ea typeface="ＭＳ ゴシック" panose="020B0609070205080204" pitchFamily="49" charset="-128"/>
                        </a:rPr>
                        <a:t>8</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15</a:t>
                      </a:r>
                      <a:r>
                        <a:rPr lang="ja-JP" altLang="en-US" sz="1300" dirty="0" smtClean="0">
                          <a:solidFill>
                            <a:schemeClr val="tx1"/>
                          </a:solidFill>
                          <a:latin typeface="ＭＳ ゴシック" panose="020B0609070205080204" pitchFamily="49" charset="-128"/>
                          <a:ea typeface="ＭＳ ゴシック" panose="020B0609070205080204" pitchFamily="49" charset="-128"/>
                        </a:rPr>
                        <a:t>日～</a:t>
                      </a:r>
                      <a:r>
                        <a:rPr lang="en-US" altLang="ja-JP" sz="1300" dirty="0" smtClean="0">
                          <a:solidFill>
                            <a:schemeClr val="tx1"/>
                          </a:solidFill>
                          <a:latin typeface="ＭＳ ゴシック" panose="020B0609070205080204" pitchFamily="49" charset="-128"/>
                          <a:ea typeface="ＭＳ ゴシック" panose="020B0609070205080204" pitchFamily="49" charset="-128"/>
                        </a:rPr>
                        <a:t>8</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30</a:t>
                      </a:r>
                      <a:r>
                        <a:rPr lang="ja-JP" altLang="en-US" sz="1300" dirty="0" smtClean="0">
                          <a:solidFill>
                            <a:schemeClr val="tx1"/>
                          </a:solidFill>
                          <a:latin typeface="ＭＳ ゴシック" panose="020B0609070205080204" pitchFamily="49" charset="-128"/>
                          <a:ea typeface="ＭＳ ゴシック" panose="020B0609070205080204" pitchFamily="49" charset="-128"/>
                        </a:rPr>
                        <a:t>日</a:t>
                      </a:r>
                      <a:r>
                        <a:rPr lang="en-US" altLang="ja-JP" sz="1300" dirty="0" smtClean="0">
                          <a:solidFill>
                            <a:schemeClr val="tx1"/>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私書箱必着</a:t>
                      </a:r>
                      <a:r>
                        <a:rPr lang="en-US" altLang="ja-JP" sz="1300" dirty="0" smtClean="0">
                          <a:solidFill>
                            <a:schemeClr val="tx1"/>
                          </a:solidFill>
                          <a:latin typeface="ＭＳ ゴシック" panose="020B0609070205080204" pitchFamily="49" charset="-128"/>
                          <a:ea typeface="ＭＳ ゴシック" panose="020B0609070205080204" pitchFamily="49"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ja-JP" sz="1300" dirty="0" smtClean="0">
                          <a:solidFill>
                            <a:schemeClr val="tx1"/>
                          </a:solidFill>
                          <a:latin typeface="ＭＳ ゴシック" panose="020B0609070205080204" pitchFamily="49" charset="-128"/>
                          <a:ea typeface="ＭＳ ゴシック" panose="020B0609070205080204" pitchFamily="49" charset="-128"/>
                        </a:rPr>
                        <a:t>2020</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年度</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300" dirty="0" smtClean="0">
                          <a:solidFill>
                            <a:schemeClr val="tx1"/>
                          </a:solidFill>
                          <a:latin typeface="ＭＳ ゴシック" panose="020B0609070205080204" pitchFamily="49" charset="-128"/>
                          <a:ea typeface="ＭＳ ゴシック" panose="020B0609070205080204" pitchFamily="49" charset="-128"/>
                        </a:rPr>
                        <a:t>第</a:t>
                      </a:r>
                      <a:r>
                        <a:rPr lang="en-US" altLang="ja-JP" sz="1300" dirty="0" smtClean="0">
                          <a:solidFill>
                            <a:schemeClr val="tx1"/>
                          </a:solidFill>
                          <a:latin typeface="ＭＳ ゴシック" panose="020B0609070205080204" pitchFamily="49" charset="-128"/>
                          <a:ea typeface="ＭＳ ゴシック" panose="020B0609070205080204" pitchFamily="49" charset="-128"/>
                        </a:rPr>
                        <a:t>1</a:t>
                      </a:r>
                      <a:r>
                        <a:rPr lang="ja-JP" altLang="en-US" sz="1300" dirty="0" smtClean="0">
                          <a:solidFill>
                            <a:schemeClr val="tx1"/>
                          </a:solidFill>
                          <a:latin typeface="ＭＳ ゴシック" panose="020B0609070205080204" pitchFamily="49" charset="-128"/>
                          <a:ea typeface="ＭＳ ゴシック" panose="020B0609070205080204" pitchFamily="49" charset="-128"/>
                        </a:rPr>
                        <a:t>学期</a:t>
                      </a:r>
                      <a:endParaRPr kumimoji="1" lang="ja-JP" altLang="en-US" sz="13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300" b="1" dirty="0" smtClean="0">
                          <a:solidFill>
                            <a:schemeClr val="tx1"/>
                          </a:solidFill>
                          <a:latin typeface="ＭＳ ゴシック" panose="020B0609070205080204" pitchFamily="49" charset="-128"/>
                          <a:ea typeface="ＭＳ ゴシック" panose="020B0609070205080204" pitchFamily="49" charset="-128"/>
                        </a:rPr>
                        <a:t>・システム</a:t>
                      </a:r>
                      <a:r>
                        <a:rPr lang="en-US" altLang="ja-JP" sz="1300" b="1" dirty="0" smtClean="0">
                          <a:solidFill>
                            <a:schemeClr val="tx1"/>
                          </a:solidFill>
                          <a:latin typeface="ＭＳ ゴシック" panose="020B0609070205080204" pitchFamily="49" charset="-128"/>
                          <a:ea typeface="ＭＳ ゴシック" panose="020B0609070205080204" pitchFamily="49" charset="-128"/>
                        </a:rPr>
                        <a:t>WAKABA</a:t>
                      </a:r>
                      <a:r>
                        <a:rPr lang="ja-JP" altLang="en-US" sz="1300" dirty="0" smtClean="0">
                          <a:solidFill>
                            <a:schemeClr val="tx1"/>
                          </a:solidFill>
                          <a:latin typeface="ＭＳ ゴシック" panose="020B0609070205080204" pitchFamily="49" charset="-128"/>
                          <a:ea typeface="ＭＳ ゴシック" panose="020B0609070205080204" pitchFamily="49" charset="-128"/>
                        </a:rPr>
                        <a:t>　</a:t>
                      </a:r>
                      <a:r>
                        <a:rPr lang="en-US" altLang="ja-JP" sz="1300" dirty="0" smtClean="0">
                          <a:solidFill>
                            <a:schemeClr val="tx1"/>
                          </a:solidFill>
                          <a:latin typeface="ＭＳ ゴシック" panose="020B0609070205080204" pitchFamily="49" charset="-128"/>
                          <a:ea typeface="ＭＳ ゴシック" panose="020B0609070205080204" pitchFamily="49" charset="-128"/>
                        </a:rPr>
                        <a:t>2020</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a:t>
                      </a:r>
                      <a:r>
                        <a:rPr lang="en-US" altLang="ja-JP" sz="1300" dirty="0" smtClean="0">
                          <a:solidFill>
                            <a:schemeClr val="tx1"/>
                          </a:solidFill>
                          <a:latin typeface="ＭＳ ゴシック" panose="020B0609070205080204" pitchFamily="49" charset="-128"/>
                          <a:ea typeface="ＭＳ ゴシック" panose="020B0609070205080204" pitchFamily="49" charset="-128"/>
                        </a:rPr>
                        <a:t>2</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13</a:t>
                      </a:r>
                      <a:r>
                        <a:rPr lang="ja-JP" altLang="en-US" sz="1300" dirty="0" smtClean="0">
                          <a:solidFill>
                            <a:schemeClr val="tx1"/>
                          </a:solidFill>
                          <a:latin typeface="ＭＳ ゴシック" panose="020B0609070205080204" pitchFamily="49" charset="-128"/>
                          <a:ea typeface="ＭＳ ゴシック" panose="020B0609070205080204" pitchFamily="49" charset="-128"/>
                        </a:rPr>
                        <a:t>日～</a:t>
                      </a:r>
                      <a:r>
                        <a:rPr lang="en-US" altLang="ja-JP" sz="1300" dirty="0" smtClean="0">
                          <a:solidFill>
                            <a:schemeClr val="tx1"/>
                          </a:solidFill>
                          <a:latin typeface="ＭＳ ゴシック" panose="020B0609070205080204" pitchFamily="49" charset="-128"/>
                          <a:ea typeface="ＭＳ ゴシック" panose="020B0609070205080204" pitchFamily="49" charset="-128"/>
                        </a:rPr>
                        <a:t>2</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29</a:t>
                      </a:r>
                      <a:r>
                        <a:rPr lang="ja-JP" altLang="en-US" sz="1300" dirty="0" smtClean="0">
                          <a:solidFill>
                            <a:schemeClr val="tx1"/>
                          </a:solidFill>
                          <a:latin typeface="ＭＳ ゴシック" panose="020B0609070205080204" pitchFamily="49" charset="-128"/>
                          <a:ea typeface="ＭＳ ゴシック" panose="020B0609070205080204" pitchFamily="49" charset="-128"/>
                        </a:rPr>
                        <a:t>日</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300" b="1" dirty="0" smtClean="0">
                          <a:solidFill>
                            <a:schemeClr val="tx1"/>
                          </a:solidFill>
                          <a:latin typeface="ＭＳ ゴシック" panose="020B0609070205080204" pitchFamily="49" charset="-128"/>
                          <a:ea typeface="ＭＳ ゴシック" panose="020B0609070205080204" pitchFamily="49" charset="-128"/>
                        </a:rPr>
                        <a:t>・郵送</a:t>
                      </a:r>
                      <a:r>
                        <a:rPr lang="ja-JP" altLang="en-US" sz="1300" dirty="0" smtClean="0">
                          <a:solidFill>
                            <a:schemeClr val="tx1"/>
                          </a:solidFill>
                          <a:latin typeface="ＭＳ ゴシック" panose="020B0609070205080204" pitchFamily="49" charset="-128"/>
                          <a:ea typeface="ＭＳ ゴシック" panose="020B0609070205080204" pitchFamily="49" charset="-128"/>
                        </a:rPr>
                        <a:t>　　　　　　</a:t>
                      </a:r>
                      <a:r>
                        <a:rPr lang="en-US" altLang="ja-JP" sz="1300" dirty="0" smtClean="0">
                          <a:solidFill>
                            <a:schemeClr val="tx1"/>
                          </a:solidFill>
                          <a:latin typeface="ＭＳ ゴシック" panose="020B0609070205080204" pitchFamily="49" charset="-128"/>
                          <a:ea typeface="ＭＳ ゴシック" panose="020B0609070205080204" pitchFamily="49" charset="-128"/>
                        </a:rPr>
                        <a:t>2020</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a:t>
                      </a:r>
                      <a:r>
                        <a:rPr lang="en-US" altLang="ja-JP" sz="1300" dirty="0" smtClean="0">
                          <a:solidFill>
                            <a:schemeClr val="tx1"/>
                          </a:solidFill>
                          <a:latin typeface="ＭＳ ゴシック" panose="020B0609070205080204" pitchFamily="49" charset="-128"/>
                          <a:ea typeface="ＭＳ ゴシック" panose="020B0609070205080204" pitchFamily="49" charset="-128"/>
                        </a:rPr>
                        <a:t>2</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13</a:t>
                      </a:r>
                      <a:r>
                        <a:rPr lang="ja-JP" altLang="en-US" sz="1300" dirty="0" smtClean="0">
                          <a:solidFill>
                            <a:schemeClr val="tx1"/>
                          </a:solidFill>
                          <a:latin typeface="ＭＳ ゴシック" panose="020B0609070205080204" pitchFamily="49" charset="-128"/>
                          <a:ea typeface="ＭＳ ゴシック" panose="020B0609070205080204" pitchFamily="49" charset="-128"/>
                        </a:rPr>
                        <a:t>日～</a:t>
                      </a:r>
                      <a:r>
                        <a:rPr lang="en-US" altLang="ja-JP" sz="1300" dirty="0" smtClean="0">
                          <a:solidFill>
                            <a:schemeClr val="tx1"/>
                          </a:solidFill>
                          <a:latin typeface="ＭＳ ゴシック" panose="020B0609070205080204" pitchFamily="49" charset="-128"/>
                          <a:ea typeface="ＭＳ ゴシック" panose="020B0609070205080204" pitchFamily="49" charset="-128"/>
                        </a:rPr>
                        <a:t>2</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28</a:t>
                      </a:r>
                      <a:r>
                        <a:rPr lang="ja-JP" altLang="en-US" sz="1300" dirty="0" smtClean="0">
                          <a:solidFill>
                            <a:schemeClr val="tx1"/>
                          </a:solidFill>
                          <a:latin typeface="ＭＳ ゴシック" panose="020B0609070205080204" pitchFamily="49" charset="-128"/>
                          <a:ea typeface="ＭＳ ゴシック" panose="020B0609070205080204" pitchFamily="49" charset="-128"/>
                        </a:rPr>
                        <a:t>日</a:t>
                      </a:r>
                      <a:r>
                        <a:rPr lang="en-US" altLang="ja-JP" sz="1300" dirty="0" smtClean="0">
                          <a:solidFill>
                            <a:schemeClr val="tx1"/>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私書箱必着</a:t>
                      </a:r>
                      <a:r>
                        <a:rPr lang="en-US" altLang="ja-JP" sz="13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3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4" name="テキスト ボックス 53"/>
          <p:cNvSpPr txBox="1"/>
          <p:nvPr/>
        </p:nvSpPr>
        <p:spPr>
          <a:xfrm>
            <a:off x="239744" y="9052048"/>
            <a:ext cx="6660000" cy="692497"/>
          </a:xfrm>
          <a:prstGeom prst="rect">
            <a:avLst/>
          </a:prstGeom>
          <a:noFill/>
        </p:spPr>
        <p:txBody>
          <a:bodyPr wrap="square" rtlCol="0">
            <a:spAutoFit/>
          </a:bodyPr>
          <a:lstStyle/>
          <a:p>
            <a:pPr hangingPunct="0"/>
            <a:r>
              <a:rPr lang="ja-JP" altLang="en-US" sz="1300" dirty="0" smtClean="0">
                <a:latin typeface="HG丸ｺﾞｼｯｸM-PRO" panose="020F0600000000000000" pitchFamily="50" charset="-128"/>
                <a:ea typeface="HG丸ｺﾞｼｯｸM-PRO" panose="020F0600000000000000" pitchFamily="50" charset="-128"/>
              </a:rPr>
              <a:t>◆</a:t>
            </a:r>
            <a:r>
              <a:rPr lang="ja-JP" altLang="ja-JP" sz="1300" dirty="0" smtClean="0">
                <a:latin typeface="HG丸ｺﾞｼｯｸM-PRO" panose="020F0600000000000000" pitchFamily="50" charset="-128"/>
                <a:ea typeface="HG丸ｺﾞｼｯｸM-PRO" panose="020F0600000000000000" pitchFamily="50" charset="-128"/>
              </a:rPr>
              <a:t>◇ </a:t>
            </a:r>
            <a:r>
              <a:rPr lang="ja-JP" altLang="ja-JP" sz="1300" dirty="0">
                <a:latin typeface="HG丸ｺﾞｼｯｸM-PRO" panose="020F0600000000000000" pitchFamily="50" charset="-128"/>
                <a:ea typeface="HG丸ｺﾞｼｯｸM-PRO" panose="020F0600000000000000" pitchFamily="50" charset="-128"/>
              </a:rPr>
              <a:t>科目登録時の注意事項 </a:t>
            </a:r>
            <a:r>
              <a:rPr lang="ja-JP" altLang="ja-JP" sz="1300" dirty="0" smtClean="0">
                <a:latin typeface="HG丸ｺﾞｼｯｸM-PRO" panose="020F0600000000000000" pitchFamily="50" charset="-128"/>
                <a:ea typeface="HG丸ｺﾞｼｯｸM-PRO" panose="020F0600000000000000" pitchFamily="50" charset="-128"/>
              </a:rPr>
              <a:t>◇</a:t>
            </a:r>
            <a:r>
              <a:rPr lang="ja-JP" altLang="en-US" sz="1300" dirty="0" smtClean="0">
                <a:latin typeface="HG丸ｺﾞｼｯｸM-PRO" panose="020F0600000000000000" pitchFamily="50" charset="-128"/>
                <a:ea typeface="HG丸ｺﾞｼｯｸM-PRO" panose="020F0600000000000000" pitchFamily="50" charset="-128"/>
              </a:rPr>
              <a:t>◆</a:t>
            </a:r>
            <a:endParaRPr lang="ja-JP" altLang="ja-JP" sz="1300" dirty="0">
              <a:latin typeface="HG丸ｺﾞｼｯｸM-PRO" panose="020F0600000000000000" pitchFamily="50" charset="-128"/>
              <a:ea typeface="HG丸ｺﾞｼｯｸM-PRO" panose="020F0600000000000000" pitchFamily="50" charset="-128"/>
            </a:endParaRPr>
          </a:p>
          <a:p>
            <a:pPr hangingPunct="0"/>
            <a:r>
              <a:rPr lang="ja-JP" altLang="en-US" sz="1300" dirty="0" smtClean="0">
                <a:latin typeface="HG丸ｺﾞｼｯｸM-PRO" panose="020F0600000000000000" pitchFamily="50" charset="-128"/>
                <a:ea typeface="HG丸ｺﾞｼｯｸM-PRO" panose="020F0600000000000000" pitchFamily="50" charset="-128"/>
              </a:rPr>
              <a:t>　・</a:t>
            </a:r>
            <a:r>
              <a:rPr lang="ja-JP" altLang="ja-JP" sz="1300" dirty="0" smtClean="0">
                <a:latin typeface="HG丸ｺﾞｼｯｸM-PRO" panose="020F0600000000000000" pitchFamily="50" charset="-128"/>
                <a:ea typeface="HG丸ｺﾞｼｯｸM-PRO" panose="020F0600000000000000" pitchFamily="50" charset="-128"/>
              </a:rPr>
              <a:t>試験</a:t>
            </a:r>
            <a:r>
              <a:rPr lang="ja-JP" altLang="ja-JP" sz="1300" dirty="0">
                <a:latin typeface="HG丸ｺﾞｼｯｸM-PRO" panose="020F0600000000000000" pitchFamily="50" charset="-128"/>
                <a:ea typeface="HG丸ｺﾞｼｯｸM-PRO" panose="020F0600000000000000" pitchFamily="50" charset="-128"/>
              </a:rPr>
              <a:t>日時が同一の場合は、いずれ</a:t>
            </a:r>
            <a:r>
              <a:rPr lang="ja-JP" altLang="ja-JP" sz="1300" dirty="0" smtClean="0">
                <a:latin typeface="HG丸ｺﾞｼｯｸM-PRO" panose="020F0600000000000000" pitchFamily="50" charset="-128"/>
                <a:ea typeface="HG丸ｺﾞｼｯｸM-PRO" panose="020F0600000000000000" pitchFamily="50" charset="-128"/>
              </a:rPr>
              <a:t>か１科目</a:t>
            </a:r>
            <a:r>
              <a:rPr lang="ja-JP" altLang="ja-JP" sz="1300" dirty="0">
                <a:latin typeface="HG丸ｺﾞｼｯｸM-PRO" panose="020F0600000000000000" pitchFamily="50" charset="-128"/>
                <a:ea typeface="HG丸ｺﾞｼｯｸM-PRO" panose="020F0600000000000000" pitchFamily="50" charset="-128"/>
              </a:rPr>
              <a:t>しか受験</a:t>
            </a:r>
            <a:r>
              <a:rPr lang="ja-JP" altLang="ja-JP" sz="1300" dirty="0" smtClean="0">
                <a:latin typeface="HG丸ｺﾞｼｯｸM-PRO" panose="020F0600000000000000" pitchFamily="50" charset="-128"/>
                <a:ea typeface="HG丸ｺﾞｼｯｸM-PRO" panose="020F0600000000000000" pitchFamily="50" charset="-128"/>
              </a:rPr>
              <a:t>できません</a:t>
            </a:r>
            <a:r>
              <a:rPr lang="ja-JP" altLang="en-US" sz="1300" dirty="0" smtClean="0">
                <a:latin typeface="HG丸ｺﾞｼｯｸM-PRO" panose="020F0600000000000000" pitchFamily="50" charset="-128"/>
                <a:ea typeface="HG丸ｺﾞｼｯｸM-PRO" panose="020F0600000000000000" pitchFamily="50" charset="-128"/>
              </a:rPr>
              <a:t>ので、再試験科目と</a:t>
            </a:r>
            <a:endParaRPr lang="en-US" altLang="ja-JP" sz="1300" dirty="0" smtClean="0">
              <a:latin typeface="HG丸ｺﾞｼｯｸM-PRO" panose="020F0600000000000000" pitchFamily="50" charset="-128"/>
              <a:ea typeface="HG丸ｺﾞｼｯｸM-PRO" panose="020F0600000000000000" pitchFamily="50" charset="-128"/>
            </a:endParaRPr>
          </a:p>
          <a:p>
            <a:pPr hangingPunct="0"/>
            <a:r>
              <a:rPr lang="ja-JP" altLang="en-US" sz="1300" dirty="0">
                <a:latin typeface="HG丸ｺﾞｼｯｸM-PRO" panose="020F0600000000000000" pitchFamily="50" charset="-128"/>
                <a:ea typeface="HG丸ｺﾞｼｯｸM-PRO" panose="020F0600000000000000" pitchFamily="50" charset="-128"/>
              </a:rPr>
              <a:t>　</a:t>
            </a:r>
            <a:r>
              <a:rPr lang="ja-JP" altLang="en-US" sz="1300" dirty="0" smtClean="0">
                <a:latin typeface="HG丸ｺﾞｼｯｸM-PRO" panose="020F0600000000000000" pitchFamily="50" charset="-128"/>
                <a:ea typeface="HG丸ｺﾞｼｯｸM-PRO" panose="020F0600000000000000" pitchFamily="50" charset="-128"/>
              </a:rPr>
              <a:t>　新規登録科目の試験日時が重ならないようご注意ください。</a:t>
            </a:r>
            <a:endParaRPr kumimoji="1" lang="ja-JP" altLang="en-US" sz="1300" dirty="0">
              <a:latin typeface="HG丸ｺﾞｼｯｸM-PRO" panose="020F0600000000000000" pitchFamily="50" charset="-128"/>
              <a:ea typeface="HG丸ｺﾞｼｯｸM-PRO" panose="020F06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3675903401"/>
              </p:ext>
            </p:extLst>
          </p:nvPr>
        </p:nvGraphicFramePr>
        <p:xfrm>
          <a:off x="2234061" y="6064664"/>
          <a:ext cx="4457685" cy="1264920"/>
        </p:xfrm>
        <a:graphic>
          <a:graphicData uri="http://schemas.openxmlformats.org/drawingml/2006/table">
            <a:tbl>
              <a:tblPr firstRow="1" bandRow="1">
                <a:tableStyleId>{5C22544A-7EE6-4342-B048-85BDC9FD1C3A}</a:tableStyleId>
              </a:tblPr>
              <a:tblGrid>
                <a:gridCol w="883212"/>
                <a:gridCol w="3574473"/>
              </a:tblGrid>
              <a:tr h="2481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継続入学申請期間（予定）</a:t>
                      </a:r>
                      <a:endPar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r>
              <a:tr h="401053">
                <a:tc>
                  <a:txBody>
                    <a:bodyPr/>
                    <a:lstStyle/>
                    <a:p>
                      <a:pPr algn="ctr"/>
                      <a:r>
                        <a:rPr lang="en-US" altLang="ja-JP" sz="1300" dirty="0" smtClean="0">
                          <a:solidFill>
                            <a:schemeClr val="tx1"/>
                          </a:solidFill>
                          <a:latin typeface="ＭＳ ゴシック" panose="020B0609070205080204" pitchFamily="49" charset="-128"/>
                          <a:ea typeface="ＭＳ ゴシック" panose="020B0609070205080204" pitchFamily="49" charset="-128"/>
                        </a:rPr>
                        <a:t>2019</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年度</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300" dirty="0" smtClean="0">
                          <a:solidFill>
                            <a:schemeClr val="tx1"/>
                          </a:solidFill>
                          <a:latin typeface="ＭＳ ゴシック" panose="020B0609070205080204" pitchFamily="49" charset="-128"/>
                          <a:ea typeface="ＭＳ ゴシック" panose="020B0609070205080204" pitchFamily="49" charset="-128"/>
                        </a:rPr>
                        <a:t>第</a:t>
                      </a:r>
                      <a:r>
                        <a:rPr lang="en-US" altLang="ja-JP" sz="1300" dirty="0" smtClean="0">
                          <a:solidFill>
                            <a:schemeClr val="tx1"/>
                          </a:solidFill>
                          <a:latin typeface="ＭＳ ゴシック" panose="020B0609070205080204" pitchFamily="49" charset="-128"/>
                          <a:ea typeface="ＭＳ ゴシック" panose="020B0609070205080204" pitchFamily="49" charset="-128"/>
                        </a:rPr>
                        <a:t>2</a:t>
                      </a:r>
                      <a:r>
                        <a:rPr lang="ja-JP" altLang="en-US" sz="1300" dirty="0" smtClean="0">
                          <a:solidFill>
                            <a:schemeClr val="tx1"/>
                          </a:solidFill>
                          <a:latin typeface="ＭＳ ゴシック" panose="020B0609070205080204" pitchFamily="49" charset="-128"/>
                          <a:ea typeface="ＭＳ ゴシック" panose="020B0609070205080204" pitchFamily="49" charset="-128"/>
                        </a:rPr>
                        <a:t>学期</a:t>
                      </a:r>
                      <a:endParaRPr kumimoji="1" lang="ja-JP" altLang="en-US" sz="13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300" b="1" dirty="0" smtClean="0">
                          <a:solidFill>
                            <a:schemeClr val="tx1"/>
                          </a:solidFill>
                          <a:latin typeface="ＭＳ ゴシック" panose="020B0609070205080204" pitchFamily="49" charset="-128"/>
                          <a:ea typeface="ＭＳ ゴシック" panose="020B0609070205080204" pitchFamily="49" charset="-128"/>
                        </a:rPr>
                        <a:t>第１回 </a:t>
                      </a:r>
                      <a:r>
                        <a:rPr lang="en-US" altLang="ja-JP" sz="1300" dirty="0" smtClean="0">
                          <a:solidFill>
                            <a:schemeClr val="tx1"/>
                          </a:solidFill>
                          <a:latin typeface="ＭＳ ゴシック" panose="020B0609070205080204" pitchFamily="49" charset="-128"/>
                          <a:ea typeface="ＭＳ ゴシック" panose="020B0609070205080204" pitchFamily="49" charset="-128"/>
                        </a:rPr>
                        <a:t>2019</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a:t>
                      </a:r>
                      <a:r>
                        <a:rPr lang="en-US" altLang="ja-JP" sz="1300" dirty="0" smtClean="0">
                          <a:solidFill>
                            <a:schemeClr val="tx1"/>
                          </a:solidFill>
                          <a:latin typeface="ＭＳ ゴシック" panose="020B0609070205080204" pitchFamily="49" charset="-128"/>
                          <a:ea typeface="ＭＳ ゴシック" panose="020B0609070205080204" pitchFamily="49" charset="-128"/>
                        </a:rPr>
                        <a:t>6</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15</a:t>
                      </a:r>
                      <a:r>
                        <a:rPr lang="ja-JP" altLang="en-US" sz="1300" dirty="0" smtClean="0">
                          <a:solidFill>
                            <a:schemeClr val="tx1"/>
                          </a:solidFill>
                          <a:latin typeface="ＭＳ ゴシック" panose="020B0609070205080204" pitchFamily="49" charset="-128"/>
                          <a:ea typeface="ＭＳ ゴシック" panose="020B0609070205080204" pitchFamily="49" charset="-128"/>
                        </a:rPr>
                        <a:t>日～</a:t>
                      </a:r>
                      <a:r>
                        <a:rPr lang="en-US" altLang="ja-JP" sz="1300" dirty="0" smtClean="0">
                          <a:solidFill>
                            <a:schemeClr val="tx1"/>
                          </a:solidFill>
                          <a:latin typeface="ＭＳ ゴシック" panose="020B0609070205080204" pitchFamily="49" charset="-128"/>
                          <a:ea typeface="ＭＳ ゴシック" panose="020B0609070205080204" pitchFamily="49" charset="-128"/>
                        </a:rPr>
                        <a:t>8</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31</a:t>
                      </a:r>
                      <a:r>
                        <a:rPr lang="ja-JP" altLang="en-US" sz="1300" dirty="0" smtClean="0">
                          <a:solidFill>
                            <a:schemeClr val="tx1"/>
                          </a:solidFill>
                          <a:latin typeface="ＭＳ ゴシック" panose="020B0609070205080204" pitchFamily="49" charset="-128"/>
                          <a:ea typeface="ＭＳ ゴシック" panose="020B0609070205080204" pitchFamily="49" charset="-128"/>
                        </a:rPr>
                        <a:t>日</a:t>
                      </a:r>
                      <a:r>
                        <a:rPr lang="en-US" altLang="ja-JP" sz="1300" dirty="0" smtClean="0">
                          <a:solidFill>
                            <a:schemeClr val="tx1"/>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必着</a:t>
                      </a:r>
                      <a:r>
                        <a:rPr lang="en-US" altLang="ja-JP" sz="1300" dirty="0" smtClean="0">
                          <a:solidFill>
                            <a:schemeClr val="tx1"/>
                          </a:solidFill>
                          <a:latin typeface="ＭＳ ゴシック" panose="020B0609070205080204" pitchFamily="49" charset="-128"/>
                          <a:ea typeface="ＭＳ ゴシック" panose="020B0609070205080204" pitchFamily="49" charset="-128"/>
                        </a:rPr>
                        <a:t>)</a:t>
                      </a:r>
                    </a:p>
                    <a:p>
                      <a:r>
                        <a:rPr lang="ja-JP" altLang="en-US" sz="1300" b="1" dirty="0" smtClean="0">
                          <a:solidFill>
                            <a:schemeClr val="tx1"/>
                          </a:solidFill>
                          <a:latin typeface="ＭＳ ゴシック" panose="020B0609070205080204" pitchFamily="49" charset="-128"/>
                          <a:ea typeface="ＭＳ ゴシック" panose="020B0609070205080204" pitchFamily="49" charset="-128"/>
                        </a:rPr>
                        <a:t>第２回</a:t>
                      </a:r>
                      <a:r>
                        <a:rPr lang="ja-JP" altLang="en-US" sz="1300" b="0" baseline="0" dirty="0" smtClean="0">
                          <a:solidFill>
                            <a:schemeClr val="tx1"/>
                          </a:solidFill>
                          <a:latin typeface="ＭＳ ゴシック" panose="020B0609070205080204" pitchFamily="49" charset="-128"/>
                          <a:ea typeface="ＭＳ ゴシック" panose="020B0609070205080204" pitchFamily="49" charset="-128"/>
                        </a:rPr>
                        <a:t> </a:t>
                      </a:r>
                      <a:r>
                        <a:rPr lang="en-US" altLang="ja-JP" sz="1300" dirty="0" smtClean="0">
                          <a:solidFill>
                            <a:schemeClr val="tx1"/>
                          </a:solidFill>
                          <a:latin typeface="ＭＳ ゴシック" panose="020B0609070205080204" pitchFamily="49" charset="-128"/>
                          <a:ea typeface="ＭＳ ゴシック" panose="020B0609070205080204" pitchFamily="49" charset="-128"/>
                        </a:rPr>
                        <a:t>2019</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a:t>
                      </a:r>
                      <a:r>
                        <a:rPr lang="en-US" altLang="ja-JP" sz="1300" dirty="0" smtClean="0">
                          <a:solidFill>
                            <a:schemeClr val="tx1"/>
                          </a:solidFill>
                          <a:latin typeface="ＭＳ ゴシック" panose="020B0609070205080204" pitchFamily="49" charset="-128"/>
                          <a:ea typeface="ＭＳ ゴシック" panose="020B0609070205080204" pitchFamily="49" charset="-128"/>
                        </a:rPr>
                        <a:t>9</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 </a:t>
                      </a:r>
                      <a:r>
                        <a:rPr lang="en-US" altLang="ja-JP" sz="1300" dirty="0" smtClean="0">
                          <a:solidFill>
                            <a:schemeClr val="tx1"/>
                          </a:solidFill>
                          <a:latin typeface="ＭＳ ゴシック" panose="020B0609070205080204" pitchFamily="49" charset="-128"/>
                          <a:ea typeface="ＭＳ ゴシック" panose="020B0609070205080204" pitchFamily="49" charset="-128"/>
                        </a:rPr>
                        <a:t>1</a:t>
                      </a:r>
                      <a:r>
                        <a:rPr lang="ja-JP" altLang="en-US" sz="1300" dirty="0" smtClean="0">
                          <a:solidFill>
                            <a:schemeClr val="tx1"/>
                          </a:solidFill>
                          <a:latin typeface="ＭＳ ゴシック" panose="020B0609070205080204" pitchFamily="49" charset="-128"/>
                          <a:ea typeface="ＭＳ ゴシック" panose="020B0609070205080204" pitchFamily="49" charset="-128"/>
                        </a:rPr>
                        <a:t>日～</a:t>
                      </a:r>
                      <a:r>
                        <a:rPr lang="en-US" altLang="ja-JP" sz="1300" dirty="0" smtClean="0">
                          <a:solidFill>
                            <a:schemeClr val="tx1"/>
                          </a:solidFill>
                          <a:latin typeface="ＭＳ ゴシック" panose="020B0609070205080204" pitchFamily="49" charset="-128"/>
                          <a:ea typeface="ＭＳ ゴシック" panose="020B0609070205080204" pitchFamily="49" charset="-128"/>
                        </a:rPr>
                        <a:t>9</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月中旬</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ja-JP" sz="1300" dirty="0" smtClean="0">
                          <a:solidFill>
                            <a:schemeClr val="tx1"/>
                          </a:solidFill>
                          <a:latin typeface="ＭＳ ゴシック" panose="020B0609070205080204" pitchFamily="49" charset="-128"/>
                          <a:ea typeface="ＭＳ ゴシック" panose="020B0609070205080204" pitchFamily="49" charset="-128"/>
                        </a:rPr>
                        <a:t>2020</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年度</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300" dirty="0" smtClean="0">
                          <a:solidFill>
                            <a:schemeClr val="tx1"/>
                          </a:solidFill>
                          <a:latin typeface="ＭＳ ゴシック" panose="020B0609070205080204" pitchFamily="49" charset="-128"/>
                          <a:ea typeface="ＭＳ ゴシック" panose="020B0609070205080204" pitchFamily="49" charset="-128"/>
                        </a:rPr>
                        <a:t>第</a:t>
                      </a:r>
                      <a:r>
                        <a:rPr lang="en-US" altLang="ja-JP" sz="1300" dirty="0" smtClean="0">
                          <a:solidFill>
                            <a:schemeClr val="tx1"/>
                          </a:solidFill>
                          <a:latin typeface="ＭＳ ゴシック" panose="020B0609070205080204" pitchFamily="49" charset="-128"/>
                          <a:ea typeface="ＭＳ ゴシック" panose="020B0609070205080204" pitchFamily="49" charset="-128"/>
                        </a:rPr>
                        <a:t>1</a:t>
                      </a:r>
                      <a:r>
                        <a:rPr lang="ja-JP" altLang="en-US" sz="1300" dirty="0" smtClean="0">
                          <a:solidFill>
                            <a:schemeClr val="tx1"/>
                          </a:solidFill>
                          <a:latin typeface="ＭＳ ゴシック" panose="020B0609070205080204" pitchFamily="49" charset="-128"/>
                          <a:ea typeface="ＭＳ ゴシック" panose="020B0609070205080204" pitchFamily="49" charset="-128"/>
                        </a:rPr>
                        <a:t>学期</a:t>
                      </a:r>
                      <a:endParaRPr kumimoji="1" lang="ja-JP" altLang="en-US" sz="13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300" b="1" dirty="0" smtClean="0">
                          <a:solidFill>
                            <a:schemeClr val="tx1"/>
                          </a:solidFill>
                          <a:latin typeface="ＭＳ ゴシック" panose="020B0609070205080204" pitchFamily="49" charset="-128"/>
                          <a:ea typeface="ＭＳ ゴシック" panose="020B0609070205080204" pitchFamily="49" charset="-128"/>
                        </a:rPr>
                        <a:t>第１回</a:t>
                      </a:r>
                      <a:r>
                        <a:rPr lang="ja-JP" altLang="en-US" sz="1300" b="0" baseline="0" dirty="0" smtClean="0">
                          <a:solidFill>
                            <a:schemeClr val="tx1"/>
                          </a:solidFill>
                          <a:latin typeface="ＭＳ ゴシック" panose="020B0609070205080204" pitchFamily="49" charset="-128"/>
                          <a:ea typeface="ＭＳ ゴシック" panose="020B0609070205080204" pitchFamily="49" charset="-128"/>
                        </a:rPr>
                        <a:t> </a:t>
                      </a:r>
                      <a:r>
                        <a:rPr lang="en-US" altLang="ja-JP" sz="1300" dirty="0" smtClean="0">
                          <a:solidFill>
                            <a:schemeClr val="tx1"/>
                          </a:solidFill>
                          <a:latin typeface="ＭＳ ゴシック" panose="020B0609070205080204" pitchFamily="49" charset="-128"/>
                          <a:ea typeface="ＭＳ ゴシック" panose="020B0609070205080204" pitchFamily="49" charset="-128"/>
                        </a:rPr>
                        <a:t>2019</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a:t>
                      </a:r>
                      <a:r>
                        <a:rPr lang="en-US" altLang="ja-JP" sz="1300" dirty="0" smtClean="0">
                          <a:solidFill>
                            <a:schemeClr val="tx1"/>
                          </a:solidFill>
                          <a:latin typeface="ＭＳ ゴシック" panose="020B0609070205080204" pitchFamily="49" charset="-128"/>
                          <a:ea typeface="ＭＳ ゴシック" panose="020B0609070205080204" pitchFamily="49" charset="-128"/>
                        </a:rPr>
                        <a:t>12</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1</a:t>
                      </a:r>
                      <a:r>
                        <a:rPr lang="ja-JP" altLang="en-US" sz="1300" dirty="0" smtClean="0">
                          <a:solidFill>
                            <a:schemeClr val="tx1"/>
                          </a:solidFill>
                          <a:latin typeface="ＭＳ ゴシック" panose="020B0609070205080204" pitchFamily="49" charset="-128"/>
                          <a:ea typeface="ＭＳ ゴシック" panose="020B0609070205080204" pitchFamily="49" charset="-128"/>
                        </a:rPr>
                        <a:t>日～</a:t>
                      </a:r>
                      <a:r>
                        <a:rPr lang="en-US" altLang="ja-JP" sz="1300" dirty="0" smtClean="0">
                          <a:solidFill>
                            <a:schemeClr val="tx1"/>
                          </a:solidFill>
                          <a:latin typeface="ＭＳ ゴシック" panose="020B0609070205080204" pitchFamily="49" charset="-128"/>
                          <a:ea typeface="ＭＳ ゴシック" panose="020B0609070205080204" pitchFamily="49" charset="-128"/>
                        </a:rPr>
                        <a:t>2020</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a:t>
                      </a:r>
                      <a:r>
                        <a:rPr lang="en-US" altLang="ja-JP" sz="1300" dirty="0" smtClean="0">
                          <a:solidFill>
                            <a:schemeClr val="tx1"/>
                          </a:solidFill>
                          <a:latin typeface="ＭＳ ゴシック" panose="020B0609070205080204" pitchFamily="49" charset="-128"/>
                          <a:ea typeface="ＭＳ ゴシック" panose="020B0609070205080204" pitchFamily="49" charset="-128"/>
                        </a:rPr>
                        <a:t>2</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29</a:t>
                      </a:r>
                      <a:r>
                        <a:rPr lang="ja-JP" altLang="en-US" sz="1300" dirty="0" smtClean="0">
                          <a:solidFill>
                            <a:schemeClr val="tx1"/>
                          </a:solidFill>
                          <a:latin typeface="ＭＳ ゴシック" panose="020B0609070205080204" pitchFamily="49" charset="-128"/>
                          <a:ea typeface="ＭＳ ゴシック" panose="020B0609070205080204" pitchFamily="49" charset="-128"/>
                        </a:rPr>
                        <a:t>日</a:t>
                      </a:r>
                      <a:r>
                        <a:rPr lang="en-US" altLang="ja-JP" sz="1300" dirty="0" smtClean="0">
                          <a:solidFill>
                            <a:schemeClr val="tx1"/>
                          </a:solidFill>
                          <a:latin typeface="ＭＳ ゴシック" panose="020B0609070205080204" pitchFamily="49" charset="-128"/>
                          <a:ea typeface="ＭＳ ゴシック" panose="020B0609070205080204" pitchFamily="49" charset="-128"/>
                        </a:rPr>
                        <a:t>(</a:t>
                      </a:r>
                      <a:r>
                        <a:rPr lang="ja-JP" altLang="en-US" sz="1300" dirty="0" smtClean="0">
                          <a:solidFill>
                            <a:schemeClr val="tx1"/>
                          </a:solidFill>
                          <a:latin typeface="ＭＳ ゴシック" panose="020B0609070205080204" pitchFamily="49" charset="-128"/>
                          <a:ea typeface="ＭＳ ゴシック" panose="020B0609070205080204" pitchFamily="49" charset="-128"/>
                        </a:rPr>
                        <a:t>必着</a:t>
                      </a:r>
                      <a:r>
                        <a:rPr lang="en-US" altLang="ja-JP" sz="1300" dirty="0" smtClean="0">
                          <a:solidFill>
                            <a:schemeClr val="tx1"/>
                          </a:solidFill>
                          <a:latin typeface="ＭＳ ゴシック" panose="020B0609070205080204" pitchFamily="49" charset="-128"/>
                          <a:ea typeface="ＭＳ ゴシック" panose="020B0609070205080204" pitchFamily="49" charset="-128"/>
                        </a:rPr>
                        <a:t>)</a:t>
                      </a:r>
                    </a:p>
                    <a:p>
                      <a:r>
                        <a:rPr lang="ja-JP" altLang="en-US" sz="1300" b="1" dirty="0" smtClean="0">
                          <a:solidFill>
                            <a:schemeClr val="tx1"/>
                          </a:solidFill>
                          <a:latin typeface="ＭＳ ゴシック" panose="020B0609070205080204" pitchFamily="49" charset="-128"/>
                          <a:ea typeface="ＭＳ ゴシック" panose="020B0609070205080204" pitchFamily="49" charset="-128"/>
                        </a:rPr>
                        <a:t>第２回</a:t>
                      </a:r>
                      <a:r>
                        <a:rPr lang="ja-JP" altLang="en-US" sz="1300" b="0" baseline="0" dirty="0" smtClean="0">
                          <a:solidFill>
                            <a:schemeClr val="tx1"/>
                          </a:solidFill>
                          <a:latin typeface="ＭＳ ゴシック" panose="020B0609070205080204" pitchFamily="49" charset="-128"/>
                          <a:ea typeface="ＭＳ ゴシック" panose="020B0609070205080204" pitchFamily="49" charset="-128"/>
                        </a:rPr>
                        <a:t> </a:t>
                      </a:r>
                      <a:r>
                        <a:rPr lang="en-US" altLang="ja-JP" sz="1300" dirty="0" smtClean="0">
                          <a:solidFill>
                            <a:schemeClr val="tx1"/>
                          </a:solidFill>
                          <a:latin typeface="ＭＳ ゴシック" panose="020B0609070205080204" pitchFamily="49" charset="-128"/>
                          <a:ea typeface="ＭＳ ゴシック" panose="020B0609070205080204" pitchFamily="49" charset="-128"/>
                        </a:rPr>
                        <a:t>2020</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 </a:t>
                      </a:r>
                      <a:r>
                        <a:rPr lang="en-US" altLang="ja-JP" sz="1300" dirty="0" smtClean="0">
                          <a:solidFill>
                            <a:schemeClr val="tx1"/>
                          </a:solidFill>
                          <a:latin typeface="ＭＳ ゴシック" panose="020B0609070205080204" pitchFamily="49" charset="-128"/>
                          <a:ea typeface="ＭＳ ゴシック" panose="020B0609070205080204" pitchFamily="49" charset="-128"/>
                        </a:rPr>
                        <a:t>3</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a:t>
                      </a:r>
                      <a:r>
                        <a:rPr lang="en-US" altLang="ja-JP" sz="1300" dirty="0" smtClean="0">
                          <a:solidFill>
                            <a:schemeClr val="tx1"/>
                          </a:solidFill>
                          <a:latin typeface="ＭＳ ゴシック" panose="020B0609070205080204" pitchFamily="49" charset="-128"/>
                          <a:ea typeface="ＭＳ ゴシック" panose="020B0609070205080204" pitchFamily="49" charset="-128"/>
                        </a:rPr>
                        <a:t>1</a:t>
                      </a:r>
                      <a:r>
                        <a:rPr lang="ja-JP" altLang="en-US" sz="1300" dirty="0" smtClean="0">
                          <a:solidFill>
                            <a:schemeClr val="tx1"/>
                          </a:solidFill>
                          <a:latin typeface="ＭＳ ゴシック" panose="020B0609070205080204" pitchFamily="49" charset="-128"/>
                          <a:ea typeface="ＭＳ ゴシック" panose="020B0609070205080204" pitchFamily="49" charset="-128"/>
                        </a:rPr>
                        <a:t>日～</a:t>
                      </a:r>
                      <a:r>
                        <a:rPr lang="en-US" altLang="ja-JP" sz="1300" dirty="0" smtClean="0">
                          <a:solidFill>
                            <a:schemeClr val="tx1"/>
                          </a:solidFill>
                          <a:latin typeface="ＭＳ ゴシック" panose="020B0609070205080204" pitchFamily="49" charset="-128"/>
                          <a:ea typeface="ＭＳ ゴシック" panose="020B0609070205080204" pitchFamily="49" charset="-128"/>
                        </a:rPr>
                        <a:t>2020</a:t>
                      </a:r>
                      <a:r>
                        <a:rPr lang="ja-JP" altLang="en-US" sz="1300" dirty="0" smtClean="0">
                          <a:solidFill>
                            <a:schemeClr val="tx1"/>
                          </a:solidFill>
                          <a:latin typeface="ＭＳ ゴシック" panose="020B0609070205080204" pitchFamily="49" charset="-128"/>
                          <a:ea typeface="ＭＳ ゴシック" panose="020B0609070205080204" pitchFamily="49" charset="-128"/>
                        </a:rPr>
                        <a:t>年</a:t>
                      </a:r>
                      <a:r>
                        <a:rPr lang="en-US" altLang="ja-JP" sz="1300" dirty="0" smtClean="0">
                          <a:solidFill>
                            <a:schemeClr val="tx1"/>
                          </a:solidFill>
                          <a:latin typeface="ＭＳ ゴシック" panose="020B0609070205080204" pitchFamily="49" charset="-128"/>
                          <a:ea typeface="ＭＳ ゴシック" panose="020B0609070205080204" pitchFamily="49" charset="-128"/>
                        </a:rPr>
                        <a:t>3</a:t>
                      </a:r>
                      <a:r>
                        <a:rPr lang="ja-JP" altLang="en-US" sz="1300" dirty="0" smtClean="0">
                          <a:solidFill>
                            <a:schemeClr val="tx1"/>
                          </a:solidFill>
                          <a:latin typeface="ＭＳ ゴシック" panose="020B0609070205080204" pitchFamily="49" charset="-128"/>
                          <a:ea typeface="ＭＳ ゴシック" panose="020B0609070205080204" pitchFamily="49" charset="-128"/>
                        </a:rPr>
                        <a:t>月中旬</a:t>
                      </a:r>
                      <a:endParaRPr lang="en-US" altLang="ja-JP" sz="1300" dirty="0" smtClean="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3" name="テキスト ボックス 22"/>
          <p:cNvSpPr txBox="1"/>
          <p:nvPr/>
        </p:nvSpPr>
        <p:spPr>
          <a:xfrm>
            <a:off x="169815" y="5413611"/>
            <a:ext cx="255149" cy="759182"/>
          </a:xfrm>
          <a:prstGeom prst="rect">
            <a:avLst/>
          </a:prstGeom>
          <a:noFill/>
        </p:spPr>
        <p:txBody>
          <a:bodyPr wrap="square" rtlCol="0" anchor="ctr">
            <a:spAutoFit/>
          </a:bodyPr>
          <a:lstStyle/>
          <a:p>
            <a:pPr>
              <a:lnSpc>
                <a:spcPts val="1300"/>
              </a:lnSpc>
            </a:pPr>
            <a:r>
              <a:rPr lang="ja-JP" altLang="en-US" sz="1300" dirty="0" smtClean="0">
                <a:latin typeface="ＭＳ ゴシック" panose="020B0609070205080204" pitchFamily="49" charset="-128"/>
                <a:ea typeface="ＭＳ ゴシック" panose="020B0609070205080204" pitchFamily="49" charset="-128"/>
              </a:rPr>
              <a:t>終了す</a:t>
            </a:r>
            <a:r>
              <a:rPr lang="ja-JP" altLang="en-US" sz="1300" dirty="0">
                <a:latin typeface="ＭＳ ゴシック" panose="020B0609070205080204" pitchFamily="49" charset="-128"/>
                <a:ea typeface="ＭＳ ゴシック" panose="020B0609070205080204" pitchFamily="49" charset="-128"/>
              </a:rPr>
              <a:t>る</a:t>
            </a:r>
            <a:endParaRPr kumimoji="1" lang="ja-JP" altLang="en-US" sz="1300" dirty="0">
              <a:latin typeface="ＭＳ ゴシック" panose="020B0609070205080204" pitchFamily="49" charset="-128"/>
              <a:ea typeface="ＭＳ ゴシック" panose="020B0609070205080204" pitchFamily="49" charset="-128"/>
            </a:endParaRPr>
          </a:p>
        </p:txBody>
      </p:sp>
      <p:sp>
        <p:nvSpPr>
          <p:cNvPr id="24" name="角丸四角形 23"/>
          <p:cNvSpPr/>
          <p:nvPr/>
        </p:nvSpPr>
        <p:spPr>
          <a:xfrm>
            <a:off x="626964" y="6364537"/>
            <a:ext cx="324000" cy="11132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ja-JP" altLang="en-US" sz="1600" b="1" dirty="0" smtClean="0">
                <a:solidFill>
                  <a:schemeClr val="tx1"/>
                </a:solidFill>
                <a:latin typeface="ＭＳ ゴシック" panose="020B0609070205080204" pitchFamily="49" charset="-128"/>
                <a:ea typeface="ＭＳ ゴシック" panose="020B0609070205080204" pitchFamily="49" charset="-128"/>
              </a:rPr>
              <a:t>継続入学</a:t>
            </a:r>
            <a:endParaRPr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25" name="テキスト ボックス 24"/>
          <p:cNvSpPr txBox="1"/>
          <p:nvPr/>
        </p:nvSpPr>
        <p:spPr>
          <a:xfrm>
            <a:off x="594991" y="5768802"/>
            <a:ext cx="536028" cy="292388"/>
          </a:xfrm>
          <a:prstGeom prst="rect">
            <a:avLst/>
          </a:prstGeom>
          <a:noFill/>
        </p:spPr>
        <p:txBody>
          <a:bodyPr wrap="square" rtlCol="0">
            <a:spAutoFit/>
          </a:bodyPr>
          <a:lstStyle/>
          <a:p>
            <a:r>
              <a:rPr kumimoji="1" lang="ja-JP" altLang="en-US" sz="1300" spc="-150" dirty="0" smtClean="0">
                <a:latin typeface="ＭＳ ゴシック" panose="020B0609070205080204" pitchFamily="49" charset="-128"/>
                <a:ea typeface="ＭＳ ゴシック" panose="020B0609070205080204" pitchFamily="49" charset="-128"/>
              </a:rPr>
              <a:t>する</a:t>
            </a:r>
            <a:endParaRPr kumimoji="1" lang="ja-JP" altLang="en-US" sz="1300" spc="-150" dirty="0">
              <a:latin typeface="ＭＳ ゴシック" panose="020B0609070205080204" pitchFamily="49" charset="-128"/>
              <a:ea typeface="ＭＳ ゴシック" panose="020B0609070205080204" pitchFamily="49" charset="-128"/>
            </a:endParaRPr>
          </a:p>
        </p:txBody>
      </p:sp>
      <p:sp>
        <p:nvSpPr>
          <p:cNvPr id="27" name="テキスト ボックス 26"/>
          <p:cNvSpPr txBox="1"/>
          <p:nvPr/>
        </p:nvSpPr>
        <p:spPr>
          <a:xfrm>
            <a:off x="435754" y="7426511"/>
            <a:ext cx="241943" cy="553998"/>
          </a:xfrm>
          <a:prstGeom prst="rect">
            <a:avLst/>
          </a:prstGeom>
          <a:noFill/>
        </p:spPr>
        <p:txBody>
          <a:bodyPr wrap="square" rtlCol="0">
            <a:spAutoFit/>
          </a:bodyPr>
          <a:lstStyle/>
          <a:p>
            <a:pPr>
              <a:lnSpc>
                <a:spcPts val="1200"/>
              </a:lnSpc>
            </a:pPr>
            <a:r>
              <a:rPr kumimoji="1" lang="ja-JP" altLang="en-US" sz="1300" spc="-300" dirty="0" smtClean="0">
                <a:latin typeface="ＭＳ ゴシック" panose="020B0609070205080204" pitchFamily="49" charset="-128"/>
                <a:ea typeface="ＭＳ ゴシック" panose="020B0609070205080204" pitchFamily="49" charset="-128"/>
              </a:rPr>
              <a:t>しない</a:t>
            </a:r>
            <a:endParaRPr kumimoji="1" lang="ja-JP" altLang="en-US" sz="1300" spc="-300" dirty="0">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a:xfrm>
            <a:off x="327562" y="8010233"/>
            <a:ext cx="1044000" cy="892552"/>
          </a:xfrm>
          <a:prstGeom prst="rect">
            <a:avLst/>
          </a:prstGeom>
          <a:noFill/>
        </p:spPr>
        <p:txBody>
          <a:bodyPr wrap="square" rtlCol="0">
            <a:spAutoFit/>
          </a:bodyPr>
          <a:lstStyle/>
          <a:p>
            <a:pPr hangingPunct="0"/>
            <a:r>
              <a:rPr kumimoji="1" lang="ja-JP" altLang="en-US" sz="1300" dirty="0" smtClean="0">
                <a:latin typeface="HG丸ｺﾞｼｯｸM-PRO" panose="020F0600000000000000" pitchFamily="50" charset="-128"/>
                <a:ea typeface="HG丸ｺﾞｼｯｸM-PRO" panose="020F0600000000000000" pitchFamily="50" charset="-128"/>
              </a:rPr>
              <a:t>特に手続きは必要ありません。</a:t>
            </a:r>
            <a:endParaRPr kumimoji="1" lang="ja-JP" altLang="en-US" sz="1300" dirty="0">
              <a:latin typeface="HG丸ｺﾞｼｯｸM-PRO" panose="020F0600000000000000" pitchFamily="50" charset="-128"/>
              <a:ea typeface="HG丸ｺﾞｼｯｸM-PRO" panose="020F0600000000000000" pitchFamily="50" charset="-128"/>
            </a:endParaRPr>
          </a:p>
        </p:txBody>
      </p:sp>
      <p:sp>
        <p:nvSpPr>
          <p:cNvPr id="5" name="右矢印 4"/>
          <p:cNvSpPr/>
          <p:nvPr/>
        </p:nvSpPr>
        <p:spPr>
          <a:xfrm>
            <a:off x="452780" y="2552706"/>
            <a:ext cx="468000" cy="58057"/>
          </a:xfrm>
          <a:prstGeom prst="right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a:off x="775022" y="6060526"/>
            <a:ext cx="324000" cy="58057"/>
          </a:xfrm>
          <a:prstGeom prst="right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a:off x="1662634" y="5195689"/>
            <a:ext cx="216000" cy="58057"/>
          </a:xfrm>
          <a:prstGeom prst="right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a:off x="1659816" y="7879989"/>
            <a:ext cx="230400" cy="58057"/>
          </a:xfrm>
          <a:prstGeom prst="right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flipH="1">
            <a:off x="1456312" y="6094723"/>
            <a:ext cx="252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6" name="右矢印 45"/>
          <p:cNvSpPr/>
          <p:nvPr/>
        </p:nvSpPr>
        <p:spPr>
          <a:xfrm>
            <a:off x="453667" y="6954594"/>
            <a:ext cx="144000" cy="58057"/>
          </a:xfrm>
          <a:prstGeom prst="right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1924036" y="7634752"/>
            <a:ext cx="5112000" cy="11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p>
            <a:r>
              <a:rPr lang="ja-JP" altLang="en-US" sz="1600" b="1" dirty="0" smtClean="0">
                <a:solidFill>
                  <a:schemeClr val="tx1"/>
                </a:solidFill>
              </a:rPr>
              <a:t> ●</a:t>
            </a:r>
            <a:r>
              <a:rPr lang="ja-JP" altLang="en-US" sz="1600" b="1" dirty="0">
                <a:solidFill>
                  <a:schemeClr val="tx1"/>
                </a:solidFill>
              </a:rPr>
              <a:t>科目登録申請期間内に「システム</a:t>
            </a:r>
            <a:r>
              <a:rPr lang="en-US" altLang="ja-JP" sz="1600" b="1" dirty="0">
                <a:solidFill>
                  <a:schemeClr val="tx1"/>
                </a:solidFill>
              </a:rPr>
              <a:t>WAKABA</a:t>
            </a:r>
            <a:r>
              <a:rPr lang="ja-JP" altLang="en-US" sz="1600" b="1" dirty="0">
                <a:solidFill>
                  <a:schemeClr val="tx1"/>
                </a:solidFill>
              </a:rPr>
              <a:t>」 で</a:t>
            </a:r>
            <a:endParaRPr lang="en-US" altLang="ja-JP" sz="1600" b="1" dirty="0">
              <a:solidFill>
                <a:schemeClr val="tx1"/>
              </a:solidFill>
            </a:endParaRPr>
          </a:p>
          <a:p>
            <a:r>
              <a:rPr lang="ja-JP" altLang="en-US" sz="1600" b="1" dirty="0" smtClean="0">
                <a:solidFill>
                  <a:schemeClr val="tx1"/>
                </a:solidFill>
              </a:rPr>
              <a:t> 「</a:t>
            </a:r>
            <a:r>
              <a:rPr lang="ja-JP" altLang="en-US" sz="1600" b="1" dirty="0">
                <a:solidFill>
                  <a:schemeClr val="tx1"/>
                </a:solidFill>
              </a:rPr>
              <a:t>継続入学」の手続きと科目登録を行ってください。</a:t>
            </a:r>
            <a:endParaRPr lang="en-US" altLang="ja-JP" sz="1600" b="1" dirty="0">
              <a:solidFill>
                <a:schemeClr val="tx1"/>
              </a:solidFill>
            </a:endParaRPr>
          </a:p>
          <a:p>
            <a:r>
              <a:rPr lang="ja-JP" altLang="en-US" sz="1400" dirty="0" smtClean="0">
                <a:solidFill>
                  <a:schemeClr val="tx1"/>
                </a:solidFill>
                <a:latin typeface="+mj-ea"/>
                <a:ea typeface="+mj-ea"/>
              </a:rPr>
              <a:t> システム</a:t>
            </a:r>
            <a:r>
              <a:rPr lang="en-US" altLang="ja-JP" sz="1400" dirty="0">
                <a:solidFill>
                  <a:schemeClr val="tx1"/>
                </a:solidFill>
                <a:latin typeface="+mj-ea"/>
                <a:ea typeface="+mj-ea"/>
              </a:rPr>
              <a:t>WAKABA</a:t>
            </a:r>
            <a:r>
              <a:rPr lang="ja-JP" altLang="en-US" sz="1400" dirty="0">
                <a:solidFill>
                  <a:schemeClr val="tx1"/>
                </a:solidFill>
                <a:latin typeface="+mj-ea"/>
                <a:ea typeface="+mj-ea"/>
              </a:rPr>
              <a:t>（インターネット）を利用しての受付のみ</a:t>
            </a:r>
            <a:r>
              <a:rPr lang="ja-JP" altLang="en-US" sz="1400" dirty="0" smtClean="0">
                <a:solidFill>
                  <a:schemeClr val="tx1"/>
                </a:solidFill>
                <a:latin typeface="+mj-ea"/>
                <a:ea typeface="+mj-ea"/>
              </a:rPr>
              <a:t>。</a:t>
            </a:r>
            <a:endParaRPr lang="en-US" altLang="ja-JP" sz="1400" dirty="0">
              <a:solidFill>
                <a:schemeClr val="tx1"/>
              </a:solidFill>
              <a:latin typeface="+mj-ea"/>
              <a:ea typeface="+mj-ea"/>
            </a:endParaRPr>
          </a:p>
        </p:txBody>
      </p:sp>
    </p:spTree>
    <p:extLst>
      <p:ext uri="{BB962C8B-B14F-4D97-AF65-F5344CB8AC3E}">
        <p14:creationId xmlns:p14="http://schemas.microsoft.com/office/powerpoint/2010/main" val="44793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2165" y="563091"/>
            <a:ext cx="6662820" cy="9453870"/>
          </a:xfrm>
          <a:prstGeom prst="rect">
            <a:avLst/>
          </a:prstGeom>
          <a:noFill/>
        </p:spPr>
        <p:txBody>
          <a:bodyPr wrap="square" rtlCol="0">
            <a:spAutoFit/>
          </a:bodyPr>
          <a:lstStyle/>
          <a:p>
            <a:pPr lvl="0" indent="144000" fontAlgn="base">
              <a:lnSpc>
                <a:spcPts val="1900"/>
              </a:lnSpc>
              <a:spcBef>
                <a:spcPct val="0"/>
              </a:spcBef>
              <a:spcAft>
                <a:spcPct val="0"/>
              </a:spcAft>
            </a:pPr>
            <a:r>
              <a:rPr kumimoji="0"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在学中に種々の手続き、証明書等が必要になることがあります</a:t>
            </a: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lvl="0" indent="144000" fontAlgn="base">
              <a:lnSpc>
                <a:spcPts val="1900"/>
              </a:lnSpc>
              <a:spcBef>
                <a:spcPct val="0"/>
              </a:spcBef>
              <a:spcAft>
                <a:spcPct val="0"/>
              </a:spcAft>
            </a:pP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これら</a:t>
            </a:r>
            <a:r>
              <a:rPr kumimoji="0"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の手続きに必要な申請書類は</a:t>
            </a: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学生生活の栞」の巻末</a:t>
            </a: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や</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ホームページ、事務室に</a:t>
            </a: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備えてあります</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なお</a:t>
            </a:r>
            <a:r>
              <a:rPr kumimoji="0"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ja-JP" sz="1350"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各種別によって、提出先が大学本部と所属学習センターに分かれます</a:t>
            </a:r>
            <a:r>
              <a:rPr kumimoji="0"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ので、下記によりご確認の上、手続きを行ってください</a:t>
            </a: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lvl="0" indent="144000" fontAlgn="base">
              <a:lnSpc>
                <a:spcPts val="1900"/>
              </a:lnSpc>
              <a:spcBef>
                <a:spcPct val="0"/>
              </a:spcBef>
              <a:spcAft>
                <a:spcPct val="0"/>
              </a:spcAft>
            </a:pP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lvl="0" indent="114300" fontAlgn="base">
              <a:lnSpc>
                <a:spcPts val="1900"/>
              </a:lnSpc>
              <a:spcBef>
                <a:spcPct val="0"/>
              </a:spcBef>
              <a:spcAft>
                <a:spcPct val="0"/>
              </a:spcAft>
            </a:pPr>
            <a:endParaRPr kumimoji="0" lang="en-US" altLang="ja-JP" sz="1300" b="1" u="sng"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lvl="0" indent="114300" fontAlgn="base">
              <a:lnSpc>
                <a:spcPts val="1900"/>
              </a:lnSpc>
              <a:spcBef>
                <a:spcPct val="0"/>
              </a:spcBef>
              <a:spcAft>
                <a:spcPct val="0"/>
              </a:spcAft>
            </a:pPr>
            <a:r>
              <a:rPr kumimoji="0" lang="ja-JP" altLang="ja-JP"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lvl="0" fontAlgn="base">
              <a:lnSpc>
                <a:spcPts val="1900"/>
              </a:lnSpc>
              <a:spcBef>
                <a:spcPct val="0"/>
              </a:spcBef>
              <a:spcAft>
                <a:spcPct val="0"/>
              </a:spcAft>
            </a:pP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◆氏名</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等</a:t>
            </a: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変更</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届（証明書要）</a:t>
            </a:r>
            <a:r>
              <a:rPr kumimoji="0" lang="ja-JP" altLang="en-US" sz="1350" dirty="0" smtClean="0">
                <a:solidFill>
                  <a:srgbClr val="3399FF"/>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ja-JP" altLang="ja-JP" sz="1350" dirty="0">
              <a:solidFill>
                <a:srgbClr val="3399FF"/>
              </a:solidFill>
              <a:latin typeface="HG丸ｺﾞｼｯｸM-PRO" panose="020F0600000000000000" pitchFamily="50" charset="-128"/>
              <a:ea typeface="HG丸ｺﾞｼｯｸM-PRO" panose="020F0600000000000000" pitchFamily="50" charset="-128"/>
            </a:endParaRPr>
          </a:p>
          <a:p>
            <a:pPr lvl="0" fontAlgn="base">
              <a:lnSpc>
                <a:spcPts val="1900"/>
              </a:lnSpc>
              <a:spcBef>
                <a:spcPct val="0"/>
              </a:spcBef>
              <a:spcAft>
                <a:spcPct val="0"/>
              </a:spcAft>
            </a:pP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単位認定試験受験</a:t>
            </a: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センター変更</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願</a:t>
            </a:r>
            <a:r>
              <a:rPr kumimoji="0" lang="ja-JP" altLang="en-US" sz="1350" dirty="0" smtClean="0">
                <a:solidFill>
                  <a:srgbClr val="3399FF"/>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ja-JP" altLang="en-US" sz="1350" dirty="0">
              <a:solidFill>
                <a:srgbClr val="3399FF"/>
              </a:solidFill>
              <a:latin typeface="HG丸ｺﾞｼｯｸM-PRO" panose="020F0600000000000000" pitchFamily="50" charset="-128"/>
              <a:ea typeface="HG丸ｺﾞｼｯｸM-PRO" panose="020F0600000000000000" pitchFamily="50" charset="-128"/>
            </a:endParaRPr>
          </a:p>
          <a:p>
            <a:pPr lvl="0" fontAlgn="base">
              <a:lnSpc>
                <a:spcPts val="19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所属学習</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センター変更願</a:t>
            </a:r>
            <a:r>
              <a:rPr kumimoji="0" lang="ja-JP" altLang="en-US" sz="1350" dirty="0" smtClean="0">
                <a:solidFill>
                  <a:srgbClr val="3399FF"/>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lvl="0" fontAlgn="base">
              <a:lnSpc>
                <a:spcPts val="19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所属</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コース・専攻変更願兼カリキュラム移行届</a:t>
            </a:r>
            <a:r>
              <a:rPr kumimoji="0" lang="ja-JP" altLang="en-US" sz="1350" dirty="0" smtClean="0">
                <a:solidFill>
                  <a:srgbClr val="3399FF"/>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lvl="0" fontAlgn="base">
              <a:lnSpc>
                <a:spcPts val="19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◆休学、復学、退学届</a:t>
            </a:r>
            <a:r>
              <a:rPr kumimoji="0" lang="ja-JP" altLang="en-US" sz="1350" dirty="0" smtClean="0">
                <a:solidFill>
                  <a:srgbClr val="3399FF"/>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1350" dirty="0">
              <a:solidFill>
                <a:srgbClr val="000000"/>
              </a:solidFill>
              <a:latin typeface="HG丸ｺﾞｼｯｸM-PRO" panose="020F0600000000000000" pitchFamily="50" charset="-128"/>
              <a:ea typeface="HG丸ｺﾞｼｯｸM-PRO" panose="020F0600000000000000" pitchFamily="50" charset="-128"/>
            </a:endParaRPr>
          </a:p>
          <a:p>
            <a:pPr lvl="0" fontAlgn="base">
              <a:lnSpc>
                <a:spcPts val="1900"/>
              </a:lnSpc>
              <a:spcBef>
                <a:spcPct val="0"/>
              </a:spcBef>
              <a:spcAft>
                <a:spcPct val="0"/>
              </a:spcAft>
            </a:pPr>
            <a:endParaRPr kumimoji="0" lang="en-US" altLang="ja-JP" sz="1350" dirty="0" smtClean="0">
              <a:latin typeface="HG丸ｺﾞｼｯｸM-PRO" panose="020F0600000000000000" pitchFamily="50" charset="-128"/>
              <a:ea typeface="HG丸ｺﾞｼｯｸM-PRO" panose="020F0600000000000000" pitchFamily="50" charset="-128"/>
            </a:endParaRPr>
          </a:p>
          <a:p>
            <a:pPr lvl="0" fontAlgn="base">
              <a:lnSpc>
                <a:spcPts val="1900"/>
              </a:lnSpc>
              <a:spcBef>
                <a:spcPct val="0"/>
              </a:spcBef>
              <a:spcAft>
                <a:spcPct val="0"/>
              </a:spcAft>
            </a:pPr>
            <a:endParaRPr kumimoji="0" lang="ja-JP" altLang="en-US" sz="1350" dirty="0">
              <a:latin typeface="HG丸ｺﾞｼｯｸM-PRO" panose="020F0600000000000000" pitchFamily="50" charset="-128"/>
              <a:ea typeface="HG丸ｺﾞｼｯｸM-PRO" panose="020F0600000000000000" pitchFamily="50" charset="-128"/>
            </a:endParaRPr>
          </a:p>
          <a:p>
            <a:pPr lvl="0" indent="114300" fontAlgn="base">
              <a:lnSpc>
                <a:spcPts val="1900"/>
              </a:lnSpc>
              <a:spcBef>
                <a:spcPct val="0"/>
              </a:spcBef>
              <a:spcAft>
                <a:spcPct val="0"/>
              </a:spcAft>
            </a:pPr>
            <a:endParaRPr kumimoji="0" lang="en-US" altLang="ja-JP" sz="1350" b="1" u="sng"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lvl="0" indent="144000" fontAlgn="base">
              <a:lnSpc>
                <a:spcPts val="19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証明書</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・学生証発行など、発行に１週間程度の日数がかかる場合がありますので、</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余裕をもって事務室まで</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お越しください。</a:t>
            </a:r>
            <a:endParaRPr kumimoji="0" lang="ja-JP" altLang="en-US" sz="1350" dirty="0">
              <a:latin typeface="HG丸ｺﾞｼｯｸM-PRO" panose="020F0600000000000000" pitchFamily="50" charset="-128"/>
              <a:ea typeface="HG丸ｺﾞｼｯｸM-PRO" panose="020F0600000000000000" pitchFamily="50" charset="-128"/>
            </a:endParaRPr>
          </a:p>
          <a:p>
            <a:pPr marL="180000" lvl="0" indent="-252000" fontAlgn="base">
              <a:lnSpc>
                <a:spcPts val="1900"/>
              </a:lnSpc>
              <a:spcBef>
                <a:spcPct val="0"/>
              </a:spcBef>
              <a:spcAft>
                <a:spcPct val="0"/>
              </a:spcAft>
            </a:pP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252000" fontAlgn="base">
              <a:lnSpc>
                <a:spcPts val="19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住所等</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変更届（大学院生は</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、大学本部へ提出</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smtClean="0">
                <a:solidFill>
                  <a:srgbClr val="3399FF"/>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44000" lvl="0" fontAlgn="base">
              <a:lnSpc>
                <a:spcPts val="19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重要</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なお知らせ等が郵送されますので、変更があった場合は住所・連絡先等の</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変</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44000" lvl="0" fontAlgn="base">
              <a:lnSpc>
                <a:spcPts val="19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更</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手続きを速やかに行ってください</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252000" fontAlgn="base">
              <a:lnSpc>
                <a:spcPts val="1900"/>
              </a:lnSpc>
              <a:spcBef>
                <a:spcPct val="0"/>
              </a:spcBef>
              <a:spcAft>
                <a:spcPct val="0"/>
              </a:spcAft>
            </a:pPr>
            <a:endParaRPr kumimoji="0" lang="ja-JP" altLang="en-US" sz="1350" dirty="0">
              <a:latin typeface="HG丸ｺﾞｼｯｸM-PRO" panose="020F0600000000000000" pitchFamily="50" charset="-128"/>
              <a:ea typeface="HG丸ｺﾞｼｯｸM-PRO" panose="020F0600000000000000" pitchFamily="50" charset="-128"/>
            </a:endParaRPr>
          </a:p>
          <a:p>
            <a:pPr marL="180000" lvl="0" indent="-252000" fontAlgn="base">
              <a:lnSpc>
                <a:spcPts val="19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各種証明書（在学、成績・単位、</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卒業（見込）、修了（見込）、</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在学期間、履修</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）等の発行</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（発行</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手数料１通につき</a:t>
            </a:r>
            <a:r>
              <a:rPr kumimoji="0"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200</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円が必要</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252000" fontAlgn="base">
              <a:lnSpc>
                <a:spcPts val="13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252000" fontAlgn="base">
              <a:lnSpc>
                <a:spcPts val="1300"/>
              </a:lnSpc>
              <a:spcBef>
                <a:spcPct val="0"/>
              </a:spcBef>
              <a:spcAft>
                <a:spcPct val="0"/>
              </a:spcAft>
            </a:pPr>
            <a:endParaRPr kumimoji="0"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252000" fontAlgn="base">
              <a:lnSpc>
                <a:spcPts val="13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① 申請書：諸証明書交付願　様式  </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9</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（成績・単位修得証明、卒業証明他）　</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252000" fontAlgn="base">
              <a:lnSpc>
                <a:spcPts val="1300"/>
              </a:lnSpc>
              <a:spcBef>
                <a:spcPct val="0"/>
              </a:spcBef>
              <a:spcAft>
                <a:spcPct val="0"/>
              </a:spcAft>
            </a:pP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様式</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10</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（学力に関する証明）</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252000" fontAlgn="base">
              <a:lnSpc>
                <a:spcPts val="1900"/>
              </a:lnSpc>
              <a:spcBef>
                <a:spcPct val="0"/>
              </a:spcBef>
              <a:spcAft>
                <a:spcPct val="0"/>
              </a:spcAft>
            </a:pP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② 発行手数料：郵便定額小為替証書（受取人氏名欄は何も記入しない）</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252000" fontAlgn="base">
              <a:lnSpc>
                <a:spcPts val="1900"/>
              </a:lnSpc>
              <a:spcBef>
                <a:spcPct val="0"/>
              </a:spcBef>
              <a:spcAft>
                <a:spcPct val="0"/>
              </a:spcAft>
            </a:pP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また</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は現金書留（切手不可</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252000" fontAlgn="base">
              <a:lnSpc>
                <a:spcPts val="1900"/>
              </a:lnSpc>
              <a:spcBef>
                <a:spcPct val="0"/>
              </a:spcBef>
              <a:spcAft>
                <a:spcPct val="0"/>
              </a:spcAft>
            </a:pP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③ 長</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３（</a:t>
            </a:r>
            <a:r>
              <a:rPr kumimoji="0"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120mm×235mm</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）の返信用封筒</a:t>
            </a:r>
            <a:r>
              <a:rPr kumimoji="0" lang="ja-JP" altLang="en-US" sz="1350" spc="-1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（切手</a:t>
            </a:r>
            <a:r>
              <a:rPr kumimoji="0" lang="ja-JP" altLang="en-US" sz="1350" spc="-1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貼付・宛先</a:t>
            </a:r>
            <a:r>
              <a:rPr kumimoji="0" lang="ja-JP" altLang="en-US" sz="1350" spc="-1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明記</a:t>
            </a:r>
            <a:r>
              <a:rPr kumimoji="0" lang="ja-JP" altLang="en-US" sz="1350" spc="-1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ja-JP" altLang="en-US" sz="1350" spc="-150" dirty="0">
              <a:latin typeface="HG丸ｺﾞｼｯｸM-PRO" panose="020F0600000000000000" pitchFamily="50" charset="-128"/>
              <a:ea typeface="HG丸ｺﾞｼｯｸM-PRO" panose="020F0600000000000000" pitchFamily="50" charset="-128"/>
            </a:endParaRPr>
          </a:p>
          <a:p>
            <a:pPr marL="180000" indent="-252000" fontAlgn="base">
              <a:lnSpc>
                <a:spcPts val="19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返信用切手：</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証明書発行数が１通なら</a:t>
            </a:r>
            <a:r>
              <a:rPr kumimoji="0"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8</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２円・２通からは９２円～</a:t>
            </a:r>
            <a:endParaRPr kumimoji="0" lang="ja-JP" altLang="en-US" sz="1350" dirty="0">
              <a:latin typeface="HG丸ｺﾞｼｯｸM-PRO" panose="020F0600000000000000" pitchFamily="50" charset="-128"/>
              <a:ea typeface="HG丸ｺﾞｼｯｸM-PRO" panose="020F0600000000000000" pitchFamily="50" charset="-128"/>
            </a:endParaRPr>
          </a:p>
          <a:p>
            <a:pPr marL="180000" lvl="0" indent="-252000" fontAlgn="base">
              <a:lnSpc>
                <a:spcPts val="19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以上３点を</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同封のうえ、大阪学習センターに送付してください。</a:t>
            </a:r>
            <a:endParaRPr kumimoji="0" lang="ja-JP" altLang="en-US" sz="1350" dirty="0">
              <a:latin typeface="HG丸ｺﾞｼｯｸM-PRO" panose="020F0600000000000000" pitchFamily="50" charset="-128"/>
              <a:ea typeface="HG丸ｺﾞｼｯｸM-PRO" panose="020F0600000000000000" pitchFamily="50" charset="-128"/>
            </a:endParaRPr>
          </a:p>
          <a:p>
            <a:pPr marL="180000" lvl="0" indent="-252000" fontAlgn="base">
              <a:lnSpc>
                <a:spcPts val="19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252000" fontAlgn="base">
              <a:lnSpc>
                <a:spcPts val="19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●学生証</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再発行（再発行手数料</a:t>
            </a:r>
            <a:r>
              <a:rPr kumimoji="0"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500</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円が必要</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252000" fontAlgn="base">
              <a:lnSpc>
                <a:spcPts val="1900"/>
              </a:lnSpc>
              <a:spcBef>
                <a:spcPct val="0"/>
              </a:spcBef>
              <a:spcAft>
                <a:spcPct val="0"/>
              </a:spcAft>
            </a:pPr>
            <a:r>
              <a:rPr kumimoji="0" lang="ja-JP" altLang="en-US" sz="1350" dirty="0">
                <a:solidFill>
                  <a:srgbClr val="000000"/>
                </a:solidFill>
                <a:latin typeface="HG丸ｺﾞｼｯｸM-PRO" panose="020F0600000000000000" pitchFamily="50" charset="-128"/>
                <a:ea typeface="HG丸ｺﾞｼｯｸM-PRO" panose="020F0600000000000000" pitchFamily="50" charset="-128"/>
              </a:rPr>
              <a:t>　</a:t>
            </a:r>
            <a:r>
              <a:rPr kumimoji="0" lang="ja-JP" altLang="en-US" sz="1350" dirty="0" smtClean="0">
                <a:latin typeface="HG丸ｺﾞｼｯｸM-PRO" panose="020F0600000000000000" pitchFamily="50" charset="-128"/>
                <a:ea typeface="HG丸ｺﾞｼｯｸM-PRO" panose="020F0600000000000000" pitchFamily="50" charset="-128"/>
              </a:rPr>
              <a:t>紛失・氏名変更等があった場合も速やかに手続きを行ってください。</a:t>
            </a:r>
            <a:endParaRPr kumimoji="0" lang="ja-JP" altLang="en-US" sz="1350" dirty="0">
              <a:latin typeface="HG丸ｺﾞｼｯｸM-PRO" panose="020F0600000000000000" pitchFamily="50" charset="-128"/>
              <a:ea typeface="HG丸ｺﾞｼｯｸM-PRO" panose="020F0600000000000000" pitchFamily="50" charset="-128"/>
            </a:endParaRPr>
          </a:p>
          <a:p>
            <a:pPr marL="180000" lvl="0" indent="-252000" fontAlgn="base">
              <a:lnSpc>
                <a:spcPts val="1900"/>
              </a:lnSpc>
              <a:spcBef>
                <a:spcPct val="0"/>
              </a:spcBef>
              <a:spcAft>
                <a:spcPct val="0"/>
              </a:spcAft>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●学生</a:t>
            </a:r>
            <a:r>
              <a:rPr kumimoji="0"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教育研究災害傷害保険加入</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手続き</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（保険の効力は翌日から）</a:t>
            </a:r>
            <a:endParaRPr kumimoji="0"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252000" fontAlgn="base">
              <a:lnSpc>
                <a:spcPts val="1900"/>
              </a:lnSpc>
              <a:spcBef>
                <a:spcPct val="0"/>
              </a:spcBef>
              <a:spcAft>
                <a:spcPct val="0"/>
              </a:spcAft>
            </a:pPr>
            <a:endParaRPr lang="en-US" altLang="ja-JP" sz="1350" dirty="0" smtClean="0">
              <a:latin typeface="HG丸ｺﾞｼｯｸM-PRO" panose="020F0600000000000000" pitchFamily="50" charset="-128"/>
              <a:ea typeface="HG丸ｺﾞｼｯｸM-PRO" panose="020F0600000000000000" pitchFamily="50" charset="-128"/>
            </a:endParaRPr>
          </a:p>
          <a:p>
            <a:pPr marL="180000" indent="-252000" fontAlgn="base">
              <a:lnSpc>
                <a:spcPts val="1900"/>
              </a:lnSpc>
              <a:spcBef>
                <a:spcPct val="0"/>
              </a:spcBef>
              <a:spcAft>
                <a:spcPct val="0"/>
              </a:spcAft>
            </a:pPr>
            <a:r>
              <a:rPr lang="en-US" altLang="ja-JP" sz="1350" dirty="0" smtClean="0">
                <a:latin typeface="HG丸ｺﾞｼｯｸM-PRO" panose="020F0600000000000000" pitchFamily="50" charset="-128"/>
                <a:ea typeface="HG丸ｺﾞｼｯｸM-PRO" panose="020F0600000000000000" pitchFamily="50" charset="-128"/>
              </a:rPr>
              <a:t>※</a:t>
            </a:r>
            <a:r>
              <a:rPr lang="ja-JP" altLang="ja-JP" sz="1350" dirty="0" smtClean="0">
                <a:latin typeface="HG丸ｺﾞｼｯｸM-PRO" panose="020F0600000000000000" pitchFamily="50" charset="-128"/>
                <a:ea typeface="HG丸ｺﾞｼｯｸM-PRO" panose="020F0600000000000000" pitchFamily="50" charset="-128"/>
              </a:rPr>
              <a:t> </a:t>
            </a:r>
            <a:r>
              <a:rPr lang="ja-JP" altLang="ja-JP" sz="1350" dirty="0">
                <a:latin typeface="HG丸ｺﾞｼｯｸM-PRO" panose="020F0600000000000000" pitchFamily="50" charset="-128"/>
                <a:ea typeface="HG丸ｺﾞｼｯｸM-PRO" panose="020F0600000000000000" pitchFamily="50" charset="-128"/>
              </a:rPr>
              <a:t>詳細については、「学生生活の</a:t>
            </a:r>
            <a:r>
              <a:rPr lang="ja-JP" altLang="ja-JP" sz="1350" dirty="0" smtClean="0">
                <a:latin typeface="HG丸ｺﾞｼｯｸM-PRO" panose="020F0600000000000000" pitchFamily="50" charset="-128"/>
                <a:ea typeface="HG丸ｺﾞｼｯｸM-PRO" panose="020F0600000000000000" pitchFamily="50" charset="-128"/>
              </a:rPr>
              <a:t>栞」を</a:t>
            </a:r>
            <a:r>
              <a:rPr lang="ja-JP" altLang="ja-JP" sz="1350" dirty="0">
                <a:latin typeface="HG丸ｺﾞｼｯｸM-PRO" panose="020F0600000000000000" pitchFamily="50" charset="-128"/>
                <a:ea typeface="HG丸ｺﾞｼｯｸM-PRO" panose="020F0600000000000000" pitchFamily="50" charset="-128"/>
              </a:rPr>
              <a:t>参照してください</a:t>
            </a:r>
            <a:r>
              <a:rPr lang="ja-JP" altLang="ja-JP" sz="1350" dirty="0" smtClean="0">
                <a:latin typeface="HG丸ｺﾞｼｯｸM-PRO" panose="020F0600000000000000" pitchFamily="50" charset="-128"/>
                <a:ea typeface="HG丸ｺﾞｼｯｸM-PRO" panose="020F0600000000000000" pitchFamily="50" charset="-128"/>
              </a:rPr>
              <a:t>。</a:t>
            </a: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r="7101"/>
          <a:stretch/>
        </p:blipFill>
        <p:spPr>
          <a:xfrm>
            <a:off x="4447848" y="2607931"/>
            <a:ext cx="2592000" cy="1369223"/>
          </a:xfrm>
          <a:prstGeom prst="rect">
            <a:avLst/>
          </a:prstGeom>
          <a:ln>
            <a:solidFill>
              <a:schemeClr val="tx1"/>
            </a:solidFill>
          </a:ln>
        </p:spPr>
      </p:pic>
      <p:sp>
        <p:nvSpPr>
          <p:cNvPr id="12" name="正方形/長方形 11"/>
          <p:cNvSpPr/>
          <p:nvPr/>
        </p:nvSpPr>
        <p:spPr>
          <a:xfrm>
            <a:off x="492466" y="6512534"/>
            <a:ext cx="6262218" cy="182800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12200" y="252000"/>
            <a:ext cx="6840000" cy="360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r>
              <a:rPr lang="ja-JP" altLang="ja-JP" b="1" dirty="0" smtClean="0">
                <a:solidFill>
                  <a:schemeClr val="tx1"/>
                </a:solidFill>
                <a:latin typeface="HG丸ｺﾞｼｯｸM-PRO" panose="020F0600000000000000" pitchFamily="50" charset="-128"/>
                <a:ea typeface="HG丸ｺﾞｼｯｸM-PRO" panose="020F0600000000000000" pitchFamily="50" charset="-128"/>
              </a:rPr>
              <a:t>諸</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手</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続</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諸</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証</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明</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等</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Rectangle 1"/>
          <p:cNvSpPr>
            <a:spLocks noChangeArrowheads="1"/>
          </p:cNvSpPr>
          <p:nvPr/>
        </p:nvSpPr>
        <p:spPr bwMode="auto">
          <a:xfrm>
            <a:off x="1603375" y="5798022"/>
            <a:ext cx="41549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143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1430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テキスト ボックス 5"/>
          <p:cNvSpPr txBox="1"/>
          <p:nvPr/>
        </p:nvSpPr>
        <p:spPr>
          <a:xfrm>
            <a:off x="82681" y="1829981"/>
            <a:ext cx="2500701" cy="338554"/>
          </a:xfrm>
          <a:prstGeom prst="rect">
            <a:avLst/>
          </a:prstGeom>
          <a:noFill/>
        </p:spPr>
        <p:txBody>
          <a:bodyPr wrap="square" rtlCol="0">
            <a:spAutoFit/>
          </a:bodyPr>
          <a:lstStyle/>
          <a:p>
            <a:pPr lvl="0" indent="114300" eaLnBrk="0" fontAlgn="base" hangingPunct="0">
              <a:spcBef>
                <a:spcPct val="0"/>
              </a:spcBef>
              <a:spcAft>
                <a:spcPct val="0"/>
              </a:spcAft>
            </a:pPr>
            <a:r>
              <a:rPr kumimoji="0" lang="ja-JP" altLang="ja-JP" sz="1600" b="1" u="sng"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１．大学</a:t>
            </a:r>
            <a:r>
              <a:rPr kumimoji="0" lang="ja-JP" altLang="ja-JP" sz="1600" b="1" u="sng"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本部</a:t>
            </a:r>
            <a:r>
              <a:rPr kumimoji="0" lang="ja-JP" altLang="en-US" sz="1600" b="1" u="sng"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に提出</a:t>
            </a:r>
            <a:endParaRPr kumimoji="0" lang="ja-JP" altLang="ja-JP" sz="16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78900" y="3721927"/>
            <a:ext cx="2760002" cy="338554"/>
          </a:xfrm>
          <a:prstGeom prst="rect">
            <a:avLst/>
          </a:prstGeom>
          <a:noFill/>
        </p:spPr>
        <p:txBody>
          <a:bodyPr wrap="square" rtlCol="0">
            <a:spAutoFit/>
          </a:bodyPr>
          <a:lstStyle/>
          <a:p>
            <a:pPr lvl="0" indent="114300" eaLnBrk="0" fontAlgn="base" hangingPunct="0">
              <a:spcBef>
                <a:spcPct val="0"/>
              </a:spcBef>
              <a:spcAft>
                <a:spcPct val="0"/>
              </a:spcAft>
            </a:pPr>
            <a:r>
              <a:rPr kumimoji="0" lang="ja-JP" altLang="en-US" sz="1600" b="1" u="sng"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２．学習</a:t>
            </a:r>
            <a:r>
              <a:rPr kumimoji="0" lang="ja-JP" altLang="en-US" sz="1600" b="1" u="sng"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センターに提出</a:t>
            </a:r>
            <a:endParaRPr kumimoji="0" lang="ja-JP" altLang="en-US" sz="16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504901" y="6372167"/>
            <a:ext cx="1908000" cy="283595"/>
          </a:xfrm>
          <a:prstGeom prst="rect">
            <a:avLst/>
          </a:prstGeom>
          <a:solidFill>
            <a:schemeClr val="bg1"/>
          </a:solidFill>
        </p:spPr>
        <p:txBody>
          <a:bodyPr wrap="square" lIns="36000" tIns="36000" rIns="36000" bIns="36000" rtlCol="0" anchor="ctr" anchorCtr="1">
            <a:spAutoFit/>
          </a:bodyPr>
          <a:lstStyle/>
          <a:p>
            <a:pPr marL="180000" lvl="0" indent="-252000" fontAlgn="base">
              <a:lnSpc>
                <a:spcPts val="1900"/>
              </a:lnSpc>
              <a:spcBef>
                <a:spcPct val="0"/>
              </a:spcBef>
              <a:spcAft>
                <a:spcPct val="0"/>
              </a:spcAft>
            </a:pPr>
            <a:r>
              <a:rPr kumimoji="0" lang="en-US" altLang="ja-JP" sz="1300"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00"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郵送で申請する場合</a:t>
            </a:r>
            <a:r>
              <a:rPr kumimoji="0" lang="en-US" altLang="ja-JP" sz="1300"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300" b="1" dirty="0">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4464755" y="3278381"/>
            <a:ext cx="720000" cy="3569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370016" y="2585648"/>
            <a:ext cx="684000" cy="288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4050112" y="1860991"/>
            <a:ext cx="3069334" cy="549187"/>
          </a:xfrm>
          <a:prstGeom prst="wedgeRoundRectCallout">
            <a:avLst>
              <a:gd name="adj1" fmla="val -23978"/>
              <a:gd name="adj2" fmla="val 128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050112" y="1904520"/>
            <a:ext cx="3216725" cy="492443"/>
          </a:xfrm>
          <a:prstGeom prst="rect">
            <a:avLst/>
          </a:prstGeom>
          <a:noFill/>
        </p:spPr>
        <p:txBody>
          <a:bodyPr wrap="square" rtlCol="0">
            <a:spAutoFit/>
          </a:bodyPr>
          <a:lstStyle/>
          <a:p>
            <a:pPr hangingPunct="0"/>
            <a:r>
              <a:rPr kumimoji="0" lang="ja-JP" altLang="en-US" sz="1300" dirty="0">
                <a:solidFill>
                  <a:srgbClr val="3399FF"/>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00" dirty="0" smtClean="0">
                <a:latin typeface="HG丸ｺﾞｼｯｸM-PRO" panose="020F0600000000000000" pitchFamily="50" charset="-128"/>
                <a:ea typeface="HG丸ｺﾞｼｯｸM-PRO" panose="020F0600000000000000" pitchFamily="50" charset="-128"/>
              </a:rPr>
              <a:t>印は</a:t>
            </a:r>
            <a:r>
              <a:rPr kumimoji="0"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システム</a:t>
            </a:r>
            <a:r>
              <a:rPr kumimoji="0" lang="en-US" altLang="ja-JP"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WAKABA-</a:t>
            </a:r>
            <a:r>
              <a:rPr kumimoji="0" lang="ja-JP" altLang="en-US"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教務情報</a:t>
            </a:r>
            <a:r>
              <a:rPr kumimoji="0"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p>
          <a:p>
            <a:pPr hangingPunct="0"/>
            <a:r>
              <a:rPr kumimoji="0"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変更・異動手続から</a:t>
            </a:r>
            <a:r>
              <a:rPr kumimoji="0" lang="ja-JP" altLang="en-US"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も手続きできます。</a:t>
            </a:r>
            <a:endParaRPr lang="ja-JP" altLang="ja-JP" sz="13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2009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173571" y="8613629"/>
            <a:ext cx="678542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80000" marR="0" lvl="0" indent="-180000" algn="l" defTabSz="914400" rtl="0" eaLnBrk="1" fontAlgn="base" latinLnBrk="0" hangingPunct="1">
              <a:lnSpc>
                <a:spcPct val="100000"/>
              </a:lnSpc>
              <a:spcBef>
                <a:spcPct val="0"/>
              </a:spcBef>
              <a:spcAft>
                <a:spcPct val="0"/>
              </a:spcAft>
              <a:buClrTx/>
              <a:buSzTx/>
              <a:buFontTx/>
              <a:buNone/>
              <a:tabLst/>
            </a:pPr>
            <a:endParaRPr kumimoji="0" lang="en-US"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marR="0" lvl="0" indent="-180000" algn="l" defTabSz="914400" rtl="0" eaLnBrk="1" fontAlgn="base" latinLnBrk="0" hangingPunct="1">
              <a:lnSpc>
                <a:spcPct val="100000"/>
              </a:lnSpc>
              <a:spcBef>
                <a:spcPct val="0"/>
              </a:spcBef>
              <a:spcAft>
                <a:spcPct val="0"/>
              </a:spcAft>
              <a:buClrTx/>
              <a:buSzTx/>
              <a:buFontTx/>
              <a:buNone/>
              <a:tabLst/>
            </a:pPr>
            <a:endParaRPr kumimoji="0" lang="en-US" altLang="ja-JP" sz="1400" b="0" i="0" u="none" strike="noStrike" cap="none" normalizeH="0" baseline="0" dirty="0" smtClean="0">
              <a:ln>
                <a:noFill/>
              </a:ln>
              <a:solidFill>
                <a:schemeClr val="tx1"/>
              </a:solidFill>
              <a:effectLst/>
            </a:endParaRPr>
          </a:p>
          <a:p>
            <a:pPr marL="180000" marR="0" lvl="0" indent="-180000" algn="l" defTabSz="914400" rtl="0" eaLnBrk="1" fontAlgn="base" latinLnBrk="0" hangingPunct="1">
              <a:lnSpc>
                <a:spcPct val="100000"/>
              </a:lnSpc>
              <a:spcBef>
                <a:spcPct val="0"/>
              </a:spcBef>
              <a:spcAft>
                <a:spcPct val="0"/>
              </a:spcAft>
              <a:buClrTx/>
              <a:buSzTx/>
              <a:buFontTx/>
              <a:buNone/>
              <a:tabLst/>
            </a:pPr>
            <a:endParaRPr kumimoji="0" lang="ja-JP" altLang="ja-JP" sz="1400" b="0" i="0" u="none" strike="noStrike" cap="none" normalizeH="0" baseline="0" dirty="0" smtClean="0">
              <a:ln>
                <a:noFill/>
              </a:ln>
              <a:solidFill>
                <a:schemeClr val="tx1"/>
              </a:solidFill>
              <a:effectLst/>
            </a:endParaRPr>
          </a:p>
          <a:p>
            <a:pPr marL="180000" marR="0" lvl="0" indent="-180000" algn="l" defTabSz="914400" rtl="0" eaLnBrk="1" fontAlgn="base" latinLnBrk="0" hangingPunct="1">
              <a:lnSpc>
                <a:spcPct val="100000"/>
              </a:lnSpc>
              <a:spcBef>
                <a:spcPct val="0"/>
              </a:spcBef>
              <a:spcAft>
                <a:spcPct val="0"/>
              </a:spcAft>
              <a:buClrTx/>
              <a:buSzTx/>
              <a:buFontTx/>
              <a:buNone/>
              <a:tabLst/>
            </a:pPr>
            <a:endParaRPr kumimoji="0" lang="en-US" altLang="ja-JP" sz="1400" b="0" i="0" u="none" strike="noStrike" cap="none" normalizeH="0" baseline="0" dirty="0" smtClean="0">
              <a:ln>
                <a:noFill/>
              </a:ln>
              <a:solidFill>
                <a:schemeClr val="tx1"/>
              </a:solidFill>
              <a:effectLst/>
            </a:endParaRPr>
          </a:p>
          <a:p>
            <a:pPr marL="180000" marR="0" lvl="0" indent="-180000" algn="l" defTabSz="914400" rtl="0" eaLnBrk="1" fontAlgn="base" latinLnBrk="0" hangingPunct="1">
              <a:lnSpc>
                <a:spcPct val="100000"/>
              </a:lnSpc>
              <a:spcBef>
                <a:spcPct val="0"/>
              </a:spcBef>
              <a:spcAft>
                <a:spcPct val="0"/>
              </a:spcAft>
              <a:buClrTx/>
              <a:buSzTx/>
              <a:buFontTx/>
              <a:buNone/>
              <a:tabLst/>
            </a:pPr>
            <a:endParaRPr kumimoji="0" lang="ja-JP" altLang="ja-JP" sz="1400" b="0" i="0" u="none" strike="noStrike" cap="none" normalizeH="0" baseline="0" dirty="0" smtClean="0">
              <a:ln>
                <a:noFill/>
              </a:ln>
              <a:solidFill>
                <a:schemeClr val="tx1"/>
              </a:solidFill>
              <a:effectLst/>
            </a:endParaRPr>
          </a:p>
        </p:txBody>
      </p:sp>
      <p:sp>
        <p:nvSpPr>
          <p:cNvPr id="4" name="Rectangle 61"/>
          <p:cNvSpPr>
            <a:spLocks noChangeArrowheads="1"/>
          </p:cNvSpPr>
          <p:nvPr/>
        </p:nvSpPr>
        <p:spPr bwMode="auto">
          <a:xfrm>
            <a:off x="392200" y="455159"/>
            <a:ext cx="3600000" cy="2880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hangingPunct="0"/>
            <a:r>
              <a:rPr lang="ja-JP" altLang="ja-JP" b="1" dirty="0">
                <a:latin typeface="HG丸ｺﾞｼｯｸM-PRO" panose="020F0600000000000000" pitchFamily="50" charset="-128"/>
                <a:ea typeface="HG丸ｺﾞｼｯｸM-PRO" panose="020F0600000000000000" pitchFamily="50" charset="-128"/>
              </a:rPr>
              <a:t>学割証の発行について</a:t>
            </a:r>
            <a:endParaRPr lang="ja-JP" altLang="ja-JP" dirty="0">
              <a:latin typeface="HG丸ｺﾞｼｯｸM-PRO" panose="020F0600000000000000" pitchFamily="50" charset="-128"/>
              <a:ea typeface="HG丸ｺﾞｼｯｸM-PRO" panose="020F0600000000000000" pitchFamily="50" charset="-128"/>
            </a:endParaRPr>
          </a:p>
        </p:txBody>
      </p:sp>
      <p:sp>
        <p:nvSpPr>
          <p:cNvPr id="8" name="Rectangle 1"/>
          <p:cNvSpPr>
            <a:spLocks noChangeArrowheads="1"/>
          </p:cNvSpPr>
          <p:nvPr/>
        </p:nvSpPr>
        <p:spPr bwMode="auto">
          <a:xfrm>
            <a:off x="248200" y="2362438"/>
            <a:ext cx="67680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14300" eaLnBrk="1" hangingPunct="1">
              <a:lnSpc>
                <a:spcPts val="1800"/>
              </a:lnSpc>
            </a:pP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自宅</a:t>
            </a:r>
            <a:r>
              <a:rPr kumimoji="0"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（または勤務先）から所属学習センターまで通学する場合に</a:t>
            </a: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学割</a:t>
            </a: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回数券</a:t>
            </a: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を</a:t>
            </a:r>
            <a:r>
              <a:rPr kumimoji="0"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使用できます。学割証</a:t>
            </a:r>
            <a:r>
              <a:rPr kumimoji="0" lang="ja-JP" altLang="ja-JP" sz="1350" b="1" u="sng"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（通学定期券ではありません）</a:t>
            </a:r>
            <a:r>
              <a:rPr kumimoji="0"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の発行は、</a:t>
            </a:r>
            <a:r>
              <a:rPr kumimoji="0" lang="ja-JP" altLang="ja-JP" sz="1350"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「全科履修生」及び</a:t>
            </a:r>
            <a:r>
              <a:rPr kumimoji="0" lang="ja-JP"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「修士</a:t>
            </a:r>
            <a:r>
              <a:rPr kumimoji="0" lang="ja-JP" altLang="ja-JP" sz="1350"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全科生</a:t>
            </a:r>
            <a:r>
              <a:rPr kumimoji="0" lang="ja-JP"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博士</a:t>
            </a:r>
            <a:r>
              <a:rPr kumimoji="0" lang="ja-JP" altLang="ja-JP" sz="1350"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全科生」に限られます。</a:t>
            </a:r>
            <a:r>
              <a:rPr kumimoji="0"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発行は、所属学習センターにおいて行います。所定の申請用紙で</a:t>
            </a: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お申込み</a:t>
            </a:r>
            <a:r>
              <a:rPr kumimoji="0"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ください</a:t>
            </a: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ja-JP" sz="1350" dirty="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郵送</a:t>
            </a:r>
            <a:r>
              <a:rPr kumimoji="0"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での申請については事務室にお問い合わせください</a:t>
            </a:r>
            <a:r>
              <a:rPr kumimoji="0" lang="ja-JP"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ja-JP" altLang="ja-JP" sz="1350" dirty="0"/>
          </a:p>
          <a:p>
            <a:pPr lvl="0" eaLnBrk="1" hangingPunct="1">
              <a:lnSpc>
                <a:spcPts val="1800"/>
              </a:lnSpc>
            </a:pPr>
            <a:r>
              <a:rPr kumimoji="0"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申請</a:t>
            </a:r>
            <a:r>
              <a:rPr kumimoji="0"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の内容によっては、証明書類等を提出いただくことがあります。</a:t>
            </a:r>
            <a:endParaRPr kumimoji="0"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lvl="0" eaLnBrk="1" hangingPunct="1">
              <a:lnSpc>
                <a:spcPts val="1800"/>
              </a:lnSpc>
            </a:pPr>
            <a:r>
              <a:rPr kumimoji="0" lang="ja-JP" altLang="en-US" sz="1350" dirty="0" smtClean="0">
                <a:latin typeface="HG丸ｺﾞｼｯｸM-PRO" panose="020F0600000000000000" pitchFamily="50" charset="-128"/>
                <a:ea typeface="HG丸ｺﾞｼｯｸM-PRO" panose="020F0600000000000000" pitchFamily="50" charset="-128"/>
              </a:rPr>
              <a:t>（</a:t>
            </a:r>
            <a:r>
              <a:rPr kumimoji="0" lang="en-US" altLang="ja-JP" sz="1350" dirty="0">
                <a:latin typeface="HG丸ｺﾞｼｯｸM-PRO" panose="020F0600000000000000" pitchFamily="50" charset="-128"/>
                <a:ea typeface="HG丸ｺﾞｼｯｸM-PRO" panose="020F0600000000000000" pitchFamily="50" charset="-128"/>
              </a:rPr>
              <a:t>※</a:t>
            </a:r>
            <a:r>
              <a:rPr kumimoji="0" lang="ja-JP" altLang="en-US" sz="1350" dirty="0">
                <a:latin typeface="HG丸ｺﾞｼｯｸM-PRO" panose="020F0600000000000000" pitchFamily="50" charset="-128"/>
                <a:ea typeface="HG丸ｺﾞｼｯｸM-PRO" panose="020F0600000000000000" pitchFamily="50" charset="-128"/>
              </a:rPr>
              <a:t>旅行など</a:t>
            </a:r>
            <a:r>
              <a:rPr kumimoji="0" lang="ja-JP" altLang="en-US" sz="1350" dirty="0" smtClean="0">
                <a:latin typeface="HG丸ｺﾞｼｯｸM-PRO" panose="020F0600000000000000" pitchFamily="50" charset="-128"/>
                <a:ea typeface="HG丸ｺﾞｼｯｸM-PRO" panose="020F0600000000000000" pitchFamily="50" charset="-128"/>
              </a:rPr>
              <a:t>の個人的用務では</a:t>
            </a:r>
            <a:r>
              <a:rPr kumimoji="0" lang="ja-JP" altLang="en-US" sz="1350" dirty="0">
                <a:latin typeface="HG丸ｺﾞｼｯｸM-PRO" panose="020F0600000000000000" pitchFamily="50" charset="-128"/>
                <a:ea typeface="HG丸ｺﾞｼｯｸM-PRO" panose="020F0600000000000000" pitchFamily="50" charset="-128"/>
              </a:rPr>
              <a:t>発行できません。</a:t>
            </a:r>
            <a:r>
              <a:rPr kumimoji="0" lang="ja-JP" altLang="en-US" sz="1350" dirty="0" smtClean="0">
                <a:latin typeface="HG丸ｺﾞｼｯｸM-PRO" panose="020F0600000000000000" pitchFamily="50" charset="-128"/>
                <a:ea typeface="HG丸ｺﾞｼｯｸM-PRO" panose="020F0600000000000000" pitchFamily="50" charset="-128"/>
              </a:rPr>
              <a:t>）</a:t>
            </a:r>
            <a:endParaRPr kumimoji="0" lang="en-US" altLang="ja-JP" sz="1350"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201184" y="5547917"/>
            <a:ext cx="6660000" cy="4401205"/>
          </a:xfrm>
          <a:prstGeom prst="rect">
            <a:avLst/>
          </a:prstGeom>
          <a:noFill/>
        </p:spPr>
        <p:txBody>
          <a:bodyPr wrap="square" rtlCol="0">
            <a:spAutoFit/>
          </a:bodyPr>
          <a:lstStyle/>
          <a:p>
            <a:pPr lvl="0"/>
            <a:r>
              <a:rPr kumimoji="0" lang="ja-JP" altLang="ja-JP" sz="1400"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◆学割証発行の手続き◆</a:t>
            </a:r>
            <a:endParaRPr kumimoji="0" lang="en-US" altLang="ja-JP" sz="1400"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endParaRPr lang="en-US" altLang="ja-JP" sz="1400" dirty="0">
              <a:latin typeface="HG丸ｺﾞｼｯｸM-PRO" panose="020F0600000000000000" pitchFamily="50" charset="-128"/>
              <a:ea typeface="HG丸ｺﾞｼｯｸM-PRO" panose="020F06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r>
              <a:rPr kumimoji="1" lang="en-US" altLang="ja-JP" sz="1400" dirty="0" smtClean="0">
                <a:latin typeface="HG丸ｺﾞｼｯｸM-PRO" panose="020F0600000000000000" pitchFamily="50" charset="-128"/>
                <a:ea typeface="HG丸ｺﾞｼｯｸM-PRO" panose="020F0600000000000000"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面接</a:t>
            </a:r>
            <a:r>
              <a:rPr lang="ja-JP" altLang="en-US" sz="1400" dirty="0">
                <a:latin typeface="HG丸ｺﾞｼｯｸM-PRO" panose="020F0600000000000000" pitchFamily="50" charset="-128"/>
                <a:ea typeface="HG丸ｺﾞｼｯｸM-PRO" panose="020F0600000000000000" pitchFamily="50" charset="-128"/>
              </a:rPr>
              <a:t>授業で他センターに行く場合や</a:t>
            </a:r>
            <a:r>
              <a:rPr lang="ja-JP" altLang="en-US" sz="1400" dirty="0" smtClean="0">
                <a:latin typeface="HG丸ｺﾞｼｯｸM-PRO" panose="020F0600000000000000" pitchFamily="50" charset="-128"/>
                <a:ea typeface="HG丸ｺﾞｼｯｸM-PRO" panose="020F0600000000000000" pitchFamily="50" charset="-128"/>
              </a:rPr>
              <a:t>、卒業研究指導で大学本部に行く場合な</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　　ど</a:t>
            </a:r>
            <a:r>
              <a:rPr kumimoji="1" lang="ja-JP" altLang="en-US" sz="1400" dirty="0" smtClean="0">
                <a:latin typeface="HG丸ｺﾞｼｯｸM-PRO" panose="020F0600000000000000" pitchFamily="50" charset="-128"/>
                <a:ea typeface="HG丸ｺﾞｼｯｸM-PRO" panose="020F0600000000000000" pitchFamily="50" charset="-128"/>
              </a:rPr>
              <a:t>（片道区間が</a:t>
            </a:r>
            <a:r>
              <a:rPr kumimoji="1" lang="en-US" altLang="ja-JP" sz="1400" dirty="0" smtClean="0">
                <a:latin typeface="HG丸ｺﾞｼｯｸM-PRO" panose="020F0600000000000000" pitchFamily="50" charset="-128"/>
                <a:ea typeface="HG丸ｺﾞｼｯｸM-PRO" panose="020F0600000000000000" pitchFamily="50" charset="-128"/>
              </a:rPr>
              <a:t>100</a:t>
            </a:r>
            <a:r>
              <a:rPr kumimoji="1" lang="ja-JP" altLang="en-US" sz="1400" dirty="0" smtClean="0">
                <a:latin typeface="HG丸ｺﾞｼｯｸM-PRO" panose="020F0600000000000000" pitchFamily="50" charset="-128"/>
                <a:ea typeface="HG丸ｺﾞｼｯｸM-PRO" panose="020F0600000000000000" pitchFamily="50" charset="-128"/>
              </a:rPr>
              <a:t>ｋｍを超える場合）も、申請できます。</a:t>
            </a:r>
            <a:r>
              <a:rPr kumimoji="1" lang="ja-JP" altLang="en-US" sz="1400" b="1" dirty="0" smtClean="0">
                <a:latin typeface="HG丸ｺﾞｼｯｸM-PRO" panose="020F0600000000000000" pitchFamily="50" charset="-128"/>
                <a:ea typeface="HG丸ｺﾞｼｯｸM-PRO" panose="020F0600000000000000" pitchFamily="50" charset="-128"/>
              </a:rPr>
              <a:t>（</a:t>
            </a:r>
            <a:r>
              <a:rPr kumimoji="1" lang="ja-JP" altLang="en-US" sz="1400" b="1" u="sng" dirty="0" smtClean="0">
                <a:latin typeface="HG丸ｺﾞｼｯｸM-PRO" panose="020F0600000000000000" pitchFamily="50" charset="-128"/>
                <a:ea typeface="HG丸ｺﾞｼｯｸM-PRO" panose="020F0600000000000000" pitchFamily="50" charset="-128"/>
              </a:rPr>
              <a:t>要</a:t>
            </a:r>
            <a:r>
              <a:rPr kumimoji="0" lang="ja-JP" altLang="ja-JP" sz="1400" b="1" u="sng"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証明書類</a:t>
            </a:r>
            <a:r>
              <a:rPr kumimoji="0" lang="ja-JP" altLang="en-US" sz="14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4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endParaRPr kumimoji="0" lang="en-US" altLang="ja-JP" sz="1400" dirty="0">
              <a:solidFill>
                <a:srgbClr val="000000"/>
              </a:solidFill>
              <a:latin typeface="HG丸ｺﾞｼｯｸM-PRO" panose="020F0600000000000000" pitchFamily="50" charset="-128"/>
              <a:ea typeface="HG丸ｺﾞｼｯｸM-PRO" panose="020F06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5" name="下矢印 4"/>
          <p:cNvSpPr/>
          <p:nvPr/>
        </p:nvSpPr>
        <p:spPr>
          <a:xfrm>
            <a:off x="3339236" y="6451139"/>
            <a:ext cx="381000" cy="335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3339236" y="7927189"/>
            <a:ext cx="381000" cy="335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3339236" y="7183067"/>
            <a:ext cx="381000" cy="335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41242" y="5876414"/>
            <a:ext cx="6480000" cy="523220"/>
          </a:xfrm>
          <a:prstGeom prst="rect">
            <a:avLst/>
          </a:prstGeom>
          <a:noFill/>
          <a:ln>
            <a:solidFill>
              <a:schemeClr val="tx1"/>
            </a:solidFill>
          </a:ln>
        </p:spPr>
        <p:txBody>
          <a:bodyPr wrap="square" rtlCol="0">
            <a:spAutoFit/>
          </a:bodyPr>
          <a:lstStyle/>
          <a:p>
            <a:pPr marL="180000" lvl="0" indent="-180000" fontAlgn="base">
              <a:spcBef>
                <a:spcPct val="0"/>
              </a:spcBef>
              <a:spcAft>
                <a:spcPct val="0"/>
              </a:spcAft>
            </a:pPr>
            <a:r>
              <a:rPr kumimoji="0" lang="ja-JP"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①</a:t>
            </a:r>
            <a:r>
              <a:rPr kumimoji="0" lang="ja-JP" altLang="en-US"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「学割証等発行願」に必要事項</a:t>
            </a:r>
            <a:r>
              <a:rPr kumimoji="0" lang="ja-JP" altLang="en-US"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を</a:t>
            </a:r>
            <a:r>
              <a:rPr kumimoji="0" lang="ja-JP"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記入</a:t>
            </a:r>
            <a:r>
              <a:rPr kumimoji="0" lang="ja-JP" altLang="en-US"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する</a:t>
            </a:r>
            <a:r>
              <a:rPr kumimoji="0" lang="ja-JP"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180000" fontAlgn="base">
              <a:spcBef>
                <a:spcPct val="0"/>
              </a:spcBef>
              <a:spcAft>
                <a:spcPct val="0"/>
              </a:spcAft>
            </a:pPr>
            <a:r>
              <a:rPr kumimoji="0" lang="ja-JP"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★鉄道会社ごとに申請してください。</a:t>
            </a:r>
            <a:endParaRPr kumimoji="0" lang="en-US"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16" name="テキスト ボックス 15"/>
          <p:cNvSpPr txBox="1"/>
          <p:nvPr/>
        </p:nvSpPr>
        <p:spPr>
          <a:xfrm>
            <a:off x="341242" y="6826790"/>
            <a:ext cx="6480000" cy="307777"/>
          </a:xfrm>
          <a:prstGeom prst="rect">
            <a:avLst/>
          </a:prstGeom>
          <a:noFill/>
          <a:ln>
            <a:solidFill>
              <a:schemeClr val="tx1"/>
            </a:solidFill>
          </a:ln>
        </p:spPr>
        <p:txBody>
          <a:bodyPr wrap="square" rtlCol="0">
            <a:spAutoFit/>
          </a:bodyPr>
          <a:lstStyle/>
          <a:p>
            <a:pPr marL="180000" lvl="0" indent="-180000" fontAlgn="base">
              <a:spcBef>
                <a:spcPct val="0"/>
              </a:spcBef>
              <a:spcAft>
                <a:spcPct val="0"/>
              </a:spcAft>
            </a:pPr>
            <a:r>
              <a:rPr kumimoji="0" lang="ja-JP"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②</a:t>
            </a:r>
            <a:r>
              <a:rPr kumimoji="0" lang="ja-JP" altLang="en-US"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事務室</a:t>
            </a:r>
            <a:r>
              <a:rPr kumimoji="0" lang="ja-JP"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a:t>
            </a:r>
            <a:r>
              <a:rPr kumimoji="0" lang="ja-JP"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「学割証等発行願」と学生証を提出</a:t>
            </a:r>
            <a:r>
              <a:rPr kumimoji="0" lang="ja-JP" altLang="en-US"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する</a:t>
            </a:r>
            <a:r>
              <a:rPr kumimoji="0" lang="ja-JP"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18" name="テキスト ボックス 17"/>
          <p:cNvSpPr txBox="1"/>
          <p:nvPr/>
        </p:nvSpPr>
        <p:spPr>
          <a:xfrm>
            <a:off x="341242" y="7548889"/>
            <a:ext cx="6480000" cy="307777"/>
          </a:xfrm>
          <a:prstGeom prst="rect">
            <a:avLst/>
          </a:prstGeom>
          <a:noFill/>
          <a:ln>
            <a:solidFill>
              <a:schemeClr val="tx1"/>
            </a:solidFill>
          </a:ln>
        </p:spPr>
        <p:txBody>
          <a:bodyPr wrap="square" rtlCol="0">
            <a:spAutoFit/>
          </a:bodyPr>
          <a:lstStyle/>
          <a:p>
            <a:pPr marL="180000" lvl="0" indent="-180000" fontAlgn="base">
              <a:spcBef>
                <a:spcPct val="0"/>
              </a:spcBef>
              <a:spcAft>
                <a:spcPct val="0"/>
              </a:spcAft>
            </a:pPr>
            <a:r>
              <a:rPr kumimoji="0" lang="ja-JP"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③</a:t>
            </a:r>
            <a:r>
              <a:rPr kumimoji="0" lang="ja-JP" altLang="en-US" sz="140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40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事務室</a:t>
            </a:r>
            <a:r>
              <a:rPr kumimoji="0" lang="ja-JP" altLang="ja-JP" sz="140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にて</a:t>
            </a:r>
            <a:r>
              <a:rPr kumimoji="0" lang="ja-JP"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内容を確認の上、学割証</a:t>
            </a:r>
            <a:r>
              <a:rPr kumimoji="0" lang="ja-JP" altLang="en-US"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を</a:t>
            </a:r>
            <a:r>
              <a:rPr kumimoji="0" lang="ja-JP"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発行。</a:t>
            </a:r>
            <a:r>
              <a:rPr kumimoji="0" lang="ja-JP" altLang="en-US"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即日発行）</a:t>
            </a:r>
            <a:endParaRPr kumimoji="0" lang="en-US"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19" name="テキスト ボックス 18"/>
          <p:cNvSpPr txBox="1"/>
          <p:nvPr/>
        </p:nvSpPr>
        <p:spPr>
          <a:xfrm>
            <a:off x="341242" y="8298881"/>
            <a:ext cx="6480000" cy="523220"/>
          </a:xfrm>
          <a:prstGeom prst="rect">
            <a:avLst/>
          </a:prstGeom>
          <a:noFill/>
          <a:ln>
            <a:solidFill>
              <a:schemeClr val="tx1"/>
            </a:solidFill>
          </a:ln>
        </p:spPr>
        <p:txBody>
          <a:bodyPr wrap="square" rtlCol="0">
            <a:spAutoFit/>
          </a:bodyPr>
          <a:lstStyle/>
          <a:p>
            <a:pPr marL="180000" lvl="0" indent="-180000"/>
            <a:r>
              <a:rPr kumimoji="0" lang="ja-JP"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④</a:t>
            </a:r>
            <a:r>
              <a:rPr kumimoji="0" lang="ja-JP" altLang="en-US"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学生証を添えて、各利用鉄道機関で指定されている</a:t>
            </a:r>
            <a:r>
              <a:rPr kumimoji="0" lang="ja-JP"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駅で</a:t>
            </a:r>
            <a:r>
              <a:rPr kumimoji="0" lang="ja-JP"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回数券</a:t>
            </a:r>
            <a:r>
              <a:rPr kumimoji="0" lang="ja-JP" altLang="en-US"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等</a:t>
            </a:r>
            <a:r>
              <a:rPr kumimoji="0" lang="ja-JP" altLang="ja-JP" sz="14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を</a:t>
            </a:r>
            <a:r>
              <a:rPr kumimoji="0" lang="ja-JP"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購入。</a:t>
            </a:r>
            <a:endParaRPr kumimoji="0" lang="en-US"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180000"/>
            <a:r>
              <a:rPr kumimoji="0" lang="ja-JP" altLang="en-US"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学割証等の注意事項をよく読</a:t>
            </a:r>
            <a:r>
              <a:rPr kumimoji="0" lang="ja-JP" altLang="en-US"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んでください。</a:t>
            </a:r>
            <a:endParaRPr kumimoji="0" lang="ja-JP" altLang="ja-JP" sz="1400" dirty="0"/>
          </a:p>
        </p:txBody>
      </p:sp>
      <p:sp>
        <p:nvSpPr>
          <p:cNvPr id="20" name="正方形/長方形 19"/>
          <p:cNvSpPr/>
          <p:nvPr/>
        </p:nvSpPr>
        <p:spPr>
          <a:xfrm>
            <a:off x="392200" y="826360"/>
            <a:ext cx="6480000" cy="1477328"/>
          </a:xfrm>
          <a:prstGeom prst="rect">
            <a:avLst/>
          </a:prstGeom>
          <a:ln w="19050" cmpd="dbl">
            <a:solidFill>
              <a:schemeClr val="tx1"/>
            </a:solidFill>
          </a:ln>
        </p:spPr>
        <p:txBody>
          <a:bodyPr wrap="square">
            <a:spAutoFit/>
          </a:bodyPr>
          <a:lstStyle/>
          <a:p>
            <a:pPr marL="180000" lvl="0" indent="-180000" fontAlgn="base">
              <a:lnSpc>
                <a:spcPts val="1800"/>
              </a:lnSpc>
              <a:spcBef>
                <a:spcPct val="0"/>
              </a:spcBef>
              <a:spcAft>
                <a:spcPct val="0"/>
              </a:spcAft>
            </a:pPr>
            <a:r>
              <a:rPr kumimoji="0" lang="ja-JP" altLang="en-US" sz="1400" dirty="0">
                <a:latin typeface="HG丸ｺﾞｼｯｸM-PRO" panose="020F0600000000000000" pitchFamily="50" charset="-128"/>
                <a:ea typeface="HG丸ｺﾞｼｯｸM-PRO" panose="020F0600000000000000" pitchFamily="50" charset="-128"/>
                <a:cs typeface="ＭＳ 明朝" panose="02020609040205080304" pitchFamily="17" charset="-128"/>
              </a:rPr>
              <a:t>①　旅客運賃の割引制度は、就学上の経済的な負担を軽減し、学校教育の振興に寄与するために設けられている制度です。休学中は利用できません。</a:t>
            </a:r>
            <a:endParaRPr kumimoji="0" lang="en-US" altLang="ja-JP" sz="1400"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180000" fontAlgn="base">
              <a:lnSpc>
                <a:spcPts val="1800"/>
              </a:lnSpc>
              <a:spcBef>
                <a:spcPct val="0"/>
              </a:spcBef>
              <a:spcAft>
                <a:spcPct val="0"/>
              </a:spcAft>
            </a:pPr>
            <a:r>
              <a:rPr kumimoji="0" lang="ja-JP" altLang="en-US" sz="1400" dirty="0">
                <a:latin typeface="HG丸ｺﾞｼｯｸM-PRO" panose="020F0600000000000000" pitchFamily="50" charset="-128"/>
                <a:ea typeface="HG丸ｺﾞｼｯｸM-PRO" panose="020F0600000000000000" pitchFamily="50" charset="-128"/>
                <a:cs typeface="ＭＳ 明朝" panose="02020609040205080304" pitchFamily="17" charset="-128"/>
              </a:rPr>
              <a:t>②　本学では、</a:t>
            </a:r>
            <a:r>
              <a:rPr kumimoji="0" lang="ja-JP" altLang="en-US" sz="1400" u="sng" dirty="0">
                <a:latin typeface="HG丸ｺﾞｼｯｸM-PRO" panose="020F0600000000000000" pitchFamily="50" charset="-128"/>
                <a:ea typeface="HG丸ｺﾞｼｯｸM-PRO" panose="020F0600000000000000" pitchFamily="50" charset="-128"/>
                <a:cs typeface="ＭＳ 明朝" panose="02020609040205080304" pitchFamily="17" charset="-128"/>
              </a:rPr>
              <a:t>全科</a:t>
            </a:r>
            <a:r>
              <a:rPr kumimoji="0" lang="ja-JP" altLang="en-US" sz="1400" u="sng"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履修生（修士全科生及び博士全科生）</a:t>
            </a:r>
            <a:r>
              <a:rPr kumimoji="0" lang="ja-JP" altLang="en-US" sz="14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が</a:t>
            </a:r>
            <a:r>
              <a:rPr kumimoji="0" lang="ja-JP" altLang="en-US" sz="1400" dirty="0">
                <a:latin typeface="HG丸ｺﾞｼｯｸM-PRO" panose="020F0600000000000000" pitchFamily="50" charset="-128"/>
                <a:ea typeface="HG丸ｺﾞｼｯｸM-PRO" panose="020F0600000000000000" pitchFamily="50" charset="-128"/>
                <a:cs typeface="ＭＳ 明朝" panose="02020609040205080304" pitchFamily="17" charset="-128"/>
              </a:rPr>
              <a:t>自宅から学習センター又は大学本部に通学する場合等に使用できます。発行区間は目的地への最短経路です。さらに回数券は往復が同一経路の場合に限ります</a:t>
            </a:r>
            <a:r>
              <a:rPr kumimoji="0" lang="ja-JP" altLang="en-US" sz="14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0" lang="en-US" altLang="ja-JP" sz="14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lvl="0" indent="-180000" fontAlgn="base">
              <a:lnSpc>
                <a:spcPts val="1800"/>
              </a:lnSpc>
              <a:spcBef>
                <a:spcPct val="0"/>
              </a:spcBef>
              <a:spcAft>
                <a:spcPct val="0"/>
              </a:spcAft>
            </a:pPr>
            <a:r>
              <a:rPr kumimoji="0" lang="ja-JP" altLang="en-US" sz="14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（学生生活の栞：学部</a:t>
            </a:r>
            <a:r>
              <a:rPr kumimoji="0" lang="en-US" altLang="ja-JP" sz="14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130</a:t>
            </a:r>
            <a:r>
              <a:rPr kumimoji="0" lang="ja-JP" altLang="en-US" sz="14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en-US" altLang="ja-JP" sz="14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132</a:t>
            </a:r>
            <a:r>
              <a:rPr kumimoji="0" lang="ja-JP" altLang="en-US" sz="14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ページ、大学院</a:t>
            </a:r>
            <a:r>
              <a:rPr kumimoji="0" lang="en-US" altLang="ja-JP" sz="14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114</a:t>
            </a:r>
            <a:r>
              <a:rPr kumimoji="0" lang="ja-JP" altLang="en-US" sz="14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en-US" altLang="ja-JP" sz="14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115</a:t>
            </a:r>
            <a:r>
              <a:rPr kumimoji="0" lang="ja-JP" altLang="en-US" sz="14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ページ）</a:t>
            </a:r>
            <a:endParaRPr kumimoji="0" lang="en-US" altLang="ja-JP" sz="1400"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21" name="角丸四角形 20"/>
          <p:cNvSpPr/>
          <p:nvPr/>
        </p:nvSpPr>
        <p:spPr>
          <a:xfrm>
            <a:off x="392200" y="4211843"/>
            <a:ext cx="6480000" cy="1181073"/>
          </a:xfrm>
          <a:prstGeom prst="roundRect">
            <a:avLst/>
          </a:prstGeom>
          <a:noFill/>
          <a:ln w="50800"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06414" y="4379975"/>
            <a:ext cx="6465786" cy="937839"/>
          </a:xfrm>
          <a:prstGeom prst="rect">
            <a:avLst/>
          </a:prstGeom>
          <a:noFill/>
          <a:ln w="22225" cap="rnd" cmpd="dbl">
            <a:noFill/>
            <a:bevel/>
          </a:ln>
        </p:spPr>
        <p:txBody>
          <a:bodyPr wrap="square" lIns="144000" tIns="144000" rIns="144000" bIns="144000" rtlCol="0">
            <a:noAutofit/>
          </a:bodyPr>
          <a:lstStyle/>
          <a:p>
            <a:pPr hangingPunct="0">
              <a:lnSpc>
                <a:spcPts val="1800"/>
              </a:lnSpc>
            </a:pPr>
            <a:r>
              <a:rPr lang="en-US" altLang="ja-JP" sz="1350" dirty="0" smtClean="0">
                <a:latin typeface="+mj-ea"/>
              </a:rPr>
              <a:t> </a:t>
            </a:r>
            <a:r>
              <a:rPr lang="ja-JP" altLang="ja-JP" sz="1350" dirty="0" smtClean="0">
                <a:latin typeface="HG丸ｺﾞｼｯｸM-PRO" panose="020F0600000000000000" pitchFamily="50" charset="-128"/>
                <a:ea typeface="HG丸ｺﾞｼｯｸM-PRO" panose="020F0600000000000000" pitchFamily="50" charset="-128"/>
              </a:rPr>
              <a:t>ＪＲ</a:t>
            </a:r>
            <a:r>
              <a:rPr lang="ja-JP" altLang="ja-JP" sz="1350" dirty="0">
                <a:latin typeface="HG丸ｺﾞｼｯｸM-PRO" panose="020F0600000000000000" pitchFamily="50" charset="-128"/>
                <a:ea typeface="HG丸ｺﾞｼｯｸM-PRO" panose="020F0600000000000000" pitchFamily="50" charset="-128"/>
              </a:rPr>
              <a:t>、近畿日本鉄道、阪急電鉄、阪神電気鉄道、京阪電気鉄道、南海電気鉄道、阪堺電気軌道、泉北高速鉄道、北大阪急行、大阪モノレール、能勢電鉄</a:t>
            </a:r>
            <a:r>
              <a:rPr lang="ja-JP" altLang="ja-JP" sz="1350" dirty="0" smtClean="0">
                <a:latin typeface="HG丸ｺﾞｼｯｸM-PRO" panose="020F0600000000000000" pitchFamily="50" charset="-128"/>
                <a:ea typeface="HG丸ｺﾞｼｯｸM-PRO" panose="020F0600000000000000" pitchFamily="50" charset="-128"/>
              </a:rPr>
              <a:t>、</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大阪</a:t>
            </a:r>
            <a:r>
              <a:rPr lang="ja-JP" altLang="en-US" sz="1350" dirty="0" smtClean="0">
                <a:latin typeface="HG丸ｺﾞｼｯｸM-PRO" panose="020F0600000000000000" pitchFamily="50" charset="-128"/>
                <a:ea typeface="HG丸ｺﾞｼｯｸM-PRO" panose="020F0600000000000000" pitchFamily="50" charset="-128"/>
              </a:rPr>
              <a:t>地下鉄・大阪シティバス</a:t>
            </a:r>
            <a:endPar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23" name="テキスト ボックス 22"/>
          <p:cNvSpPr txBox="1"/>
          <p:nvPr/>
        </p:nvSpPr>
        <p:spPr>
          <a:xfrm>
            <a:off x="733215" y="4067447"/>
            <a:ext cx="2094121" cy="307777"/>
          </a:xfrm>
          <a:prstGeom prst="rect">
            <a:avLst/>
          </a:prstGeom>
          <a:solidFill>
            <a:schemeClr val="bg1"/>
          </a:solidFill>
          <a:ln cmpd="dbl">
            <a:solidFill>
              <a:schemeClr val="tx1"/>
            </a:solidFill>
          </a:ln>
        </p:spPr>
        <p:txBody>
          <a:bodyPr wrap="square" rtlCol="0">
            <a:spAutoFit/>
          </a:bodyPr>
          <a:lstStyle/>
          <a:p>
            <a:r>
              <a:rPr lang="ja-JP" altLang="en-US" sz="1400" kern="100" spc="-150" dirty="0" smtClean="0">
                <a:latin typeface="HG丸ｺﾞｼｯｸM-PRO" panose="020F0600000000000000" pitchFamily="50" charset="-128"/>
                <a:ea typeface="HG丸ｺﾞｼｯｸM-PRO" panose="020F0600000000000000" pitchFamily="50" charset="-128"/>
              </a:rPr>
              <a:t>現在、利用できる交通機関</a:t>
            </a:r>
            <a:endParaRPr kumimoji="1" lang="ja-JP" altLang="en-US" sz="1400" dirty="0"/>
          </a:p>
        </p:txBody>
      </p:sp>
    </p:spTree>
    <p:extLst>
      <p:ext uri="{BB962C8B-B14F-4D97-AF65-F5344CB8AC3E}">
        <p14:creationId xmlns:p14="http://schemas.microsoft.com/office/powerpoint/2010/main" val="1939540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2200" y="252000"/>
            <a:ext cx="6840000" cy="360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r>
              <a:rPr lang="ja-JP" altLang="en-US" b="1" spc="600" dirty="0" smtClean="0">
                <a:solidFill>
                  <a:schemeClr val="tx1"/>
                </a:solidFill>
                <a:latin typeface="HG丸ｺﾞｼｯｸM-PRO" panose="020F0600000000000000" pitchFamily="50" charset="-128"/>
                <a:ea typeface="HG丸ｺﾞｼｯｸM-PRO" panose="020F0600000000000000" pitchFamily="50" charset="-128"/>
              </a:rPr>
              <a:t>図書・</a:t>
            </a:r>
            <a:r>
              <a:rPr lang="ja-JP" altLang="ja-JP" b="1" spc="600" dirty="0" smtClean="0">
                <a:solidFill>
                  <a:schemeClr val="tx1"/>
                </a:solidFill>
                <a:latin typeface="HG丸ｺﾞｼｯｸM-PRO" panose="020F0600000000000000" pitchFamily="50" charset="-128"/>
                <a:ea typeface="HG丸ｺﾞｼｯｸM-PRO" panose="020F0600000000000000" pitchFamily="50" charset="-128"/>
              </a:rPr>
              <a:t>視聴学習室の利用案内</a:t>
            </a:r>
            <a:endParaRPr lang="ja-JP" altLang="ja-JP" spc="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293152" y="671545"/>
            <a:ext cx="6840000" cy="1477328"/>
          </a:xfrm>
          <a:prstGeom prst="rect">
            <a:avLst/>
          </a:prstGeom>
          <a:noFill/>
        </p:spPr>
        <p:txBody>
          <a:bodyPr wrap="square" rtlCol="0">
            <a:spAutoFit/>
          </a:bodyPr>
          <a:lstStyle/>
          <a:p>
            <a:pPr marL="285750" indent="-285750" hangingPunct="0">
              <a:lnSpc>
                <a:spcPts val="1800"/>
              </a:lnSpc>
              <a:buFont typeface="Wingdings" panose="05000000000000000000" pitchFamily="2" charset="2"/>
              <a:buChar char="l"/>
            </a:pPr>
            <a:r>
              <a:rPr lang="ja-JP" altLang="en-US" sz="1350" dirty="0" smtClean="0">
                <a:latin typeface="HG丸ｺﾞｼｯｸM-PRO" panose="020F0600000000000000" pitchFamily="50" charset="-128"/>
                <a:ea typeface="HG丸ｺﾞｼｯｸM-PRO" panose="020F0600000000000000" pitchFamily="50" charset="-128"/>
              </a:rPr>
              <a:t>現在開設中の</a:t>
            </a:r>
            <a:r>
              <a:rPr lang="ja-JP" altLang="ja-JP" sz="1350" dirty="0" smtClean="0">
                <a:latin typeface="HG丸ｺﾞｼｯｸM-PRO" panose="020F0600000000000000" pitchFamily="50" charset="-128"/>
                <a:ea typeface="HG丸ｺﾞｼｯｸM-PRO" panose="020F0600000000000000" pitchFamily="50" charset="-128"/>
              </a:rPr>
              <a:t>放送</a:t>
            </a:r>
            <a:r>
              <a:rPr lang="ja-JP" altLang="ja-JP" sz="1350" dirty="0">
                <a:latin typeface="HG丸ｺﾞｼｯｸM-PRO" panose="020F0600000000000000" pitchFamily="50" charset="-128"/>
                <a:ea typeface="HG丸ｺﾞｼｯｸM-PRO" panose="020F0600000000000000" pitchFamily="50" charset="-128"/>
              </a:rPr>
              <a:t>授業</a:t>
            </a:r>
            <a:r>
              <a:rPr lang="ja-JP" altLang="ja-JP" sz="1350" dirty="0" smtClean="0">
                <a:latin typeface="HG丸ｺﾞｼｯｸM-PRO" panose="020F0600000000000000" pitchFamily="50" charset="-128"/>
                <a:ea typeface="HG丸ｺﾞｼｯｸM-PRO" panose="020F0600000000000000" pitchFamily="50" charset="-128"/>
              </a:rPr>
              <a:t>全科目</a:t>
            </a:r>
            <a:r>
              <a:rPr lang="ja-JP" altLang="en-US" sz="1350" dirty="0" smtClean="0">
                <a:latin typeface="HG丸ｺﾞｼｯｸM-PRO" panose="020F0600000000000000" pitchFamily="50" charset="-128"/>
                <a:ea typeface="HG丸ｺﾞｼｯｸM-PRO" panose="020F0600000000000000" pitchFamily="50" charset="-128"/>
              </a:rPr>
              <a:t>のうち、平成</a:t>
            </a:r>
            <a:r>
              <a:rPr lang="en-US" altLang="ja-JP" sz="1350" dirty="0" smtClean="0">
                <a:latin typeface="HG丸ｺﾞｼｯｸM-PRO" panose="020F0600000000000000" pitchFamily="50" charset="-128"/>
                <a:ea typeface="HG丸ｺﾞｼｯｸM-PRO" panose="020F0600000000000000" pitchFamily="50" charset="-128"/>
              </a:rPr>
              <a:t>30</a:t>
            </a:r>
            <a:r>
              <a:rPr lang="ja-JP" altLang="en-US" sz="1350" dirty="0" smtClean="0">
                <a:latin typeface="HG丸ｺﾞｼｯｸM-PRO" panose="020F0600000000000000" pitchFamily="50" charset="-128"/>
                <a:ea typeface="HG丸ｺﾞｼｯｸM-PRO" panose="020F0600000000000000" pitchFamily="50" charset="-128"/>
              </a:rPr>
              <a:t>年度までに開設された科目（</a:t>
            </a:r>
            <a:r>
              <a:rPr lang="en-US"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大学院は平成</a:t>
            </a:r>
            <a:r>
              <a:rPr lang="en-US" altLang="ja-JP" sz="1350" dirty="0" smtClean="0">
                <a:latin typeface="HG丸ｺﾞｼｯｸM-PRO" panose="020F0600000000000000" pitchFamily="50" charset="-128"/>
                <a:ea typeface="HG丸ｺﾞｼｯｸM-PRO" panose="020F0600000000000000" pitchFamily="50" charset="-128"/>
              </a:rPr>
              <a:t>30</a:t>
            </a:r>
            <a:r>
              <a:rPr lang="ja-JP" altLang="en-US" sz="1350" dirty="0" smtClean="0">
                <a:latin typeface="HG丸ｺﾞｼｯｸM-PRO" panose="020F0600000000000000" pitchFamily="50" charset="-128"/>
                <a:ea typeface="HG丸ｺﾞｼｯｸM-PRO" panose="020F0600000000000000" pitchFamily="50" charset="-128"/>
              </a:rPr>
              <a:t>年度新規開設科目を除く）</a:t>
            </a:r>
            <a:r>
              <a:rPr lang="ja-JP" altLang="ja-JP" sz="1350" dirty="0" smtClean="0">
                <a:latin typeface="HG丸ｺﾞｼｯｸM-PRO" panose="020F0600000000000000" pitchFamily="50" charset="-128"/>
                <a:ea typeface="HG丸ｺﾞｼｯｸM-PRO" panose="020F0600000000000000" pitchFamily="50" charset="-128"/>
              </a:rPr>
              <a:t>の</a:t>
            </a:r>
            <a:r>
              <a:rPr lang="ja-JP" altLang="ja-JP" sz="1350" dirty="0">
                <a:latin typeface="HG丸ｺﾞｼｯｸM-PRO" panose="020F0600000000000000" pitchFamily="50" charset="-128"/>
                <a:ea typeface="HG丸ｺﾞｼｯｸM-PRO" panose="020F0600000000000000" pitchFamily="50" charset="-128"/>
              </a:rPr>
              <a:t>放送</a:t>
            </a:r>
            <a:r>
              <a:rPr lang="ja-JP" altLang="ja-JP" sz="1350" dirty="0" smtClean="0">
                <a:latin typeface="HG丸ｺﾞｼｯｸM-PRO" panose="020F0600000000000000" pitchFamily="50" charset="-128"/>
                <a:ea typeface="HG丸ｺﾞｼｯｸM-PRO" panose="020F0600000000000000" pitchFamily="50" charset="-128"/>
              </a:rPr>
              <a:t>教材</a:t>
            </a:r>
            <a:r>
              <a:rPr lang="ja-JP" altLang="en-US" sz="1350" dirty="0" smtClean="0">
                <a:latin typeface="HG丸ｺﾞｼｯｸM-PRO" panose="020F0600000000000000" pitchFamily="50" charset="-128"/>
                <a:ea typeface="HG丸ｺﾞｼｯｸM-PRO" panose="020F0600000000000000" pitchFamily="50" charset="-128"/>
              </a:rPr>
              <a:t>（ＤＶＤ・ＣＤ）を視聴用として、印刷教材、図書（参考書）を閲覧用として</a:t>
            </a:r>
            <a:r>
              <a:rPr lang="ja-JP" altLang="ja-JP" sz="1350" dirty="0" smtClean="0">
                <a:latin typeface="HG丸ｺﾞｼｯｸM-PRO" panose="020F0600000000000000" pitchFamily="50" charset="-128"/>
                <a:ea typeface="HG丸ｺﾞｼｯｸM-PRO" panose="020F0600000000000000" pitchFamily="50" charset="-128"/>
              </a:rPr>
              <a:t>備えてあり</a:t>
            </a:r>
            <a:r>
              <a:rPr lang="ja-JP" altLang="en-US" sz="1350" dirty="0" smtClean="0">
                <a:latin typeface="HG丸ｺﾞｼｯｸM-PRO" panose="020F0600000000000000" pitchFamily="50" charset="-128"/>
                <a:ea typeface="HG丸ｺﾞｼｯｸM-PRO" panose="020F0600000000000000" pitchFamily="50" charset="-128"/>
              </a:rPr>
              <a:t>、</a:t>
            </a:r>
            <a:r>
              <a:rPr lang="ja-JP"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視聴</a:t>
            </a:r>
            <a:r>
              <a:rPr lang="ja-JP" altLang="ja-JP" sz="1350" dirty="0">
                <a:latin typeface="HG丸ｺﾞｼｯｸM-PRO" panose="020F0600000000000000" pitchFamily="50" charset="-128"/>
                <a:ea typeface="HG丸ｺﾞｼｯｸM-PRO" panose="020F0600000000000000" pitchFamily="50" charset="-128"/>
                <a:cs typeface="ＭＳ 明朝" panose="02020609040205080304" pitchFamily="17" charset="-128"/>
              </a:rPr>
              <a:t>学習ができます</a:t>
            </a:r>
            <a:r>
              <a:rPr lang="ja-JP"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ja-JP" altLang="ja-JP" sz="1350" dirty="0">
              <a:latin typeface="HG丸ｺﾞｼｯｸM-PRO" panose="020F0600000000000000" pitchFamily="50" charset="-128"/>
              <a:ea typeface="HG丸ｺﾞｼｯｸM-PRO" panose="020F0600000000000000" pitchFamily="50" charset="-128"/>
            </a:endParaRPr>
          </a:p>
          <a:p>
            <a:pPr marL="285750" indent="-285750" hangingPunct="0">
              <a:lnSpc>
                <a:spcPts val="1800"/>
              </a:lnSpc>
              <a:buFont typeface="Wingdings" panose="05000000000000000000" pitchFamily="2" charset="2"/>
              <a:buChar char="l"/>
            </a:pPr>
            <a:r>
              <a:rPr lang="ja-JP" altLang="ja-JP" sz="1350" dirty="0" smtClean="0">
                <a:latin typeface="HG丸ｺﾞｼｯｸM-PRO" panose="020F0600000000000000" pitchFamily="50" charset="-128"/>
                <a:ea typeface="HG丸ｺﾞｼｯｸM-PRO" panose="020F0600000000000000" pitchFamily="50" charset="-128"/>
              </a:rPr>
              <a:t>開所</a:t>
            </a:r>
            <a:r>
              <a:rPr lang="ja-JP" altLang="ja-JP" sz="1350" dirty="0">
                <a:latin typeface="HG丸ｺﾞｼｯｸM-PRO" panose="020F0600000000000000" pitchFamily="50" charset="-128"/>
                <a:ea typeface="HG丸ｺﾞｼｯｸM-PRO" panose="020F0600000000000000" pitchFamily="50" charset="-128"/>
              </a:rPr>
              <a:t>時間内に</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ブースを利用して</a:t>
            </a:r>
            <a:r>
              <a:rPr lang="ja-JP" altLang="ja-JP" sz="1350" dirty="0" smtClean="0">
                <a:latin typeface="HG丸ｺﾞｼｯｸM-PRO" panose="020F0600000000000000" pitchFamily="50" charset="-128"/>
                <a:ea typeface="HG丸ｺﾞｼｯｸM-PRO" panose="020F0600000000000000" pitchFamily="50" charset="-128"/>
              </a:rPr>
              <a:t>個別</a:t>
            </a:r>
            <a:r>
              <a:rPr lang="ja-JP" altLang="ja-JP" sz="1350" dirty="0">
                <a:latin typeface="HG丸ｺﾞｼｯｸM-PRO" panose="020F0600000000000000" pitchFamily="50" charset="-128"/>
                <a:ea typeface="HG丸ｺﾞｼｯｸM-PRO" panose="020F0600000000000000" pitchFamily="50" charset="-128"/>
              </a:rPr>
              <a:t>視聴ができます。</a:t>
            </a:r>
          </a:p>
          <a:p>
            <a:pPr marL="285750" indent="-285750" hangingPunct="0">
              <a:lnSpc>
                <a:spcPts val="1800"/>
              </a:lnSpc>
              <a:buFont typeface="Wingdings" panose="05000000000000000000" pitchFamily="2" charset="2"/>
              <a:buChar char="l"/>
            </a:pPr>
            <a:r>
              <a:rPr lang="ja-JP" altLang="en-US" sz="1350" dirty="0" smtClean="0">
                <a:latin typeface="HG丸ｺﾞｼｯｸM-PRO" panose="020F0600000000000000" pitchFamily="50" charset="-128"/>
                <a:ea typeface="HG丸ｺﾞｼｯｸM-PRO" panose="020F0600000000000000" pitchFamily="50" charset="-128"/>
              </a:rPr>
              <a:t>図書・視聴学習室に入室</a:t>
            </a:r>
            <a:r>
              <a:rPr lang="ja-JP" altLang="ja-JP" sz="1350" dirty="0" smtClean="0">
                <a:latin typeface="HG丸ｺﾞｼｯｸM-PRO" panose="020F0600000000000000" pitchFamily="50" charset="-128"/>
                <a:ea typeface="HG丸ｺﾞｼｯｸM-PRO" panose="020F0600000000000000" pitchFamily="50" charset="-128"/>
              </a:rPr>
              <a:t>する</a:t>
            </a:r>
            <a:r>
              <a:rPr lang="ja-JP" altLang="ja-JP" sz="1350" dirty="0">
                <a:latin typeface="HG丸ｺﾞｼｯｸM-PRO" panose="020F0600000000000000" pitchFamily="50" charset="-128"/>
                <a:ea typeface="HG丸ｺﾞｼｯｸM-PRO" panose="020F0600000000000000" pitchFamily="50" charset="-128"/>
              </a:rPr>
              <a:t>場合は、受付カウンターでの手続き（学生証の提出等）が必要です。許可</a:t>
            </a:r>
            <a:r>
              <a:rPr lang="ja-JP" altLang="ja-JP" sz="1350" dirty="0" smtClean="0">
                <a:latin typeface="HG丸ｺﾞｼｯｸM-PRO" panose="020F0600000000000000" pitchFamily="50" charset="-128"/>
                <a:ea typeface="HG丸ｺﾞｼｯｸM-PRO" panose="020F0600000000000000" pitchFamily="50" charset="-128"/>
              </a:rPr>
              <a:t>なく</a:t>
            </a:r>
            <a:r>
              <a:rPr lang="ja-JP" altLang="en-US" sz="1350" dirty="0" smtClean="0">
                <a:latin typeface="HG丸ｺﾞｼｯｸM-PRO" panose="020F0600000000000000" pitchFamily="50" charset="-128"/>
                <a:ea typeface="HG丸ｺﾞｼｯｸM-PRO" panose="020F0600000000000000" pitchFamily="50" charset="-128"/>
              </a:rPr>
              <a:t>利用</a:t>
            </a:r>
            <a:r>
              <a:rPr lang="ja-JP" altLang="ja-JP" sz="1350" dirty="0" smtClean="0">
                <a:latin typeface="HG丸ｺﾞｼｯｸM-PRO" panose="020F0600000000000000" pitchFamily="50" charset="-128"/>
                <a:ea typeface="HG丸ｺﾞｼｯｸM-PRO" panose="020F0600000000000000" pitchFamily="50" charset="-128"/>
              </a:rPr>
              <a:t>する</a:t>
            </a:r>
            <a:r>
              <a:rPr lang="ja-JP" altLang="ja-JP" sz="1350" dirty="0">
                <a:latin typeface="HG丸ｺﾞｼｯｸM-PRO" panose="020F0600000000000000" pitchFamily="50" charset="-128"/>
                <a:ea typeface="HG丸ｺﾞｼｯｸM-PRO" panose="020F0600000000000000" pitchFamily="50" charset="-128"/>
              </a:rPr>
              <a:t>ことはできません</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（在学生のみ利用可）　</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339527" y="2641619"/>
            <a:ext cx="6657378" cy="3093154"/>
          </a:xfrm>
          <a:prstGeom prst="rect">
            <a:avLst/>
          </a:prstGeom>
          <a:ln w="12700">
            <a:solidFill>
              <a:schemeClr val="tx1"/>
            </a:solidFill>
          </a:ln>
        </p:spPr>
        <p:txBody>
          <a:bodyPr wrap="square">
            <a:spAutoFit/>
          </a:bodyPr>
          <a:lstStyle/>
          <a:p>
            <a:pPr marL="266700" indent="-266700" hangingPunct="0">
              <a:lnSpc>
                <a:spcPts val="1800"/>
              </a:lnSpc>
            </a:pPr>
            <a:endParaRPr lang="en-US" altLang="ja-JP" sz="1350" dirty="0" smtClean="0">
              <a:latin typeface="HG丸ｺﾞｼｯｸM-PRO" panose="020F0600000000000000" pitchFamily="50" charset="-128"/>
              <a:ea typeface="HG丸ｺﾞｼｯｸM-PRO" panose="020F0600000000000000" pitchFamily="50" charset="-128"/>
            </a:endParaRPr>
          </a:p>
          <a:p>
            <a:pPr marL="266700" indent="-2667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a:t>
            </a:r>
            <a:r>
              <a:rPr lang="ja-JP" altLang="ja-JP" sz="1350" dirty="0">
                <a:latin typeface="HG丸ｺﾞｼｯｸM-PRO" panose="020F0600000000000000" pitchFamily="50" charset="-128"/>
                <a:ea typeface="HG丸ｺﾞｼｯｸM-PRO" panose="020F0600000000000000" pitchFamily="50" charset="-128"/>
              </a:rPr>
              <a:t>１）入室時に、学生証</a:t>
            </a:r>
            <a:r>
              <a:rPr lang="ja-JP" altLang="ja-JP" sz="1350" dirty="0" smtClean="0">
                <a:latin typeface="HG丸ｺﾞｼｯｸM-PRO" panose="020F0600000000000000" pitchFamily="50" charset="-128"/>
                <a:ea typeface="HG丸ｺﾞｼｯｸM-PRO" panose="020F0600000000000000" pitchFamily="50" charset="-128"/>
              </a:rPr>
              <a:t>を受付</a:t>
            </a:r>
            <a:r>
              <a:rPr lang="ja-JP" altLang="ja-JP" sz="1350" dirty="0">
                <a:latin typeface="HG丸ｺﾞｼｯｸM-PRO" panose="020F0600000000000000" pitchFamily="50" charset="-128"/>
                <a:ea typeface="HG丸ｺﾞｼｯｸM-PRO" panose="020F0600000000000000" pitchFamily="50" charset="-128"/>
              </a:rPr>
              <a:t>カウンターに提出してください。</a:t>
            </a:r>
          </a:p>
          <a:p>
            <a:pPr marL="266700" indent="-266700" hangingPunct="0">
              <a:lnSpc>
                <a:spcPts val="1800"/>
              </a:lnSpc>
            </a:pPr>
            <a:r>
              <a:rPr lang="ja-JP" altLang="ja-JP" sz="1350" dirty="0">
                <a:latin typeface="HG丸ｺﾞｼｯｸM-PRO" panose="020F0600000000000000" pitchFamily="50" charset="-128"/>
                <a:ea typeface="HG丸ｺﾞｼｯｸM-PRO" panose="020F0600000000000000" pitchFamily="50" charset="-128"/>
              </a:rPr>
              <a:t>（２）飲食物、かばん類は持込み禁止です。学習上必要なもの以外は持ち込まないでください。ただし、貴重品は身につけてください。筆記用具等を持ち込む場合は、ロッカー横に備え付け</a:t>
            </a:r>
            <a:r>
              <a:rPr lang="ja-JP" altLang="ja-JP" sz="1350" dirty="0" smtClean="0">
                <a:latin typeface="HG丸ｺﾞｼｯｸM-PRO" panose="020F0600000000000000" pitchFamily="50" charset="-128"/>
                <a:ea typeface="HG丸ｺﾞｼｯｸM-PRO" panose="020F0600000000000000" pitchFamily="50" charset="-128"/>
              </a:rPr>
              <a:t>の「</a:t>
            </a:r>
            <a:r>
              <a:rPr lang="ja-JP" altLang="ja-JP" sz="1350" dirty="0">
                <a:latin typeface="HG丸ｺﾞｼｯｸM-PRO" panose="020F0600000000000000" pitchFamily="50" charset="-128"/>
                <a:ea typeface="HG丸ｺﾞｼｯｸM-PRO" panose="020F0600000000000000" pitchFamily="50" charset="-128"/>
              </a:rPr>
              <a:t>備え付けかご」を使用してください</a:t>
            </a:r>
            <a:r>
              <a:rPr lang="ja-JP" altLang="ja-JP" sz="1350" dirty="0" smtClean="0">
                <a:latin typeface="HG丸ｺﾞｼｯｸM-PRO" panose="020F0600000000000000" pitchFamily="50" charset="-128"/>
                <a:ea typeface="HG丸ｺﾞｼｯｸM-PRO" panose="020F0600000000000000" pitchFamily="50" charset="-128"/>
              </a:rPr>
              <a:t>。（</a:t>
            </a:r>
            <a:r>
              <a:rPr lang="ja-JP" altLang="ja-JP" sz="1350" dirty="0">
                <a:latin typeface="HG丸ｺﾞｼｯｸM-PRO" panose="020F0600000000000000" pitchFamily="50" charset="-128"/>
                <a:ea typeface="HG丸ｺﾞｼｯｸM-PRO" panose="020F0600000000000000" pitchFamily="50" charset="-128"/>
              </a:rPr>
              <a:t>中身が確認できるものであれば、ご持参いただいても結構</a:t>
            </a:r>
            <a:r>
              <a:rPr lang="ja-JP" altLang="ja-JP" sz="1350" dirty="0" smtClean="0">
                <a:latin typeface="HG丸ｺﾞｼｯｸM-PRO" panose="020F0600000000000000" pitchFamily="50" charset="-128"/>
                <a:ea typeface="HG丸ｺﾞｼｯｸM-PRO" panose="020F0600000000000000" pitchFamily="50" charset="-128"/>
              </a:rPr>
              <a:t>です）</a:t>
            </a:r>
            <a:endParaRPr lang="ja-JP" altLang="ja-JP" sz="1350" dirty="0">
              <a:latin typeface="HG丸ｺﾞｼｯｸM-PRO" panose="020F0600000000000000" pitchFamily="50" charset="-128"/>
              <a:ea typeface="HG丸ｺﾞｼｯｸM-PRO" panose="020F0600000000000000" pitchFamily="50" charset="-128"/>
            </a:endParaRPr>
          </a:p>
          <a:p>
            <a:pPr marL="266700" indent="-266700" hangingPunct="0">
              <a:lnSpc>
                <a:spcPts val="1800"/>
              </a:lnSpc>
            </a:pPr>
            <a:r>
              <a:rPr lang="ja-JP" altLang="ja-JP" sz="1350" dirty="0">
                <a:latin typeface="HG丸ｺﾞｼｯｸM-PRO" panose="020F0600000000000000" pitchFamily="50" charset="-128"/>
                <a:ea typeface="HG丸ｺﾞｼｯｸM-PRO" panose="020F0600000000000000" pitchFamily="50" charset="-128"/>
              </a:rPr>
              <a:t>（３）個別ブースや放送教材の使用は、受付順</a:t>
            </a:r>
            <a:r>
              <a:rPr lang="ja-JP" altLang="ja-JP" sz="1350" dirty="0" smtClean="0">
                <a:latin typeface="HG丸ｺﾞｼｯｸM-PRO" panose="020F0600000000000000" pitchFamily="50" charset="-128"/>
                <a:ea typeface="HG丸ｺﾞｼｯｸM-PRO" panose="020F0600000000000000" pitchFamily="50" charset="-128"/>
              </a:rPr>
              <a:t>で予約</a:t>
            </a:r>
            <a:r>
              <a:rPr lang="ja-JP" altLang="ja-JP" sz="1350" dirty="0">
                <a:latin typeface="HG丸ｺﾞｼｯｸM-PRO" panose="020F0600000000000000" pitchFamily="50" charset="-128"/>
                <a:ea typeface="HG丸ｺﾞｼｯｸM-PRO" panose="020F0600000000000000" pitchFamily="50" charset="-128"/>
              </a:rPr>
              <a:t>はできません。また、食事や単位認定試験受験の際に席を離れる場合、一旦荷物を持って退席してください。長時間のブースの確保（独占）はご遠慮ください。</a:t>
            </a:r>
          </a:p>
          <a:p>
            <a:pPr marL="266700" indent="-266700" hangingPunct="0">
              <a:lnSpc>
                <a:spcPts val="1800"/>
              </a:lnSpc>
            </a:pPr>
            <a:r>
              <a:rPr lang="ja-JP" altLang="ja-JP" sz="1350" dirty="0">
                <a:latin typeface="HG丸ｺﾞｼｯｸM-PRO" panose="020F0600000000000000" pitchFamily="50" charset="-128"/>
                <a:ea typeface="HG丸ｺﾞｼｯｸM-PRO" panose="020F0600000000000000" pitchFamily="50" charset="-128"/>
              </a:rPr>
              <a:t>（４）携帯電話をお持ちの方は</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マナーモードにして、通話はご遠慮ください。</a:t>
            </a:r>
            <a:endParaRPr lang="en-US" altLang="ja-JP" sz="1350" dirty="0" smtClean="0">
              <a:latin typeface="HG丸ｺﾞｼｯｸM-PRO" panose="020F0600000000000000" pitchFamily="50" charset="-128"/>
              <a:ea typeface="HG丸ｺﾞｼｯｸM-PRO" panose="020F0600000000000000" pitchFamily="50" charset="-128"/>
            </a:endParaRPr>
          </a:p>
          <a:p>
            <a:pPr marL="266700" indent="-2667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５</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個人のパソコン・タブレットを持ち込む場合は図書カウンターでお申し出ください。</a:t>
            </a:r>
            <a:endParaRPr lang="en-US" altLang="ja-JP" sz="1350" dirty="0" smtClean="0">
              <a:latin typeface="HG丸ｺﾞｼｯｸM-PRO" panose="020F0600000000000000" pitchFamily="50" charset="-128"/>
              <a:ea typeface="HG丸ｺﾞｼｯｸM-PRO" panose="020F0600000000000000" pitchFamily="50" charset="-128"/>
            </a:endParaRPr>
          </a:p>
          <a:p>
            <a:pPr marL="266700" indent="-266700" hangingPunct="0">
              <a:lnSpc>
                <a:spcPts val="1800"/>
              </a:lnSpc>
            </a:pPr>
            <a:r>
              <a:rPr lang="ja-JP" altLang="en-US" sz="1350" dirty="0" smtClean="0">
                <a:latin typeface="HG丸ｺﾞｼｯｸM-PRO" panose="020F0600000000000000" pitchFamily="50" charset="-128"/>
                <a:ea typeface="HG丸ｺﾞｼｯｸM-PRO" panose="020F0600000000000000" pitchFamily="50" charset="-128"/>
              </a:rPr>
              <a:t>　　</a:t>
            </a:r>
            <a:r>
              <a:rPr lang="en-US"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無線ＬＡＮを利用する場合は、別途手続きが必要となります。</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2815072" y="2207238"/>
            <a:ext cx="1618781" cy="360000"/>
          </a:xfrm>
          <a:prstGeom prst="rect">
            <a:avLst/>
          </a:prstGeom>
          <a:solidFill>
            <a:schemeClr val="accent1">
              <a:lumMod val="40000"/>
              <a:lumOff val="60000"/>
            </a:schemeClr>
          </a:solidFill>
          <a:ln cap="rnd">
            <a:round/>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hangingPunct="0"/>
            <a:r>
              <a:rPr lang="ja-JP" altLang="ja-JP" b="1" dirty="0" smtClean="0">
                <a:solidFill>
                  <a:schemeClr val="tx1"/>
                </a:solidFill>
                <a:latin typeface="HG丸ｺﾞｼｯｸM-PRO" panose="020F0600000000000000" pitchFamily="50" charset="-128"/>
                <a:ea typeface="HG丸ｺﾞｼｯｸM-PRO" panose="020F0600000000000000" pitchFamily="50" charset="-128"/>
              </a:rPr>
              <a:t>入室</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について</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293152" y="5934211"/>
            <a:ext cx="6840000" cy="360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r>
              <a:rPr lang="ja-JP" altLang="en-US" b="1" spc="600" dirty="0" smtClean="0">
                <a:solidFill>
                  <a:schemeClr val="tx1"/>
                </a:solidFill>
                <a:latin typeface="HG丸ｺﾞｼｯｸM-PRO" panose="020F0600000000000000" pitchFamily="50" charset="-128"/>
                <a:ea typeface="HG丸ｺﾞｼｯｸM-PRO" panose="020F0600000000000000" pitchFamily="50" charset="-128"/>
              </a:rPr>
              <a:t>放送教材の視聴方法の変更について</a:t>
            </a:r>
            <a:endParaRPr lang="ja-JP" altLang="ja-JP" spc="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293152" y="7547769"/>
            <a:ext cx="6840000" cy="1509388"/>
          </a:xfrm>
          <a:prstGeom prst="rect">
            <a:avLst/>
          </a:prstGeom>
          <a:noFill/>
        </p:spPr>
        <p:txBody>
          <a:bodyPr wrap="square" rtlCol="0">
            <a:spAutoFit/>
          </a:bodyPr>
          <a:lstStyle/>
          <a:p>
            <a:r>
              <a:rPr lang="ja-JP" altLang="en-US" sz="1300" dirty="0" smtClean="0">
                <a:latin typeface="HG丸ｺﾞｼｯｸM-PRO" panose="020F0600000000000000" pitchFamily="50" charset="-128"/>
                <a:ea typeface="HG丸ｺﾞｼｯｸM-PRO" panose="020F0600000000000000" pitchFamily="50" charset="-128"/>
              </a:rPr>
              <a:t>　・学習センターでの放送教材の視聴は、放送授業用端末機器（パソコン・タブレット）</a:t>
            </a:r>
            <a:endParaRPr lang="en-US" altLang="ja-JP" sz="1300" dirty="0" smtClean="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ja-JP" altLang="en-US" sz="1300" dirty="0" smtClean="0">
                <a:latin typeface="HG丸ｺﾞｼｯｸM-PRO" panose="020F0600000000000000" pitchFamily="50" charset="-128"/>
                <a:ea typeface="HG丸ｺﾞｼｯｸM-PRO" panose="020F0600000000000000" pitchFamily="50" charset="-128"/>
              </a:rPr>
              <a:t>　に順次切り替えていく予定です。</a:t>
            </a:r>
            <a:endParaRPr lang="en-US" altLang="ja-JP" sz="1300" dirty="0" smtClean="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ja-JP" altLang="en-US" sz="1300" dirty="0" smtClean="0">
                <a:latin typeface="HG丸ｺﾞｼｯｸM-PRO" panose="020F0600000000000000" pitchFamily="50" charset="-128"/>
                <a:ea typeface="HG丸ｺﾞｼｯｸM-PRO" panose="020F0600000000000000" pitchFamily="50" charset="-128"/>
              </a:rPr>
              <a:t>・平成</a:t>
            </a:r>
            <a:r>
              <a:rPr lang="en-US" altLang="ja-JP" sz="1300" dirty="0" smtClean="0">
                <a:latin typeface="HG丸ｺﾞｼｯｸM-PRO" panose="020F0600000000000000" pitchFamily="50" charset="-128"/>
                <a:ea typeface="HG丸ｺﾞｼｯｸM-PRO" panose="020F0600000000000000" pitchFamily="50" charset="-128"/>
              </a:rPr>
              <a:t>30</a:t>
            </a:r>
            <a:r>
              <a:rPr lang="ja-JP" altLang="en-US" sz="1300" dirty="0" smtClean="0">
                <a:latin typeface="HG丸ｺﾞｼｯｸM-PRO" panose="020F0600000000000000" pitchFamily="50" charset="-128"/>
                <a:ea typeface="HG丸ｺﾞｼｯｸM-PRO" panose="020F0600000000000000" pitchFamily="50" charset="-128"/>
              </a:rPr>
              <a:t>年度までに開設された科目の放送教材は、閉講となるまでの間、</a:t>
            </a:r>
            <a:r>
              <a:rPr lang="en-US" altLang="ja-JP" sz="1300" dirty="0" smtClean="0">
                <a:latin typeface="HG丸ｺﾞｼｯｸM-PRO" panose="020F0600000000000000" pitchFamily="50" charset="-128"/>
                <a:ea typeface="HG丸ｺﾞｼｯｸM-PRO" panose="020F0600000000000000" pitchFamily="50" charset="-128"/>
              </a:rPr>
              <a:t>DVD,CD</a:t>
            </a:r>
            <a:r>
              <a:rPr lang="ja-JP" altLang="en-US" sz="1300" dirty="0" smtClean="0">
                <a:latin typeface="HG丸ｺﾞｼｯｸM-PRO" panose="020F0600000000000000" pitchFamily="50" charset="-128"/>
                <a:ea typeface="HG丸ｺﾞｼｯｸM-PRO" panose="020F0600000000000000" pitchFamily="50" charset="-128"/>
              </a:rPr>
              <a:t>を</a:t>
            </a:r>
            <a:endParaRPr lang="en-US" altLang="ja-JP" sz="1300" dirty="0" smtClean="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ja-JP" altLang="en-US" sz="1300" dirty="0" smtClean="0">
                <a:latin typeface="HG丸ｺﾞｼｯｸM-PRO" panose="020F0600000000000000" pitchFamily="50" charset="-128"/>
                <a:ea typeface="HG丸ｺﾞｼｯｸM-PRO" panose="020F0600000000000000" pitchFamily="50" charset="-128"/>
              </a:rPr>
              <a:t>　</a:t>
            </a:r>
            <a:r>
              <a:rPr lang="en-US" altLang="ja-JP" sz="1300" dirty="0" smtClean="0">
                <a:latin typeface="HG丸ｺﾞｼｯｸM-PRO" panose="020F0600000000000000" pitchFamily="50" charset="-128"/>
                <a:ea typeface="HG丸ｺﾞｼｯｸM-PRO" panose="020F0600000000000000" pitchFamily="50" charset="-128"/>
              </a:rPr>
              <a:t>1</a:t>
            </a:r>
            <a:r>
              <a:rPr lang="ja-JP" altLang="en-US" sz="1300" dirty="0" smtClean="0">
                <a:latin typeface="HG丸ｺﾞｼｯｸM-PRO" panose="020F0600000000000000" pitchFamily="50" charset="-128"/>
                <a:ea typeface="HG丸ｺﾞｼｯｸM-PRO" panose="020F0600000000000000" pitchFamily="50" charset="-128"/>
              </a:rPr>
              <a:t>セット配架を続けますので、引き続き視聴が可能です。</a:t>
            </a:r>
            <a:r>
              <a:rPr lang="en-US" altLang="ja-JP" sz="1300" dirty="0" smtClean="0">
                <a:latin typeface="HG丸ｺﾞｼｯｸM-PRO" panose="020F0600000000000000" pitchFamily="50" charset="-128"/>
                <a:ea typeface="HG丸ｺﾞｼｯｸM-PRO" panose="020F0600000000000000" pitchFamily="50" charset="-128"/>
              </a:rPr>
              <a:t>(</a:t>
            </a:r>
            <a:r>
              <a:rPr lang="ja-JP" altLang="en-US" sz="1300" dirty="0" smtClean="0">
                <a:latin typeface="HG丸ｺﾞｼｯｸM-PRO" panose="020F0600000000000000" pitchFamily="50" charset="-128"/>
                <a:ea typeface="HG丸ｺﾞｼｯｸM-PRO" panose="020F0600000000000000" pitchFamily="50" charset="-128"/>
              </a:rPr>
              <a:t>但、大学院は平成</a:t>
            </a:r>
            <a:r>
              <a:rPr lang="en-US" altLang="ja-JP" sz="1300" dirty="0" smtClean="0">
                <a:latin typeface="HG丸ｺﾞｼｯｸM-PRO" panose="020F0600000000000000" pitchFamily="50" charset="-128"/>
                <a:ea typeface="HG丸ｺﾞｼｯｸM-PRO" panose="020F0600000000000000" pitchFamily="50" charset="-128"/>
              </a:rPr>
              <a:t>29</a:t>
            </a:r>
            <a:r>
              <a:rPr lang="ja-JP" altLang="en-US" sz="1300" dirty="0" smtClean="0">
                <a:latin typeface="HG丸ｺﾞｼｯｸM-PRO" panose="020F0600000000000000" pitchFamily="50" charset="-128"/>
                <a:ea typeface="HG丸ｺﾞｼｯｸM-PRO" panose="020F0600000000000000" pitchFamily="50" charset="-128"/>
              </a:rPr>
              <a:t>年度</a:t>
            </a:r>
            <a:endParaRPr lang="en-US" altLang="ja-JP" sz="1300" dirty="0" smtClean="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ja-JP" altLang="en-US" sz="1300" dirty="0" smtClean="0">
                <a:latin typeface="HG丸ｺﾞｼｯｸM-PRO" panose="020F0600000000000000" pitchFamily="50" charset="-128"/>
                <a:ea typeface="HG丸ｺﾞｼｯｸM-PRO" panose="020F0600000000000000" pitchFamily="50" charset="-128"/>
              </a:rPr>
              <a:t>　開設科目まで</a:t>
            </a:r>
            <a:r>
              <a:rPr lang="en-US" altLang="ja-JP" sz="1300" dirty="0" smtClean="0">
                <a:latin typeface="HG丸ｺﾞｼｯｸM-PRO" panose="020F0600000000000000" pitchFamily="50" charset="-128"/>
                <a:ea typeface="HG丸ｺﾞｼｯｸM-PRO" panose="020F0600000000000000" pitchFamily="50" charset="-128"/>
              </a:rPr>
              <a:t>)</a:t>
            </a:r>
            <a:endParaRPr lang="en-US" altLang="ja-JP" sz="1354" dirty="0" smtClean="0">
              <a:latin typeface="HG丸ｺﾞｼｯｸM-PRO" panose="020F0600000000000000" pitchFamily="50" charset="-128"/>
              <a:ea typeface="HG丸ｺﾞｼｯｸM-PRO" panose="020F0600000000000000" pitchFamily="50" charset="-128"/>
            </a:endParaRPr>
          </a:p>
          <a:p>
            <a:endParaRPr lang="en-US" altLang="ja-JP" sz="1354" dirty="0" smtClean="0">
              <a:latin typeface="HG丸ｺﾞｼｯｸM-PRO" panose="020F0600000000000000" pitchFamily="50" charset="-128"/>
              <a:ea typeface="HG丸ｺﾞｼｯｸM-PRO" panose="020F0600000000000000" pitchFamily="50" charset="-128"/>
            </a:endParaRPr>
          </a:p>
          <a:p>
            <a:r>
              <a:rPr lang="ja-JP" altLang="en-US" sz="1354" dirty="0">
                <a:latin typeface="HG丸ｺﾞｼｯｸM-PRO" panose="020F0600000000000000" pitchFamily="50" charset="-128"/>
                <a:ea typeface="HG丸ｺﾞｼｯｸM-PRO" panose="020F0600000000000000" pitchFamily="50" charset="-128"/>
              </a:rPr>
              <a:t>　</a:t>
            </a:r>
            <a:r>
              <a:rPr lang="ja-JP" altLang="en-US" sz="1354" dirty="0" smtClean="0">
                <a:latin typeface="HG丸ｺﾞｼｯｸM-PRO" panose="020F0600000000000000" pitchFamily="50" charset="-128"/>
                <a:ea typeface="HG丸ｺﾞｼｯｸM-PRO" panose="020F0600000000000000" pitchFamily="50" charset="-128"/>
              </a:rPr>
              <a:t>学生の皆様は、インターネットを通じての放送</a:t>
            </a:r>
            <a:r>
              <a:rPr lang="ja-JP" altLang="en-US" sz="1354" dirty="0">
                <a:latin typeface="HG丸ｺﾞｼｯｸM-PRO" panose="020F0600000000000000" pitchFamily="50" charset="-128"/>
                <a:ea typeface="HG丸ｺﾞｼｯｸM-PRO" panose="020F0600000000000000" pitchFamily="50" charset="-128"/>
              </a:rPr>
              <a:t>授業視聴を有効に活用してください</a:t>
            </a:r>
            <a:r>
              <a:rPr lang="ja-JP" altLang="en-US" sz="1354" dirty="0" smtClean="0">
                <a:latin typeface="HG丸ｺﾞｼｯｸM-PRO" panose="020F0600000000000000" pitchFamily="50" charset="-128"/>
                <a:ea typeface="HG丸ｺﾞｼｯｸM-PRO" panose="020F0600000000000000" pitchFamily="50" charset="-128"/>
              </a:rPr>
              <a:t>。</a:t>
            </a:r>
            <a:endParaRPr lang="en-US" altLang="ja-JP" sz="1354" dirty="0">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293152" y="6403869"/>
            <a:ext cx="6840000" cy="103060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lang="ja-JP" altLang="en-US" sz="1400" dirty="0" smtClean="0">
                <a:latin typeface="HG丸ｺﾞｼｯｸM-PRO" panose="020F0600000000000000" pitchFamily="50" charset="-128"/>
                <a:ea typeface="HG丸ｺﾞｼｯｸM-PRO" panose="020F0600000000000000" pitchFamily="50" charset="-128"/>
              </a:rPr>
              <a:t>・学習センターでは、</a:t>
            </a:r>
            <a:r>
              <a:rPr lang="en-US" altLang="ja-JP" sz="1400" dirty="0" smtClean="0">
                <a:latin typeface="HG丸ｺﾞｼｯｸM-PRO" panose="020F0600000000000000" pitchFamily="50" charset="-128"/>
                <a:ea typeface="HG丸ｺﾞｼｯｸM-PRO" panose="020F0600000000000000" pitchFamily="50" charset="-128"/>
              </a:rPr>
              <a:t>2019</a:t>
            </a:r>
            <a:r>
              <a:rPr lang="ja-JP" altLang="en-US" sz="1400" dirty="0" smtClean="0">
                <a:latin typeface="HG丸ｺﾞｼｯｸM-PRO" panose="020F0600000000000000" pitchFamily="50" charset="-128"/>
                <a:ea typeface="HG丸ｺﾞｼｯｸM-PRO" panose="020F0600000000000000" pitchFamily="50" charset="-128"/>
              </a:rPr>
              <a:t>年度 新規開設科目の放送教材の配架は行いません。</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a:t>
            </a:r>
            <a:r>
              <a:rPr lang="ja-JP" altLang="en-US" sz="1400" smtClean="0">
                <a:latin typeface="HG丸ｺﾞｼｯｸM-PRO" panose="020F0600000000000000" pitchFamily="50" charset="-128"/>
                <a:ea typeface="HG丸ｺﾞｼｯｸM-PRO" panose="020F0600000000000000" pitchFamily="50" charset="-128"/>
              </a:rPr>
              <a:t>新規</a:t>
            </a:r>
            <a:r>
              <a:rPr lang="ja-JP" altLang="en-US" sz="1400" dirty="0" smtClean="0">
                <a:latin typeface="HG丸ｺﾞｼｯｸM-PRO" panose="020F0600000000000000" pitchFamily="50" charset="-128"/>
                <a:ea typeface="HG丸ｺﾞｼｯｸM-PRO" panose="020F0600000000000000" pitchFamily="50" charset="-128"/>
              </a:rPr>
              <a:t>開設科目の放送授業の視聴は、放送授業用端末機器（パソコン９台、タブ</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レット ９台</a:t>
            </a: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をご利用ください。</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無線</a:t>
            </a:r>
            <a:r>
              <a:rPr lang="en-US" altLang="ja-JP" sz="1400" dirty="0" smtClean="0">
                <a:latin typeface="HG丸ｺﾞｼｯｸM-PRO" panose="020F0600000000000000" pitchFamily="50" charset="-128"/>
                <a:ea typeface="HG丸ｺﾞｼｯｸM-PRO" panose="020F0600000000000000" pitchFamily="50" charset="-128"/>
              </a:rPr>
              <a:t>LAN</a:t>
            </a:r>
            <a:r>
              <a:rPr lang="ja-JP" altLang="en-US" sz="1400" dirty="0" smtClean="0">
                <a:latin typeface="HG丸ｺﾞｼｯｸM-PRO" panose="020F0600000000000000" pitchFamily="50" charset="-128"/>
                <a:ea typeface="HG丸ｺﾞｼｯｸM-PRO" panose="020F0600000000000000" pitchFamily="50" charset="-128"/>
              </a:rPr>
              <a:t>（</a:t>
            </a:r>
            <a:r>
              <a:rPr lang="en-US" altLang="ja-JP" sz="1400" dirty="0" smtClean="0">
                <a:latin typeface="HG丸ｺﾞｼｯｸM-PRO" panose="020F0600000000000000" pitchFamily="50" charset="-128"/>
                <a:ea typeface="HG丸ｺﾞｼｯｸM-PRO" panose="020F0600000000000000" pitchFamily="50" charset="-128"/>
              </a:rPr>
              <a:t>Wi-Fi</a:t>
            </a:r>
            <a:r>
              <a:rPr lang="ja-JP" altLang="en-US" sz="1400" dirty="0" smtClean="0">
                <a:latin typeface="HG丸ｺﾞｼｯｸM-PRO" panose="020F0600000000000000" pitchFamily="50" charset="-128"/>
                <a:ea typeface="HG丸ｺﾞｼｯｸM-PRO" panose="020F0600000000000000" pitchFamily="50" charset="-128"/>
              </a:rPr>
              <a:t>）の環境も整備されて</a:t>
            </a:r>
            <a:r>
              <a:rPr lang="ja-JP" altLang="en-US" sz="1400" dirty="0">
                <a:latin typeface="HG丸ｺﾞｼｯｸM-PRO" panose="020F0600000000000000" pitchFamily="50" charset="-128"/>
                <a:ea typeface="HG丸ｺﾞｼｯｸM-PRO" panose="020F0600000000000000" pitchFamily="50" charset="-128"/>
              </a:rPr>
              <a:t>い</a:t>
            </a:r>
            <a:r>
              <a:rPr lang="ja-JP" altLang="en-US" sz="1400" dirty="0" smtClean="0">
                <a:latin typeface="HG丸ｺﾞｼｯｸM-PRO" panose="020F0600000000000000" pitchFamily="50" charset="-128"/>
                <a:ea typeface="HG丸ｺﾞｼｯｸM-PRO" panose="020F0600000000000000" pitchFamily="50" charset="-128"/>
              </a:rPr>
              <a:t>ます。</a:t>
            </a:r>
            <a:endParaRPr lang="en-US" altLang="ja-JP"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48272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93152" y="666734"/>
            <a:ext cx="6660000" cy="4939814"/>
          </a:xfrm>
          <a:prstGeom prst="rect">
            <a:avLst/>
          </a:prstGeom>
          <a:ln w="12700">
            <a:noFill/>
          </a:ln>
        </p:spPr>
        <p:txBody>
          <a:bodyPr wrap="square">
            <a:spAutoFit/>
          </a:bodyPr>
          <a:lstStyle>
            <a:defPPr>
              <a:defRPr lang="ja-JP"/>
            </a:defPPr>
            <a:lvl1pPr marL="266700" indent="-266700" hangingPunct="0">
              <a:defRPr sz="1400">
                <a:latin typeface="HG丸ｺﾞｼｯｸM-PRO" panose="020F0600000000000000" pitchFamily="50" charset="-128"/>
                <a:ea typeface="HG丸ｺﾞｼｯｸM-PRO" panose="020F0600000000000000" pitchFamily="50" charset="-128"/>
              </a:defRPr>
            </a:lvl1pPr>
          </a:lstStyle>
          <a:p>
            <a:pPr>
              <a:lnSpc>
                <a:spcPts val="1800"/>
              </a:lnSpc>
            </a:pPr>
            <a:r>
              <a:rPr lang="ja-JP" altLang="en-US" sz="1350" b="1" dirty="0" smtClean="0"/>
              <a:t>（１）ＤＶＤ・ＣＤを利用した視聴</a:t>
            </a:r>
            <a:endParaRPr lang="en-US" altLang="ja-JP" sz="1350" b="1" dirty="0" smtClean="0"/>
          </a:p>
          <a:p>
            <a:pPr marL="180000" indent="0">
              <a:lnSpc>
                <a:spcPts val="1800"/>
              </a:lnSpc>
            </a:pPr>
            <a:r>
              <a:rPr lang="ja-JP" altLang="en-US" sz="1350" dirty="0" smtClean="0"/>
              <a:t>開設中の放送授業全科目のうち、学部は平成</a:t>
            </a:r>
            <a:r>
              <a:rPr lang="en-US" altLang="ja-JP" sz="1350" dirty="0" smtClean="0"/>
              <a:t>30</a:t>
            </a:r>
            <a:r>
              <a:rPr lang="ja-JP" altLang="en-US" sz="1350" dirty="0" smtClean="0"/>
              <a:t>年度まで、大学院は平成</a:t>
            </a:r>
            <a:r>
              <a:rPr lang="en-US" altLang="ja-JP" sz="1350" dirty="0" smtClean="0"/>
              <a:t>29</a:t>
            </a:r>
            <a:r>
              <a:rPr lang="ja-JP" altLang="en-US" sz="1350" dirty="0" smtClean="0"/>
              <a:t>年度までに開設された科目を</a:t>
            </a:r>
            <a:r>
              <a:rPr lang="en-US" altLang="ja-JP" sz="1350" dirty="0" smtClean="0"/>
              <a:t>50</a:t>
            </a:r>
            <a:r>
              <a:rPr lang="ja-JP" altLang="en-US" sz="1350" dirty="0" smtClean="0"/>
              <a:t>音順で配架</a:t>
            </a:r>
            <a:r>
              <a:rPr lang="ja-JP" altLang="en-US" sz="1350" spc="-150" dirty="0" smtClean="0"/>
              <a:t>しています。</a:t>
            </a:r>
            <a:endParaRPr lang="en-US" altLang="ja-JP" sz="1350" spc="-150" dirty="0" smtClean="0"/>
          </a:p>
          <a:p>
            <a:pPr marL="180000" indent="0">
              <a:lnSpc>
                <a:spcPts val="1800"/>
              </a:lnSpc>
            </a:pPr>
            <a:r>
              <a:rPr lang="en-US" altLang="ja-JP" sz="1350" dirty="0" smtClean="0"/>
              <a:t>※</a:t>
            </a:r>
            <a:r>
              <a:rPr lang="ja-JP" altLang="en-US" sz="1350" dirty="0" smtClean="0"/>
              <a:t>前年度の閉講科目は４月～９月に限り配架（インターネット配信なし）。</a:t>
            </a:r>
            <a:endParaRPr lang="en-US" altLang="ja-JP" sz="1350" dirty="0" smtClean="0"/>
          </a:p>
          <a:p>
            <a:pPr marL="180000" indent="-180000">
              <a:lnSpc>
                <a:spcPts val="1800"/>
              </a:lnSpc>
            </a:pPr>
            <a:endParaRPr lang="en-US" altLang="ja-JP" sz="1350" b="1" dirty="0" smtClean="0"/>
          </a:p>
          <a:p>
            <a:pPr marL="180000" indent="-180000">
              <a:lnSpc>
                <a:spcPts val="1800"/>
              </a:lnSpc>
            </a:pPr>
            <a:endParaRPr lang="en-US" altLang="ja-JP" sz="1350" b="1" dirty="0"/>
          </a:p>
          <a:p>
            <a:pPr marL="180000" indent="-180000">
              <a:lnSpc>
                <a:spcPts val="1800"/>
              </a:lnSpc>
            </a:pPr>
            <a:endParaRPr lang="en-US" altLang="ja-JP" sz="1350" b="1" dirty="0"/>
          </a:p>
          <a:p>
            <a:pPr marL="180000" indent="-180000">
              <a:lnSpc>
                <a:spcPts val="1800"/>
              </a:lnSpc>
            </a:pPr>
            <a:endParaRPr lang="en-US" altLang="ja-JP" sz="1350" b="1" dirty="0" smtClean="0"/>
          </a:p>
          <a:p>
            <a:pPr marL="180000" indent="-180000">
              <a:lnSpc>
                <a:spcPts val="1800"/>
              </a:lnSpc>
            </a:pPr>
            <a:endParaRPr lang="en-US" altLang="ja-JP" sz="1350" b="1" dirty="0"/>
          </a:p>
          <a:p>
            <a:pPr marL="180000" indent="-180000">
              <a:lnSpc>
                <a:spcPts val="1800"/>
              </a:lnSpc>
            </a:pPr>
            <a:r>
              <a:rPr lang="ja-JP" altLang="en-US" sz="1350" b="1" dirty="0" smtClean="0"/>
              <a:t>（</a:t>
            </a:r>
            <a:r>
              <a:rPr lang="en-US" altLang="ja-JP" sz="1350" b="1" dirty="0" smtClean="0"/>
              <a:t>2</a:t>
            </a:r>
            <a:r>
              <a:rPr lang="ja-JP" altLang="en-US" sz="1350" b="1" dirty="0" smtClean="0"/>
              <a:t>）インターネット視聴用パソコン、タブレットでの視聴</a:t>
            </a:r>
            <a:endParaRPr lang="en-US" altLang="ja-JP" sz="1350" b="1" dirty="0" smtClean="0"/>
          </a:p>
          <a:p>
            <a:pPr marL="180000" indent="-180000">
              <a:lnSpc>
                <a:spcPts val="1800"/>
              </a:lnSpc>
            </a:pPr>
            <a:r>
              <a:rPr lang="ja-JP" altLang="en-US" sz="1350" dirty="0" smtClean="0"/>
              <a:t>　利用方法については、図書カウンターでご確認ください。</a:t>
            </a:r>
            <a:endParaRPr lang="en-US" altLang="ja-JP" sz="1350" dirty="0" smtClean="0"/>
          </a:p>
          <a:p>
            <a:pPr marL="180000" indent="-180000">
              <a:lnSpc>
                <a:spcPts val="1800"/>
              </a:lnSpc>
            </a:pPr>
            <a:endParaRPr lang="en-US" altLang="ja-JP" sz="1350" dirty="0" smtClean="0"/>
          </a:p>
          <a:p>
            <a:pPr marL="180000" indent="-180000">
              <a:lnSpc>
                <a:spcPts val="1800"/>
              </a:lnSpc>
            </a:pPr>
            <a:endParaRPr lang="en-US" altLang="ja-JP" sz="1350" dirty="0" smtClean="0"/>
          </a:p>
          <a:p>
            <a:pPr marL="180000" indent="-180000">
              <a:lnSpc>
                <a:spcPts val="1800"/>
              </a:lnSpc>
            </a:pPr>
            <a:endParaRPr lang="en-US" altLang="ja-JP" sz="1350" dirty="0"/>
          </a:p>
          <a:p>
            <a:pPr marL="180000" indent="-180000">
              <a:lnSpc>
                <a:spcPts val="1800"/>
              </a:lnSpc>
            </a:pPr>
            <a:endParaRPr lang="en-US" altLang="ja-JP" sz="1350" dirty="0"/>
          </a:p>
          <a:p>
            <a:pPr marL="180000" indent="-180000">
              <a:lnSpc>
                <a:spcPts val="1800"/>
              </a:lnSpc>
            </a:pPr>
            <a:endParaRPr lang="en-US" altLang="ja-JP" sz="1350" b="1" dirty="0" smtClean="0"/>
          </a:p>
          <a:p>
            <a:pPr marL="180000" indent="-180000">
              <a:lnSpc>
                <a:spcPts val="1800"/>
              </a:lnSpc>
            </a:pPr>
            <a:r>
              <a:rPr lang="ja-JP" altLang="en-US" sz="1350" b="1" dirty="0" smtClean="0"/>
              <a:t>（３）学生個人のパソコン、タブレットの持込みについて</a:t>
            </a:r>
            <a:endParaRPr lang="en-US" altLang="ja-JP" sz="1350" b="1" dirty="0" smtClean="0"/>
          </a:p>
          <a:p>
            <a:pPr marL="180000" indent="-180000">
              <a:lnSpc>
                <a:spcPts val="1800"/>
              </a:lnSpc>
            </a:pPr>
            <a:r>
              <a:rPr lang="ja-JP" altLang="en-US" sz="1350" b="1" dirty="0" smtClean="0"/>
              <a:t>・</a:t>
            </a:r>
            <a:r>
              <a:rPr lang="en-US" altLang="ja-JP" sz="1350" b="1" dirty="0" smtClean="0"/>
              <a:t>Wi-Fi</a:t>
            </a:r>
            <a:r>
              <a:rPr lang="ja-JP" altLang="en-US" sz="1350" b="1" dirty="0" smtClean="0"/>
              <a:t>接続なし</a:t>
            </a:r>
            <a:endParaRPr lang="en-US" altLang="ja-JP" sz="1350" b="1" dirty="0" smtClean="0"/>
          </a:p>
          <a:p>
            <a:pPr marL="180000" indent="-180000">
              <a:lnSpc>
                <a:spcPts val="1800"/>
              </a:lnSpc>
            </a:pPr>
            <a:r>
              <a:rPr lang="ja-JP" altLang="en-US" sz="1350" dirty="0" smtClean="0"/>
              <a:t>　図書カウンターで台帳に記入してください。利用証をお渡しします。</a:t>
            </a:r>
            <a:endParaRPr lang="en-US" altLang="ja-JP" sz="1350" dirty="0" smtClean="0"/>
          </a:p>
          <a:p>
            <a:pPr marL="180000" indent="-180000">
              <a:lnSpc>
                <a:spcPts val="1800"/>
              </a:lnSpc>
            </a:pPr>
            <a:r>
              <a:rPr lang="ja-JP" altLang="en-US" sz="1350" b="1" dirty="0" smtClean="0"/>
              <a:t>・</a:t>
            </a:r>
            <a:r>
              <a:rPr lang="en-US" altLang="ja-JP" sz="1350" b="1" dirty="0"/>
              <a:t>Wi-Fi</a:t>
            </a:r>
            <a:r>
              <a:rPr lang="ja-JP" altLang="en-US" sz="1350" b="1" dirty="0" smtClean="0"/>
              <a:t>接続あり</a:t>
            </a:r>
            <a:endParaRPr lang="en-US" altLang="ja-JP" sz="1350" b="1" dirty="0"/>
          </a:p>
          <a:p>
            <a:pPr marL="180000" indent="-180000">
              <a:lnSpc>
                <a:spcPts val="1800"/>
              </a:lnSpc>
            </a:pPr>
            <a:r>
              <a:rPr lang="ja-JP" altLang="en-US" sz="1350" dirty="0" smtClean="0"/>
              <a:t>　所定の手続きがあります</a:t>
            </a:r>
            <a:r>
              <a:rPr lang="ja-JP" altLang="en-US" sz="1350" dirty="0"/>
              <a:t>。図書</a:t>
            </a:r>
            <a:r>
              <a:rPr lang="ja-JP" altLang="en-US" sz="1350" dirty="0" smtClean="0"/>
              <a:t>カウンターでご確認ください。</a:t>
            </a:r>
            <a:endParaRPr lang="en-US" altLang="ja-JP" sz="1350" dirty="0"/>
          </a:p>
        </p:txBody>
      </p:sp>
      <p:sp>
        <p:nvSpPr>
          <p:cNvPr id="12" name="テキスト ボックス 11"/>
          <p:cNvSpPr txBox="1"/>
          <p:nvPr/>
        </p:nvSpPr>
        <p:spPr>
          <a:xfrm>
            <a:off x="302200" y="1650989"/>
            <a:ext cx="6660000" cy="1015663"/>
          </a:xfrm>
          <a:prstGeom prst="rect">
            <a:avLst/>
          </a:prstGeom>
          <a:noFill/>
          <a:ln w="12700">
            <a:solidFill>
              <a:schemeClr val="tx1"/>
            </a:solidFill>
          </a:ln>
        </p:spPr>
        <p:txBody>
          <a:bodyPr wrap="square" rtlCol="0">
            <a:spAutoFit/>
          </a:bodyPr>
          <a:lstStyle/>
          <a:p>
            <a:pPr hangingPunct="0">
              <a:lnSpc>
                <a:spcPts val="1800"/>
              </a:lnSpc>
            </a:pPr>
            <a:r>
              <a:rPr lang="en-US" altLang="ja-JP" sz="1350" dirty="0" smtClean="0">
                <a:latin typeface="HG丸ｺﾞｼｯｸM-PRO" panose="020F0600000000000000" pitchFamily="50" charset="-128"/>
                <a:ea typeface="HG丸ｺﾞｼｯｸM-PRO" panose="020F0600000000000000" pitchFamily="50" charset="-128"/>
              </a:rPr>
              <a:t>【</a:t>
            </a:r>
            <a:r>
              <a:rPr lang="ja-JP" altLang="ja-JP" sz="1350" dirty="0" smtClean="0">
                <a:latin typeface="HG丸ｺﾞｼｯｸM-PRO" panose="020F0600000000000000" pitchFamily="50" charset="-128"/>
                <a:ea typeface="HG丸ｺﾞｼｯｸM-PRO" panose="020F0600000000000000" pitchFamily="50" charset="-128"/>
              </a:rPr>
              <a:t>放送教材の</a:t>
            </a:r>
            <a:r>
              <a:rPr lang="ja-JP" altLang="ja-JP" sz="1350" dirty="0">
                <a:latin typeface="HG丸ｺﾞｼｯｸM-PRO" panose="020F0600000000000000" pitchFamily="50" charset="-128"/>
                <a:ea typeface="HG丸ｺﾞｼｯｸM-PRO" panose="020F0600000000000000" pitchFamily="50" charset="-128"/>
              </a:rPr>
              <a:t>取り扱い上の注意事項等</a:t>
            </a:r>
            <a:r>
              <a:rPr lang="en-US" altLang="ja-JP" sz="1350" dirty="0">
                <a:latin typeface="HG丸ｺﾞｼｯｸM-PRO" panose="020F0600000000000000" pitchFamily="50" charset="-128"/>
                <a:ea typeface="HG丸ｺﾞｼｯｸM-PRO" panose="020F0600000000000000" pitchFamily="50" charset="-128"/>
              </a:rPr>
              <a:t>】</a:t>
            </a:r>
            <a:endParaRPr lang="ja-JP" altLang="ja-JP" sz="1350" dirty="0">
              <a:latin typeface="HG丸ｺﾞｼｯｸM-PRO" panose="020F0600000000000000" pitchFamily="50" charset="-128"/>
              <a:ea typeface="HG丸ｺﾞｼｯｸM-PRO" panose="020F0600000000000000" pitchFamily="50" charset="-128"/>
            </a:endParaRPr>
          </a:p>
          <a:p>
            <a:pPr hangingPunct="0">
              <a:lnSpc>
                <a:spcPts val="1800"/>
              </a:lnSpc>
            </a:pPr>
            <a:r>
              <a:rPr lang="ja-JP" altLang="ja-JP" sz="1350" dirty="0">
                <a:latin typeface="HG丸ｺﾞｼｯｸM-PRO" panose="020F0600000000000000" pitchFamily="50" charset="-128"/>
                <a:ea typeface="HG丸ｺﾞｼｯｸM-PRO" panose="020F0600000000000000" pitchFamily="50" charset="-128"/>
              </a:rPr>
              <a:t>（</a:t>
            </a:r>
            <a:r>
              <a:rPr lang="en-US" altLang="ja-JP" sz="1350" dirty="0">
                <a:latin typeface="HG丸ｺﾞｼｯｸM-PRO" panose="020F0600000000000000" pitchFamily="50" charset="-128"/>
                <a:ea typeface="HG丸ｺﾞｼｯｸM-PRO" panose="020F0600000000000000" pitchFamily="50" charset="-128"/>
              </a:rPr>
              <a:t>1</a:t>
            </a:r>
            <a:r>
              <a:rPr lang="ja-JP" altLang="ja-JP" sz="1350" dirty="0" smtClean="0">
                <a:latin typeface="HG丸ｺﾞｼｯｸM-PRO" panose="020F0600000000000000" pitchFamily="50" charset="-128"/>
                <a:ea typeface="HG丸ｺﾞｼｯｸM-PRO" panose="020F0600000000000000" pitchFamily="50" charset="-128"/>
              </a:rPr>
              <a:t>）</a:t>
            </a:r>
            <a:r>
              <a:rPr lang="ja-JP" altLang="ja-JP" sz="1350" spc="-150" dirty="0" smtClean="0">
                <a:latin typeface="HG丸ｺﾞｼｯｸM-PRO" panose="020F0600000000000000" pitchFamily="50" charset="-128"/>
                <a:ea typeface="HG丸ｺﾞｼｯｸM-PRO" panose="020F0600000000000000" pitchFamily="50" charset="-128"/>
              </a:rPr>
              <a:t>内容</a:t>
            </a:r>
            <a:r>
              <a:rPr lang="ja-JP" altLang="ja-JP" sz="1350" spc="-150" dirty="0">
                <a:latin typeface="HG丸ｺﾞｼｯｸM-PRO" panose="020F0600000000000000" pitchFamily="50" charset="-128"/>
                <a:ea typeface="HG丸ｺﾞｼｯｸM-PRO" panose="020F0600000000000000" pitchFamily="50" charset="-128"/>
              </a:rPr>
              <a:t>を変更・複製したり、第三者に譲渡・貸与することはできません。</a:t>
            </a:r>
          </a:p>
          <a:p>
            <a:pPr hangingPunct="0">
              <a:lnSpc>
                <a:spcPts val="1800"/>
              </a:lnSpc>
            </a:pPr>
            <a:r>
              <a:rPr lang="ja-JP" altLang="ja-JP" sz="1350" dirty="0">
                <a:latin typeface="HG丸ｺﾞｼｯｸM-PRO" panose="020F0600000000000000" pitchFamily="50" charset="-128"/>
                <a:ea typeface="HG丸ｺﾞｼｯｸM-PRO" panose="020F0600000000000000" pitchFamily="50" charset="-128"/>
              </a:rPr>
              <a:t>（</a:t>
            </a:r>
            <a:r>
              <a:rPr lang="en-US" altLang="ja-JP" sz="1350" dirty="0">
                <a:latin typeface="HG丸ｺﾞｼｯｸM-PRO" panose="020F0600000000000000" pitchFamily="50" charset="-128"/>
                <a:ea typeface="HG丸ｺﾞｼｯｸM-PRO" panose="020F0600000000000000" pitchFamily="50" charset="-128"/>
              </a:rPr>
              <a:t>2</a:t>
            </a:r>
            <a:r>
              <a:rPr lang="ja-JP" altLang="ja-JP" sz="1350" dirty="0">
                <a:latin typeface="HG丸ｺﾞｼｯｸM-PRO" panose="020F0600000000000000" pitchFamily="50" charset="-128"/>
                <a:ea typeface="HG丸ｺﾞｼｯｸM-PRO" panose="020F0600000000000000" pitchFamily="50" charset="-128"/>
              </a:rPr>
              <a:t>）個人の学習以外の目的で使用することはできません。</a:t>
            </a:r>
          </a:p>
          <a:p>
            <a:pPr hangingPunct="0">
              <a:lnSpc>
                <a:spcPts val="1800"/>
              </a:lnSpc>
            </a:pPr>
            <a:r>
              <a:rPr lang="ja-JP" altLang="ja-JP" sz="1350" dirty="0">
                <a:latin typeface="HG丸ｺﾞｼｯｸM-PRO" panose="020F0600000000000000" pitchFamily="50" charset="-128"/>
                <a:ea typeface="HG丸ｺﾞｼｯｸM-PRO" panose="020F0600000000000000" pitchFamily="50" charset="-128"/>
              </a:rPr>
              <a:t>（</a:t>
            </a:r>
            <a:r>
              <a:rPr lang="en-US" altLang="ja-JP" sz="1350" dirty="0">
                <a:latin typeface="HG丸ｺﾞｼｯｸM-PRO" panose="020F0600000000000000" pitchFamily="50" charset="-128"/>
                <a:ea typeface="HG丸ｺﾞｼｯｸM-PRO" panose="020F0600000000000000" pitchFamily="50" charset="-128"/>
              </a:rPr>
              <a:t>3</a:t>
            </a:r>
            <a:r>
              <a:rPr lang="ja-JP" altLang="ja-JP" sz="1350" dirty="0">
                <a:latin typeface="HG丸ｺﾞｼｯｸM-PRO" panose="020F0600000000000000" pitchFamily="50" charset="-128"/>
                <a:ea typeface="HG丸ｺﾞｼｯｸM-PRO" panose="020F0600000000000000" pitchFamily="50" charset="-128"/>
              </a:rPr>
              <a:t>）放送教材を紛失、損傷した場合は、その損害を弁償しなければなりません</a:t>
            </a:r>
            <a:r>
              <a:rPr lang="ja-JP" altLang="ja-JP" sz="1350" dirty="0" smtClean="0">
                <a:latin typeface="HG丸ｺﾞｼｯｸM-PRO" panose="020F0600000000000000" pitchFamily="50" charset="-128"/>
                <a:ea typeface="HG丸ｺﾞｼｯｸM-PRO" panose="020F0600000000000000" pitchFamily="50" charset="-128"/>
              </a:rPr>
              <a:t>。</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293152" y="355458"/>
            <a:ext cx="2304000" cy="288000"/>
          </a:xfrm>
          <a:prstGeom prst="rect">
            <a:avLst/>
          </a:prstGeom>
          <a:solidFill>
            <a:schemeClr val="accent1">
              <a:lumMod val="40000"/>
              <a:lumOff val="60000"/>
            </a:schemeClr>
          </a:solidFill>
          <a:ln cap="rnd">
            <a:round/>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hangingPunct="0"/>
            <a:r>
              <a:rPr lang="ja-JP" altLang="ja-JP" b="1" dirty="0">
                <a:solidFill>
                  <a:schemeClr val="tx1"/>
                </a:solidFill>
                <a:latin typeface="HG丸ｺﾞｼｯｸM-PRO" panose="020F0600000000000000" pitchFamily="50" charset="-128"/>
                <a:ea typeface="HG丸ｺﾞｼｯｸM-PRO" panose="020F0600000000000000" pitchFamily="50" charset="-128"/>
              </a:rPr>
              <a:t>放送教材</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の</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視聴</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方法</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293151" y="6642673"/>
            <a:ext cx="3447576" cy="369332"/>
          </a:xfrm>
          <a:prstGeom prst="rect">
            <a:avLst/>
          </a:prstGeom>
          <a:solidFill>
            <a:schemeClr val="accent1">
              <a:lumMod val="40000"/>
              <a:lumOff val="60000"/>
            </a:schemeClr>
          </a:solidFill>
          <a:ln cap="rnd">
            <a:round/>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hangingPunct="0"/>
            <a:r>
              <a:rPr lang="ja-JP" altLang="en-US" b="1" dirty="0" smtClean="0">
                <a:solidFill>
                  <a:schemeClr val="tx1"/>
                </a:solidFill>
                <a:latin typeface="HG丸ｺﾞｼｯｸM-PRO" panose="020F0600000000000000" pitchFamily="50" charset="-128"/>
                <a:ea typeface="HG丸ｺﾞｼｯｸM-PRO" panose="020F0600000000000000" pitchFamily="50" charset="-128"/>
              </a:rPr>
              <a:t>学生用パソコン</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の利用</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について</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302200" y="5698031"/>
            <a:ext cx="6660000" cy="784830"/>
          </a:xfrm>
          <a:prstGeom prst="rect">
            <a:avLst/>
          </a:prstGeom>
          <a:noFill/>
          <a:ln w="12700">
            <a:solidFill>
              <a:schemeClr val="tx1"/>
            </a:solidFill>
          </a:ln>
        </p:spPr>
        <p:txBody>
          <a:bodyPr wrap="square" rtlCol="0">
            <a:spAutoFit/>
          </a:bodyPr>
          <a:lstStyle/>
          <a:p>
            <a:pPr hangingPunct="0">
              <a:lnSpc>
                <a:spcPts val="1800"/>
              </a:lnSpc>
            </a:pPr>
            <a:r>
              <a:rPr lang="en-US" altLang="ja-JP" sz="1350" dirty="0" smtClean="0">
                <a:latin typeface="HG丸ｺﾞｼｯｸM-PRO" panose="020F0600000000000000" pitchFamily="50" charset="-128"/>
                <a:ea typeface="HG丸ｺﾞｼｯｸM-PRO" panose="020F0600000000000000" pitchFamily="50" charset="-128"/>
              </a:rPr>
              <a:t>【Wi-Fi</a:t>
            </a:r>
            <a:r>
              <a:rPr lang="ja-JP" altLang="en-US" sz="1350" dirty="0" smtClean="0">
                <a:latin typeface="HG丸ｺﾞｼｯｸM-PRO" panose="020F0600000000000000" pitchFamily="50" charset="-128"/>
                <a:ea typeface="HG丸ｺﾞｼｯｸM-PRO" panose="020F0600000000000000" pitchFamily="50" charset="-128"/>
              </a:rPr>
              <a:t>利用の際の</a:t>
            </a:r>
            <a:r>
              <a:rPr lang="ja-JP" altLang="ja-JP" sz="1350" dirty="0" smtClean="0">
                <a:latin typeface="HG丸ｺﾞｼｯｸM-PRO" panose="020F0600000000000000" pitchFamily="50" charset="-128"/>
                <a:ea typeface="HG丸ｺﾞｼｯｸM-PRO" panose="020F0600000000000000" pitchFamily="50" charset="-128"/>
              </a:rPr>
              <a:t>注意事項等</a:t>
            </a:r>
            <a:r>
              <a:rPr lang="en-US" altLang="ja-JP" sz="1350" dirty="0">
                <a:latin typeface="HG丸ｺﾞｼｯｸM-PRO" panose="020F0600000000000000" pitchFamily="50" charset="-128"/>
                <a:ea typeface="HG丸ｺﾞｼｯｸM-PRO" panose="020F0600000000000000" pitchFamily="50" charset="-128"/>
              </a:rPr>
              <a:t>】</a:t>
            </a:r>
            <a:endParaRPr lang="ja-JP" altLang="ja-JP" sz="1350" dirty="0">
              <a:latin typeface="HG丸ｺﾞｼｯｸM-PRO" panose="020F0600000000000000" pitchFamily="50" charset="-128"/>
              <a:ea typeface="HG丸ｺﾞｼｯｸM-PRO" panose="020F0600000000000000" pitchFamily="50" charset="-128"/>
            </a:endParaRPr>
          </a:p>
          <a:p>
            <a:pPr marL="180000" indent="-180000">
              <a:lnSpc>
                <a:spcPts val="1800"/>
              </a:lnSpc>
            </a:pPr>
            <a:r>
              <a:rPr lang="ja-JP" altLang="ja-JP" sz="1350" dirty="0">
                <a:latin typeface="HG丸ｺﾞｼｯｸM-PRO" panose="020F0600000000000000" pitchFamily="50" charset="-128"/>
                <a:ea typeface="HG丸ｺﾞｼｯｸM-PRO" panose="020F0600000000000000" pitchFamily="50" charset="-128"/>
              </a:rPr>
              <a:t>（</a:t>
            </a:r>
            <a:r>
              <a:rPr lang="en-US" altLang="ja-JP" sz="1350" dirty="0">
                <a:latin typeface="HG丸ｺﾞｼｯｸM-PRO" panose="020F0600000000000000" pitchFamily="50" charset="-128"/>
                <a:ea typeface="HG丸ｺﾞｼｯｸM-PRO" panose="020F0600000000000000" pitchFamily="50" charset="-128"/>
              </a:rPr>
              <a:t>1</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a:latin typeface="HG丸ｺﾞｼｯｸM-PRO" panose="020F0600000000000000" pitchFamily="50" charset="-128"/>
                <a:ea typeface="HG丸ｺﾞｼｯｸM-PRO" panose="020F0600000000000000" pitchFamily="50" charset="-128"/>
              </a:rPr>
              <a:t>セキュリティ対策がされて</a:t>
            </a:r>
            <a:r>
              <a:rPr lang="ja-JP" altLang="en-US" sz="1350" dirty="0" smtClean="0">
                <a:latin typeface="HG丸ｺﾞｼｯｸM-PRO" panose="020F0600000000000000" pitchFamily="50" charset="-128"/>
                <a:ea typeface="HG丸ｺﾞｼｯｸM-PRO" panose="020F0600000000000000" pitchFamily="50" charset="-128"/>
              </a:rPr>
              <a:t>いるパソコン、タブレットで</a:t>
            </a:r>
            <a:r>
              <a:rPr lang="ja-JP" altLang="en-US" sz="1350" dirty="0">
                <a:latin typeface="HG丸ｺﾞｼｯｸM-PRO" panose="020F0600000000000000" pitchFamily="50" charset="-128"/>
                <a:ea typeface="HG丸ｺﾞｼｯｸM-PRO" panose="020F0600000000000000" pitchFamily="50" charset="-128"/>
              </a:rPr>
              <a:t>ある</a:t>
            </a:r>
            <a:r>
              <a:rPr lang="ja-JP" altLang="en-US" sz="1350" dirty="0" smtClean="0">
                <a:latin typeface="HG丸ｺﾞｼｯｸM-PRO" panose="020F0600000000000000" pitchFamily="50" charset="-128"/>
                <a:ea typeface="HG丸ｺﾞｼｯｸM-PRO" panose="020F0600000000000000" pitchFamily="50" charset="-128"/>
              </a:rPr>
              <a:t>こと。</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a:t>
            </a:r>
            <a:r>
              <a:rPr lang="en-US" altLang="ja-JP" sz="1350" dirty="0">
                <a:latin typeface="HG丸ｺﾞｼｯｸM-PRO" panose="020F0600000000000000" pitchFamily="50" charset="-128"/>
                <a:ea typeface="HG丸ｺﾞｼｯｸM-PRO" panose="020F0600000000000000" pitchFamily="50" charset="-128"/>
              </a:rPr>
              <a:t>2</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その他、利用規約を了承したうえで、ご利用ください。</a:t>
            </a:r>
            <a:endParaRPr lang="en-US" altLang="ja-JP" sz="1350" dirty="0" smtClean="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190414" y="7031875"/>
            <a:ext cx="6660000" cy="2862322"/>
          </a:xfrm>
          <a:prstGeom prst="rect">
            <a:avLst/>
          </a:prstGeom>
          <a:ln w="12700">
            <a:noFill/>
          </a:ln>
        </p:spPr>
        <p:txBody>
          <a:bodyPr wrap="square">
            <a:spAutoFit/>
          </a:bodyPr>
          <a:lstStyle>
            <a:defPPr>
              <a:defRPr lang="ja-JP"/>
            </a:defPPr>
            <a:lvl1pPr marL="266700" indent="-266700" hangingPunct="0">
              <a:defRPr sz="1400">
                <a:latin typeface="HG丸ｺﾞｼｯｸM-PRO" panose="020F0600000000000000" pitchFamily="50" charset="-128"/>
                <a:ea typeface="HG丸ｺﾞｼｯｸM-PRO" panose="020F0600000000000000" pitchFamily="50" charset="-128"/>
              </a:defRPr>
            </a:lvl1pPr>
          </a:lstStyle>
          <a:p>
            <a:pPr marL="0" indent="0">
              <a:lnSpc>
                <a:spcPts val="1800"/>
              </a:lnSpc>
            </a:pPr>
            <a:r>
              <a:rPr lang="ja-JP" altLang="en-US" sz="1350" b="1" dirty="0" smtClean="0"/>
              <a:t>　</a:t>
            </a:r>
            <a:r>
              <a:rPr lang="ja-JP" altLang="en-US" sz="1350" dirty="0" smtClean="0"/>
              <a:t>学生用パソコンとして５台設置しています。</a:t>
            </a:r>
            <a:endParaRPr lang="en-US" altLang="ja-JP" sz="1350" dirty="0" smtClean="0"/>
          </a:p>
          <a:p>
            <a:pPr marL="0" indent="0">
              <a:lnSpc>
                <a:spcPts val="1800"/>
              </a:lnSpc>
            </a:pPr>
            <a:r>
              <a:rPr lang="ja-JP" altLang="en-US" sz="1350" dirty="0"/>
              <a:t>　</a:t>
            </a:r>
            <a:r>
              <a:rPr lang="ja-JP" altLang="en-US" sz="1350" dirty="0" smtClean="0"/>
              <a:t>放送大</a:t>
            </a:r>
            <a:r>
              <a:rPr lang="ja-JP" altLang="en-US" sz="1350" dirty="0"/>
              <a:t>学</a:t>
            </a:r>
            <a:r>
              <a:rPr lang="ja-JP" altLang="en-US" sz="1350" dirty="0" smtClean="0"/>
              <a:t>における学習に限り、使用できます。</a:t>
            </a:r>
            <a:endParaRPr lang="en-US" altLang="ja-JP" sz="1350" dirty="0" smtClean="0"/>
          </a:p>
          <a:p>
            <a:pPr>
              <a:lnSpc>
                <a:spcPts val="1800"/>
              </a:lnSpc>
            </a:pPr>
            <a:r>
              <a:rPr lang="ja-JP" altLang="en-US" sz="1350" b="1" dirty="0" smtClean="0"/>
              <a:t>利用方法</a:t>
            </a:r>
            <a:endParaRPr lang="en-US" altLang="ja-JP" sz="1350" b="1" dirty="0" smtClean="0"/>
          </a:p>
          <a:p>
            <a:pPr marL="180000" indent="0">
              <a:lnSpc>
                <a:spcPts val="1800"/>
              </a:lnSpc>
            </a:pPr>
            <a:r>
              <a:rPr lang="ja-JP" altLang="en-US" sz="1350" dirty="0" smtClean="0"/>
              <a:t>ホワイトボードに使用開始時間とお名前をご記入ください。１時間以上ご利用が経過し、順番待ちの方がいる場合は、交代をお願いしますので、</a:t>
            </a:r>
            <a:r>
              <a:rPr lang="ja-JP" altLang="en-US" sz="1350" spc="-150" dirty="0" smtClean="0"/>
              <a:t>ご了承ください。</a:t>
            </a:r>
            <a:endParaRPr lang="en-US" altLang="ja-JP" sz="1350" spc="-150" dirty="0" smtClean="0"/>
          </a:p>
          <a:p>
            <a:pPr marL="180000" indent="-180000">
              <a:lnSpc>
                <a:spcPts val="1800"/>
              </a:lnSpc>
            </a:pPr>
            <a:r>
              <a:rPr lang="ja-JP" altLang="en-US" sz="1350" b="1" dirty="0" smtClean="0"/>
              <a:t>プリンタの使用</a:t>
            </a:r>
            <a:endParaRPr lang="en-US" altLang="ja-JP" sz="1350" b="1" dirty="0" smtClean="0"/>
          </a:p>
          <a:p>
            <a:pPr marL="180000" indent="0">
              <a:lnSpc>
                <a:spcPts val="1800"/>
              </a:lnSpc>
            </a:pPr>
            <a:r>
              <a:rPr lang="ja-JP" altLang="en-US" sz="1350" dirty="0" smtClean="0"/>
              <a:t>１人</a:t>
            </a:r>
            <a:r>
              <a:rPr lang="en-US" altLang="ja-JP" sz="1350" dirty="0" smtClean="0"/>
              <a:t>10</a:t>
            </a:r>
            <a:r>
              <a:rPr lang="ja-JP" altLang="en-US" sz="1350" dirty="0" smtClean="0"/>
              <a:t>枚まで（放送大学における学習に限ります。印刷は必要最小限にとどめてください。）</a:t>
            </a:r>
            <a:endParaRPr lang="en-US" altLang="ja-JP" sz="1350" dirty="0"/>
          </a:p>
          <a:p>
            <a:pPr marL="180000" indent="-180000">
              <a:lnSpc>
                <a:spcPts val="1800"/>
              </a:lnSpc>
            </a:pPr>
            <a:endParaRPr lang="en-US" altLang="ja-JP" sz="1350" b="1" dirty="0" smtClean="0"/>
          </a:p>
          <a:p>
            <a:pPr marL="180000" indent="-180000">
              <a:lnSpc>
                <a:spcPts val="1800"/>
              </a:lnSpc>
            </a:pPr>
            <a:endParaRPr lang="en-US" altLang="ja-JP" sz="1350" b="1" dirty="0"/>
          </a:p>
          <a:p>
            <a:pPr marL="180000" indent="-180000">
              <a:lnSpc>
                <a:spcPts val="1800"/>
              </a:lnSpc>
            </a:pPr>
            <a:endParaRPr lang="en-US" altLang="ja-JP" sz="1350" b="1" dirty="0" smtClean="0"/>
          </a:p>
          <a:p>
            <a:pPr marL="180000" indent="-180000">
              <a:lnSpc>
                <a:spcPts val="1800"/>
              </a:lnSpc>
            </a:pPr>
            <a:endParaRPr lang="en-US" altLang="ja-JP" sz="1350" dirty="0"/>
          </a:p>
        </p:txBody>
      </p:sp>
      <p:sp>
        <p:nvSpPr>
          <p:cNvPr id="11" name="テキスト ボックス 10"/>
          <p:cNvSpPr txBox="1"/>
          <p:nvPr/>
        </p:nvSpPr>
        <p:spPr>
          <a:xfrm>
            <a:off x="302200" y="3277705"/>
            <a:ext cx="6660000" cy="1015663"/>
          </a:xfrm>
          <a:prstGeom prst="rect">
            <a:avLst/>
          </a:prstGeom>
          <a:noFill/>
          <a:ln w="12700">
            <a:solidFill>
              <a:schemeClr val="tx1"/>
            </a:solidFill>
          </a:ln>
        </p:spPr>
        <p:txBody>
          <a:bodyPr wrap="square" rtlCol="0">
            <a:spAutoFit/>
          </a:bodyPr>
          <a:lstStyle/>
          <a:p>
            <a:pPr hangingPunct="0">
              <a:lnSpc>
                <a:spcPts val="1800"/>
              </a:lnSpc>
            </a:pPr>
            <a:r>
              <a:rPr lang="en-US" altLang="ja-JP" sz="1350" dirty="0" smtClean="0">
                <a:latin typeface="HG丸ｺﾞｼｯｸM-PRO" panose="020F0600000000000000" pitchFamily="50" charset="-128"/>
                <a:ea typeface="HG丸ｺﾞｼｯｸM-PRO" panose="020F0600000000000000" pitchFamily="50" charset="-128"/>
              </a:rPr>
              <a:t>【</a:t>
            </a:r>
            <a:r>
              <a:rPr lang="ja-JP" altLang="ja-JP" sz="1350" dirty="0" smtClean="0">
                <a:latin typeface="HG丸ｺﾞｼｯｸM-PRO" panose="020F0600000000000000" pitchFamily="50" charset="-128"/>
                <a:ea typeface="HG丸ｺﾞｼｯｸM-PRO" panose="020F0600000000000000" pitchFamily="50" charset="-128"/>
              </a:rPr>
              <a:t>注意事項等</a:t>
            </a:r>
            <a:r>
              <a:rPr lang="en-US" altLang="ja-JP" sz="1350" dirty="0">
                <a:latin typeface="HG丸ｺﾞｼｯｸM-PRO" panose="020F0600000000000000" pitchFamily="50" charset="-128"/>
                <a:ea typeface="HG丸ｺﾞｼｯｸM-PRO" panose="020F0600000000000000" pitchFamily="50" charset="-128"/>
              </a:rPr>
              <a:t>】</a:t>
            </a:r>
            <a:endParaRPr lang="ja-JP" altLang="ja-JP" sz="1350" dirty="0">
              <a:latin typeface="HG丸ｺﾞｼｯｸM-PRO" panose="020F0600000000000000" pitchFamily="50" charset="-128"/>
              <a:ea typeface="HG丸ｺﾞｼｯｸM-PRO" panose="020F0600000000000000" pitchFamily="50" charset="-128"/>
            </a:endParaRPr>
          </a:p>
          <a:p>
            <a:pPr hangingPunct="0">
              <a:lnSpc>
                <a:spcPts val="1800"/>
              </a:lnSpc>
            </a:pPr>
            <a:r>
              <a:rPr lang="ja-JP" altLang="ja-JP" sz="1350" dirty="0">
                <a:latin typeface="HG丸ｺﾞｼｯｸM-PRO" panose="020F0600000000000000" pitchFamily="50" charset="-128"/>
                <a:ea typeface="HG丸ｺﾞｼｯｸM-PRO" panose="020F0600000000000000" pitchFamily="50" charset="-128"/>
              </a:rPr>
              <a:t>（</a:t>
            </a:r>
            <a:r>
              <a:rPr lang="en-US" altLang="ja-JP" sz="1350" dirty="0">
                <a:latin typeface="HG丸ｺﾞｼｯｸM-PRO" panose="020F0600000000000000" pitchFamily="50" charset="-128"/>
                <a:ea typeface="HG丸ｺﾞｼｯｸM-PRO" panose="020F0600000000000000" pitchFamily="50" charset="-128"/>
              </a:rPr>
              <a:t>1</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持ち出しはできません。</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a:t>
            </a:r>
            <a:r>
              <a:rPr lang="en-US" altLang="ja-JP" sz="1350" dirty="0">
                <a:latin typeface="HG丸ｺﾞｼｯｸM-PRO" panose="020F0600000000000000" pitchFamily="50" charset="-128"/>
                <a:ea typeface="HG丸ｺﾞｼｯｸM-PRO" panose="020F0600000000000000" pitchFamily="50" charset="-128"/>
              </a:rPr>
              <a:t>2</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端末を確保した状態で長時間席を離れないでください。</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a:t>
            </a:r>
            <a:r>
              <a:rPr lang="en-US" altLang="ja-JP" sz="1350" dirty="0">
                <a:latin typeface="HG丸ｺﾞｼｯｸM-PRO" panose="020F0600000000000000" pitchFamily="50" charset="-128"/>
                <a:ea typeface="HG丸ｺﾞｼｯｸM-PRO" panose="020F0600000000000000" pitchFamily="50" charset="-128"/>
              </a:rPr>
              <a:t>3</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数に限りがあるため、お待ちいただく場合があります。</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302200" y="8890122"/>
            <a:ext cx="6660000" cy="1015663"/>
          </a:xfrm>
          <a:prstGeom prst="rect">
            <a:avLst/>
          </a:prstGeom>
          <a:noFill/>
          <a:ln w="12700">
            <a:solidFill>
              <a:schemeClr val="tx1"/>
            </a:solidFill>
          </a:ln>
        </p:spPr>
        <p:txBody>
          <a:bodyPr wrap="square" rtlCol="0">
            <a:spAutoFit/>
          </a:bodyPr>
          <a:lstStyle/>
          <a:p>
            <a:pPr hangingPunct="0">
              <a:lnSpc>
                <a:spcPts val="1800"/>
              </a:lnSpc>
            </a:pPr>
            <a:r>
              <a:rPr lang="en-US" altLang="ja-JP" sz="1350" dirty="0" smtClean="0">
                <a:latin typeface="HG丸ｺﾞｼｯｸM-PRO" panose="020F0600000000000000" pitchFamily="50" charset="-128"/>
                <a:ea typeface="HG丸ｺﾞｼｯｸM-PRO" panose="020F0600000000000000" pitchFamily="50" charset="-128"/>
              </a:rPr>
              <a:t>【</a:t>
            </a:r>
            <a:r>
              <a:rPr lang="ja-JP" altLang="ja-JP" sz="1350" dirty="0" smtClean="0">
                <a:latin typeface="HG丸ｺﾞｼｯｸM-PRO" panose="020F0600000000000000" pitchFamily="50" charset="-128"/>
                <a:ea typeface="HG丸ｺﾞｼｯｸM-PRO" panose="020F0600000000000000" pitchFamily="50" charset="-128"/>
              </a:rPr>
              <a:t>注意事項等</a:t>
            </a:r>
            <a:r>
              <a:rPr lang="en-US" altLang="ja-JP" sz="1350" dirty="0">
                <a:latin typeface="HG丸ｺﾞｼｯｸM-PRO" panose="020F0600000000000000" pitchFamily="50" charset="-128"/>
                <a:ea typeface="HG丸ｺﾞｼｯｸM-PRO" panose="020F0600000000000000" pitchFamily="50" charset="-128"/>
              </a:rPr>
              <a:t>】</a:t>
            </a:r>
            <a:endParaRPr lang="ja-JP" altLang="ja-JP" sz="1350" dirty="0">
              <a:latin typeface="HG丸ｺﾞｼｯｸM-PRO" panose="020F0600000000000000" pitchFamily="50" charset="-128"/>
              <a:ea typeface="HG丸ｺﾞｼｯｸM-PRO" panose="020F0600000000000000" pitchFamily="50" charset="-128"/>
            </a:endParaRPr>
          </a:p>
          <a:p>
            <a:pPr marL="180000" indent="-180000">
              <a:lnSpc>
                <a:spcPts val="1800"/>
              </a:lnSpc>
            </a:pPr>
            <a:r>
              <a:rPr lang="ja-JP" altLang="ja-JP" sz="1350" dirty="0">
                <a:latin typeface="HG丸ｺﾞｼｯｸM-PRO" panose="020F0600000000000000" pitchFamily="50" charset="-128"/>
                <a:ea typeface="HG丸ｺﾞｼｯｸM-PRO" panose="020F0600000000000000" pitchFamily="50" charset="-128"/>
              </a:rPr>
              <a:t>（</a:t>
            </a:r>
            <a:r>
              <a:rPr lang="en-US" altLang="ja-JP" sz="1350" dirty="0">
                <a:latin typeface="HG丸ｺﾞｼｯｸM-PRO" panose="020F0600000000000000" pitchFamily="50" charset="-128"/>
                <a:ea typeface="HG丸ｺﾞｼｯｸM-PRO" panose="020F0600000000000000" pitchFamily="50" charset="-128"/>
              </a:rPr>
              <a:t>1</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台数に限りがあります。譲り合ってご利用ください。</a:t>
            </a:r>
            <a:endParaRPr lang="en-US" altLang="ja-JP" sz="1350" dirty="0" smtClean="0">
              <a:latin typeface="HG丸ｺﾞｼｯｸM-PRO" panose="020F0600000000000000" pitchFamily="50" charset="-128"/>
              <a:ea typeface="HG丸ｺﾞｼｯｸM-PRO" panose="020F0600000000000000" pitchFamily="50" charset="-128"/>
            </a:endParaRPr>
          </a:p>
          <a:p>
            <a:pPr marL="180000" indent="-180000">
              <a:lnSpc>
                <a:spcPts val="1800"/>
              </a:lnSpc>
            </a:pPr>
            <a:r>
              <a:rPr lang="ja-JP" altLang="en-US" sz="1350" dirty="0" smtClean="0">
                <a:latin typeface="HG丸ｺﾞｼｯｸM-PRO" panose="020F0600000000000000" pitchFamily="50" charset="-128"/>
                <a:ea typeface="HG丸ｺﾞｼｯｸM-PRO" panose="020F0600000000000000" pitchFamily="50" charset="-128"/>
              </a:rPr>
              <a:t>（</a:t>
            </a:r>
            <a:r>
              <a:rPr lang="en-US" altLang="ja-JP" sz="1350" dirty="0" smtClean="0">
                <a:latin typeface="HG丸ｺﾞｼｯｸM-PRO" panose="020F0600000000000000" pitchFamily="50" charset="-128"/>
                <a:ea typeface="HG丸ｺﾞｼｯｸM-PRO" panose="020F0600000000000000" pitchFamily="50" charset="-128"/>
              </a:rPr>
              <a:t>2</a:t>
            </a:r>
            <a:r>
              <a:rPr lang="ja-JP" altLang="en-US" sz="1350" dirty="0" smtClean="0">
                <a:latin typeface="HG丸ｺﾞｼｯｸM-PRO" panose="020F0600000000000000" pitchFamily="50" charset="-128"/>
                <a:ea typeface="HG丸ｺﾞｼｯｸM-PRO" panose="020F0600000000000000" pitchFamily="50" charset="-128"/>
              </a:rPr>
              <a:t>）端末</a:t>
            </a:r>
            <a:r>
              <a:rPr lang="ja-JP" altLang="en-US" sz="1350" dirty="0">
                <a:latin typeface="HG丸ｺﾞｼｯｸM-PRO" panose="020F0600000000000000" pitchFamily="50" charset="-128"/>
                <a:ea typeface="HG丸ｺﾞｼｯｸM-PRO" panose="020F0600000000000000" pitchFamily="50" charset="-128"/>
              </a:rPr>
              <a:t>を確保した状態で長時間席を離れないでください。</a:t>
            </a:r>
            <a:endParaRPr lang="en-US" altLang="ja-JP" sz="1350" dirty="0">
              <a:latin typeface="HG丸ｺﾞｼｯｸM-PRO" panose="020F0600000000000000" pitchFamily="50" charset="-128"/>
              <a:ea typeface="HG丸ｺﾞｼｯｸM-PRO" panose="020F0600000000000000" pitchFamily="50" charset="-128"/>
            </a:endParaRPr>
          </a:p>
          <a:p>
            <a:pPr marL="180000" indent="-180000">
              <a:lnSpc>
                <a:spcPts val="1800"/>
              </a:lnSpc>
            </a:pPr>
            <a:r>
              <a:rPr lang="ja-JP" altLang="ja-JP" sz="1350" dirty="0" smtClean="0">
                <a:latin typeface="HG丸ｺﾞｼｯｸM-PRO" panose="020F0600000000000000" pitchFamily="50" charset="-128"/>
                <a:ea typeface="HG丸ｺﾞｼｯｸM-PRO" panose="020F0600000000000000" pitchFamily="50" charset="-128"/>
              </a:rPr>
              <a:t>（</a:t>
            </a:r>
            <a:r>
              <a:rPr lang="en-US" altLang="ja-JP" sz="1350" dirty="0" smtClean="0">
                <a:latin typeface="HG丸ｺﾞｼｯｸM-PRO" panose="020F0600000000000000" pitchFamily="50" charset="-128"/>
                <a:ea typeface="HG丸ｺﾞｼｯｸM-PRO" panose="020F0600000000000000" pitchFamily="50" charset="-128"/>
              </a:rPr>
              <a:t>3</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ルールを守っていただけない場合は、ご利用をお断りする場合があります。</a:t>
            </a:r>
            <a:endParaRPr lang="en-US" altLang="ja-JP" sz="135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07874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12200" y="1592372"/>
            <a:ext cx="2090775" cy="369332"/>
          </a:xfrm>
          <a:prstGeom prst="rect">
            <a:avLst/>
          </a:prstGeom>
          <a:solidFill>
            <a:schemeClr val="accent1">
              <a:lumMod val="40000"/>
              <a:lumOff val="60000"/>
            </a:schemeClr>
          </a:solidFill>
          <a:ln cap="rnd">
            <a:round/>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hangingPunct="0"/>
            <a:r>
              <a:rPr lang="ja-JP"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室外貸出</a:t>
            </a:r>
            <a:r>
              <a:rPr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について</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237825" y="2029180"/>
            <a:ext cx="6660000" cy="1015663"/>
          </a:xfrm>
          <a:prstGeom prst="rect">
            <a:avLst/>
          </a:prstGeom>
          <a:ln w="12700">
            <a:noFill/>
          </a:ln>
        </p:spPr>
        <p:txBody>
          <a:bodyPr wrap="square">
            <a:spAutoFit/>
          </a:bodyPr>
          <a:lstStyle/>
          <a:p>
            <a:pPr hangingPunct="0">
              <a:lnSpc>
                <a:spcPts val="1800"/>
              </a:lnSpc>
            </a:pPr>
            <a:r>
              <a:rPr lang="ja-JP" altLang="en-US" sz="1350" dirty="0" smtClean="0">
                <a:latin typeface="HG丸ｺﾞｼｯｸM-PRO" panose="020F0600000000000000" pitchFamily="50" charset="-128"/>
                <a:ea typeface="HG丸ｺﾞｼｯｸM-PRO" panose="020F0600000000000000" pitchFamily="50" charset="-128"/>
              </a:rPr>
              <a:t>　</a:t>
            </a:r>
            <a:r>
              <a:rPr lang="en-US" altLang="ja-JP" sz="1350" dirty="0" smtClean="0">
                <a:latin typeface="HG丸ｺﾞｼｯｸM-PRO" panose="020F0600000000000000" pitchFamily="50" charset="-128"/>
                <a:ea typeface="HG丸ｺﾞｼｯｸM-PRO" panose="020F0600000000000000" pitchFamily="50" charset="-128"/>
              </a:rPr>
              <a:t>2019</a:t>
            </a:r>
            <a:r>
              <a:rPr lang="ja-JP" altLang="en-US" sz="1350" dirty="0" smtClean="0">
                <a:latin typeface="HG丸ｺﾞｼｯｸM-PRO" panose="020F0600000000000000" pitchFamily="50" charset="-128"/>
                <a:ea typeface="HG丸ｺﾞｼｯｸM-PRO" panose="020F0600000000000000" pitchFamily="50" charset="-128"/>
              </a:rPr>
              <a:t>年</a:t>
            </a:r>
            <a:r>
              <a:rPr lang="en-US" altLang="ja-JP" sz="1350" dirty="0" smtClean="0">
                <a:latin typeface="HG丸ｺﾞｼｯｸM-PRO" panose="020F0600000000000000" pitchFamily="50" charset="-128"/>
                <a:ea typeface="HG丸ｺﾞｼｯｸM-PRO" panose="020F0600000000000000" pitchFamily="50" charset="-128"/>
              </a:rPr>
              <a:t>4</a:t>
            </a:r>
            <a:r>
              <a:rPr lang="ja-JP" altLang="en-US" sz="1350" dirty="0" smtClean="0">
                <a:latin typeface="HG丸ｺﾞｼｯｸM-PRO" panose="020F0600000000000000" pitchFamily="50" charset="-128"/>
                <a:ea typeface="HG丸ｺﾞｼｯｸM-PRO" panose="020F0600000000000000" pitchFamily="50" charset="-128"/>
              </a:rPr>
              <a:t>月より、学習センター所蔵図書の室外貸出は行わないことになりました。今後は、図書の室外貸出は、放送大学学園本部で一括して行います。</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en-US" sz="1350" dirty="0" smtClean="0">
                <a:latin typeface="HG丸ｺﾞｼｯｸM-PRO" panose="020F0600000000000000" pitchFamily="50" charset="-128"/>
                <a:ea typeface="HG丸ｺﾞｼｯｸM-PRO" panose="020F0600000000000000" pitchFamily="50" charset="-128"/>
              </a:rPr>
              <a:t>ただし、</a:t>
            </a:r>
            <a:r>
              <a:rPr lang="ja-JP" altLang="en-US" sz="1350" dirty="0" smtClean="0">
                <a:latin typeface="HG丸ｺﾞｼｯｸM-PRO" panose="020F0600000000000000" pitchFamily="50" charset="-128"/>
                <a:ea typeface="HG丸ｺﾞｼｯｸM-PRO" panose="020F0600000000000000" pitchFamily="50" charset="-128"/>
              </a:rPr>
              <a:t>附属図書館の貸出に係る取次ぎ業務は、引き続いて行います。貸出方法等に変更はありません。</a:t>
            </a:r>
            <a:endParaRPr lang="ja-JP" altLang="ja-JP" sz="1350" spc="-150"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212200" y="320564"/>
            <a:ext cx="6840000" cy="360000"/>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r>
              <a:rPr lang="ja-JP" altLang="ja-JP" b="1" dirty="0" smtClean="0">
                <a:solidFill>
                  <a:schemeClr val="tx1"/>
                </a:solidFill>
                <a:latin typeface="HG丸ｺﾞｼｯｸM-PRO" panose="020F0600000000000000" pitchFamily="50" charset="-128"/>
                <a:ea typeface="HG丸ｺﾞｼｯｸM-PRO" panose="020F0600000000000000" pitchFamily="50" charset="-128"/>
              </a:rPr>
              <a:t>図</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書</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の</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利</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用</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案</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内</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302200" y="733606"/>
            <a:ext cx="6660000" cy="784830"/>
          </a:xfrm>
          <a:prstGeom prst="rect">
            <a:avLst/>
          </a:prstGeom>
        </p:spPr>
        <p:txBody>
          <a:bodyPr wrap="square">
            <a:spAutoFit/>
          </a:bodyPr>
          <a:lstStyle/>
          <a:p>
            <a:pPr hangingPunct="0">
              <a:lnSpc>
                <a:spcPts val="1800"/>
              </a:lnSpc>
              <a:spcAft>
                <a:spcPts val="0"/>
              </a:spcAft>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図書室</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に設置してある図書は、開架方式を採用しており、日本十進分類法</a:t>
            </a:r>
            <a:r>
              <a:rPr lang="ja-JP" altLang="ja-JP" sz="1350" spc="-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（ＮＤＣ）</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により分類され、書架から自由に取り出して閲覧できます。</a:t>
            </a:r>
          </a:p>
          <a:p>
            <a:pPr hangingPunct="0">
              <a:lnSpc>
                <a:spcPts val="1800"/>
              </a:lnSpc>
              <a:spcAft>
                <a:spcPts val="0"/>
              </a:spcAft>
            </a:pP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閲覧終了後は、元の場所またはワゴンに戻してください。</a:t>
            </a:r>
            <a:endParaRPr lang="ja-JP" altLang="ja-JP" sz="1350" dirty="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15" name="正方形/長方形 14"/>
          <p:cNvSpPr/>
          <p:nvPr/>
        </p:nvSpPr>
        <p:spPr>
          <a:xfrm>
            <a:off x="276473" y="3062771"/>
            <a:ext cx="5024397" cy="369332"/>
          </a:xfrm>
          <a:prstGeom prst="rect">
            <a:avLst/>
          </a:prstGeom>
          <a:solidFill>
            <a:schemeClr val="accent1">
              <a:lumMod val="40000"/>
              <a:lumOff val="60000"/>
            </a:schemeClr>
          </a:solidFill>
          <a:ln cap="rnd">
            <a:round/>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hangingPunct="0"/>
            <a:r>
              <a:rPr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放送大学附属図書館所蔵図書の貸出しについて</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212200" y="3432103"/>
            <a:ext cx="6750000" cy="4231928"/>
          </a:xfrm>
          <a:prstGeom prst="rect">
            <a:avLst/>
          </a:prstGeom>
          <a:ln w="12700">
            <a:noFill/>
          </a:ln>
        </p:spPr>
        <p:txBody>
          <a:bodyPr wrap="square">
            <a:spAutoFit/>
          </a:bodyPr>
          <a:lstStyle/>
          <a:p>
            <a:pPr hangingPunct="0">
              <a:lnSpc>
                <a:spcPts val="1800"/>
              </a:lnSpc>
            </a:pPr>
            <a:r>
              <a:rPr lang="ja-JP" altLang="en-US" sz="1350" dirty="0" smtClean="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放送</a:t>
            </a:r>
            <a:r>
              <a:rPr lang="ja-JP" altLang="en-US" sz="1350" dirty="0" smtClean="0">
                <a:latin typeface="HG丸ｺﾞｼｯｸM-PRO" panose="020F0600000000000000" pitchFamily="50" charset="-128"/>
                <a:ea typeface="HG丸ｺﾞｼｯｸM-PRO" panose="020F0600000000000000" pitchFamily="50" charset="-128"/>
              </a:rPr>
              <a:t>大学学園本部が所蔵する一般図書及び印刷教材は、インターネットを利用</a:t>
            </a:r>
            <a:r>
              <a:rPr lang="ja-JP" altLang="en-US" sz="1350" dirty="0" smtClean="0">
                <a:latin typeface="HG丸ｺﾞｼｯｸM-PRO" panose="020F0600000000000000" pitchFamily="50" charset="-128"/>
                <a:ea typeface="HG丸ｺﾞｼｯｸM-PRO" panose="020F0600000000000000" pitchFamily="50" charset="-128"/>
              </a:rPr>
              <a:t>した</a:t>
            </a:r>
            <a:r>
              <a:rPr lang="ja-JP" altLang="en-US" sz="1350" dirty="0" smtClean="0">
                <a:latin typeface="HG丸ｺﾞｼｯｸM-PRO" panose="020F0600000000000000" pitchFamily="50" charset="-128"/>
                <a:ea typeface="HG丸ｺﾞｼｯｸM-PRO" panose="020F0600000000000000" pitchFamily="50" charset="-128"/>
              </a:rPr>
              <a:t>蔵書検索システム </a:t>
            </a:r>
            <a:r>
              <a:rPr lang="en-US" altLang="ja-JP" sz="1350" dirty="0" smtClean="0">
                <a:latin typeface="HG丸ｺﾞｼｯｸM-PRO" panose="020F0600000000000000" pitchFamily="50" charset="-128"/>
                <a:ea typeface="HG丸ｺﾞｼｯｸM-PRO" panose="020F0600000000000000" pitchFamily="50" charset="-128"/>
              </a:rPr>
              <a:t>OPAC</a:t>
            </a:r>
            <a:r>
              <a:rPr lang="ja-JP" altLang="en-US" sz="1350" dirty="0" smtClean="0">
                <a:latin typeface="HG丸ｺﾞｼｯｸM-PRO" panose="020F0600000000000000" pitchFamily="50" charset="-128"/>
                <a:ea typeface="HG丸ｺﾞｼｯｸM-PRO" panose="020F0600000000000000" pitchFamily="50" charset="-128"/>
              </a:rPr>
              <a:t>の予約ボタンで予約や取寄申込が出来ます。学習</a:t>
            </a:r>
            <a:r>
              <a:rPr lang="ja-JP" altLang="en-US" sz="1350" dirty="0" smtClean="0">
                <a:latin typeface="HG丸ｺﾞｼｯｸM-PRO" panose="020F0600000000000000" pitchFamily="50" charset="-128"/>
                <a:ea typeface="HG丸ｺﾞｼｯｸM-PRO" panose="020F0600000000000000" pitchFamily="50" charset="-128"/>
              </a:rPr>
              <a:t>センター</a:t>
            </a:r>
            <a:r>
              <a:rPr lang="ja-JP" altLang="en-US" sz="1350" dirty="0" smtClean="0">
                <a:latin typeface="HG丸ｺﾞｼｯｸM-PRO" panose="020F0600000000000000" pitchFamily="50" charset="-128"/>
                <a:ea typeface="HG丸ｺﾞｼｯｸM-PRO" panose="020F0600000000000000" pitchFamily="50" charset="-128"/>
              </a:rPr>
              <a:t>で受け取る</a:t>
            </a:r>
            <a:r>
              <a:rPr lang="ja-JP" altLang="en-US" sz="1350" dirty="0">
                <a:latin typeface="HG丸ｺﾞｼｯｸM-PRO" panose="020F0600000000000000" pitchFamily="50" charset="-128"/>
                <a:ea typeface="HG丸ｺﾞｼｯｸM-PRO" panose="020F0600000000000000" pitchFamily="50" charset="-128"/>
              </a:rPr>
              <a:t>場合</a:t>
            </a:r>
            <a:r>
              <a:rPr lang="ja-JP" altLang="en-US" sz="1350" dirty="0" smtClean="0">
                <a:latin typeface="HG丸ｺﾞｼｯｸM-PRO" panose="020F0600000000000000" pitchFamily="50" charset="-128"/>
                <a:ea typeface="HG丸ｺﾞｼｯｸM-PRO" panose="020F0600000000000000" pitchFamily="50" charset="-128"/>
              </a:rPr>
              <a:t>は無料ですが、ご自宅で受取る場合は有料となります。また</a:t>
            </a:r>
            <a:r>
              <a:rPr lang="ja-JP" altLang="en-US" sz="1350" dirty="0" smtClean="0">
                <a:latin typeface="HG丸ｺﾞｼｯｸM-PRO" panose="020F0600000000000000" pitchFamily="50" charset="-128"/>
                <a:ea typeface="HG丸ｺﾞｼｯｸM-PRO" panose="020F0600000000000000" pitchFamily="50" charset="-128"/>
              </a:rPr>
              <a:t>、他</a:t>
            </a:r>
            <a:r>
              <a:rPr lang="ja-JP" altLang="en-US" sz="1350" dirty="0" smtClean="0">
                <a:latin typeface="HG丸ｺﾞｼｯｸM-PRO" panose="020F0600000000000000" pitchFamily="50" charset="-128"/>
                <a:ea typeface="HG丸ｺﾞｼｯｸM-PRO" panose="020F0600000000000000" pitchFamily="50" charset="-128"/>
              </a:rPr>
              <a:t>大学図書館の蔵書検索や文献複写依頼（有料）なども可能です</a:t>
            </a:r>
            <a:r>
              <a:rPr lang="ja-JP" altLang="en-US" sz="1350" dirty="0" smtClean="0">
                <a:latin typeface="HG丸ｺﾞｼｯｸM-PRO" panose="020F0600000000000000" pitchFamily="50" charset="-128"/>
                <a:ea typeface="HG丸ｺﾞｼｯｸM-PRO" panose="020F0600000000000000" pitchFamily="50" charset="-128"/>
              </a:rPr>
              <a:t>。</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en-US" sz="1350" dirty="0" smtClean="0">
                <a:latin typeface="HG丸ｺﾞｼｯｸM-PRO" panose="020F0600000000000000" pitchFamily="50" charset="-128"/>
                <a:ea typeface="HG丸ｺﾞｼｯｸM-PRO" panose="020F0600000000000000" pitchFamily="50" charset="-128"/>
              </a:rPr>
              <a:t>　詳細</a:t>
            </a:r>
            <a:r>
              <a:rPr lang="ja-JP" altLang="en-US" sz="1350" dirty="0" smtClean="0">
                <a:latin typeface="HG丸ｺﾞｼｯｸM-PRO" panose="020F0600000000000000" pitchFamily="50" charset="-128"/>
                <a:ea typeface="HG丸ｺﾞｼｯｸM-PRO" panose="020F0600000000000000" pitchFamily="50" charset="-128"/>
              </a:rPr>
              <a:t>に</a:t>
            </a:r>
            <a:r>
              <a:rPr lang="ja-JP" altLang="en-US" sz="1350" dirty="0" smtClean="0">
                <a:latin typeface="HG丸ｺﾞｼｯｸM-PRO" panose="020F0600000000000000" pitchFamily="50" charset="-128"/>
                <a:ea typeface="HG丸ｺﾞｼｯｸM-PRO" panose="020F0600000000000000" pitchFamily="50" charset="-128"/>
              </a:rPr>
              <a:t>つきましては</a:t>
            </a:r>
            <a:r>
              <a:rPr lang="ja-JP" altLang="en-US" sz="1350" dirty="0" smtClean="0">
                <a:latin typeface="HG丸ｺﾞｼｯｸM-PRO" panose="020F0600000000000000" pitchFamily="50" charset="-128"/>
                <a:ea typeface="HG丸ｺﾞｼｯｸM-PRO" panose="020F0600000000000000" pitchFamily="50" charset="-128"/>
              </a:rPr>
              <a:t>、放送大学附属図書館ホームページ等でご確認下さい。</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en-US" altLang="ja-JP" sz="1350" dirty="0" smtClean="0">
                <a:latin typeface="HG丸ｺﾞｼｯｸM-PRO" panose="020F0600000000000000" pitchFamily="50" charset="-128"/>
                <a:ea typeface="HG丸ｺﾞｼｯｸM-PRO" panose="020F0600000000000000" pitchFamily="50" charset="-128"/>
              </a:rPr>
              <a:t>※</a:t>
            </a:r>
            <a:r>
              <a:rPr lang="en-US" altLang="ja-JP" sz="1350" dirty="0" smtClean="0">
                <a:latin typeface="HG丸ｺﾞｼｯｸM-PRO" panose="020F0600000000000000" pitchFamily="50" charset="-128"/>
                <a:ea typeface="HG丸ｺﾞｼｯｸM-PRO" panose="020F0600000000000000" pitchFamily="50" charset="-128"/>
              </a:rPr>
              <a:t>4</a:t>
            </a:r>
            <a:r>
              <a:rPr lang="ja-JP" altLang="en-US" sz="1350" dirty="0" smtClean="0">
                <a:latin typeface="HG丸ｺﾞｼｯｸM-PRO" panose="020F0600000000000000" pitchFamily="50" charset="-128"/>
                <a:ea typeface="HG丸ｺﾞｼｯｸM-PRO" panose="020F0600000000000000" pitchFamily="50" charset="-128"/>
              </a:rPr>
              <a:t>月</a:t>
            </a:r>
            <a:r>
              <a:rPr lang="en-US" altLang="ja-JP" sz="1350" dirty="0" smtClean="0">
                <a:latin typeface="HG丸ｺﾞｼｯｸM-PRO" panose="020F0600000000000000" pitchFamily="50" charset="-128"/>
                <a:ea typeface="HG丸ｺﾞｼｯｸM-PRO" panose="020F0600000000000000" pitchFamily="50" charset="-128"/>
              </a:rPr>
              <a:t>1</a:t>
            </a:r>
            <a:r>
              <a:rPr lang="ja-JP" altLang="en-US" sz="1350" dirty="0" smtClean="0">
                <a:latin typeface="HG丸ｺﾞｼｯｸM-PRO" panose="020F0600000000000000" pitchFamily="50" charset="-128"/>
                <a:ea typeface="HG丸ｺﾞｼｯｸM-PRO" panose="020F0600000000000000" pitchFamily="50" charset="-128"/>
              </a:rPr>
              <a:t>日より、ＯＰＡＣ用ホームページのＵＲＬが変更となります。　　　　　　</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en-US" sz="1350" spc="-150" dirty="0" smtClean="0">
                <a:latin typeface="HG丸ｺﾞｼｯｸM-PRO" panose="020F0600000000000000" pitchFamily="50" charset="-128"/>
                <a:ea typeface="HG丸ｺﾞｼｯｸM-PRO" panose="020F0600000000000000" pitchFamily="50" charset="-128"/>
              </a:rPr>
              <a:t>　　　　　　　　　　　　　　　　　　　　　　　　　　　　　　　　　　　　　　　　　　　放送</a:t>
            </a:r>
            <a:r>
              <a:rPr lang="ja-JP" altLang="en-US" sz="1350" spc="-150" dirty="0" smtClean="0">
                <a:latin typeface="HG丸ｺﾞｼｯｸM-PRO" panose="020F0600000000000000" pitchFamily="50" charset="-128"/>
                <a:ea typeface="HG丸ｺﾞｼｯｸM-PRO" panose="020F0600000000000000" pitchFamily="50" charset="-128"/>
              </a:rPr>
              <a:t>大学学園本部図書館における貸出可能冊数と期間について</a:t>
            </a:r>
            <a:endParaRPr lang="en-US" altLang="ja-JP" sz="1350" spc="-150" dirty="0" smtClean="0">
              <a:latin typeface="HG丸ｺﾞｼｯｸM-PRO" panose="020F0600000000000000" pitchFamily="50" charset="-128"/>
              <a:ea typeface="HG丸ｺﾞｼｯｸM-PRO" panose="020F0600000000000000" pitchFamily="50" charset="-128"/>
            </a:endParaRPr>
          </a:p>
          <a:p>
            <a:pPr hangingPunct="0">
              <a:lnSpc>
                <a:spcPts val="1800"/>
              </a:lnSpc>
            </a:pPr>
            <a:endParaRPr lang="en-US" altLang="ja-JP" sz="1350" spc="-150" dirty="0" smtClean="0">
              <a:latin typeface="HG丸ｺﾞｼｯｸM-PRO" panose="020F0600000000000000" pitchFamily="50" charset="-128"/>
              <a:ea typeface="HG丸ｺﾞｼｯｸM-PRO" panose="020F0600000000000000" pitchFamily="50" charset="-128"/>
            </a:endParaRPr>
          </a:p>
          <a:p>
            <a:pPr hangingPunct="0">
              <a:lnSpc>
                <a:spcPts val="1800"/>
              </a:lnSpc>
            </a:pPr>
            <a:endParaRPr lang="en-US" altLang="ja-JP" sz="1350" spc="-150" dirty="0">
              <a:latin typeface="HG丸ｺﾞｼｯｸM-PRO" panose="020F0600000000000000" pitchFamily="50" charset="-128"/>
              <a:ea typeface="HG丸ｺﾞｼｯｸM-PRO" panose="020F0600000000000000" pitchFamily="50" charset="-128"/>
            </a:endParaRPr>
          </a:p>
          <a:p>
            <a:pPr fontAlgn="t"/>
            <a:endParaRPr lang="ja-JP" altLang="ja-JP" sz="1400" dirty="0">
              <a:latin typeface="Arial" panose="020B0604020202020204" pitchFamily="34" charset="0"/>
            </a:endParaRPr>
          </a:p>
          <a:p>
            <a:pPr hangingPunct="0">
              <a:lnSpc>
                <a:spcPts val="1800"/>
              </a:lnSpc>
            </a:pPr>
            <a:endParaRPr lang="en-US" altLang="ja-JP" sz="1350" spc="-150" dirty="0" smtClean="0">
              <a:latin typeface="HG丸ｺﾞｼｯｸM-PRO" panose="020F0600000000000000" pitchFamily="50" charset="-128"/>
              <a:ea typeface="HG丸ｺﾞｼｯｸM-PRO" panose="020F0600000000000000" pitchFamily="50" charset="-128"/>
            </a:endParaRPr>
          </a:p>
          <a:p>
            <a:pPr hangingPunct="0">
              <a:lnSpc>
                <a:spcPts val="1800"/>
              </a:lnSpc>
            </a:pPr>
            <a:endParaRPr lang="en-US" altLang="ja-JP" sz="1350" spc="-150" dirty="0">
              <a:latin typeface="HG丸ｺﾞｼｯｸM-PRO" panose="020F0600000000000000" pitchFamily="50" charset="-128"/>
              <a:ea typeface="HG丸ｺﾞｼｯｸM-PRO" panose="020F0600000000000000" pitchFamily="50" charset="-128"/>
            </a:endParaRPr>
          </a:p>
          <a:p>
            <a:pPr hangingPunct="0">
              <a:lnSpc>
                <a:spcPts val="1800"/>
              </a:lnSpc>
            </a:pPr>
            <a:endParaRPr lang="en-US" altLang="ja-JP" sz="1350" spc="-150" dirty="0" smtClean="0">
              <a:latin typeface="HG丸ｺﾞｼｯｸM-PRO" panose="020F0600000000000000" pitchFamily="50" charset="-128"/>
              <a:ea typeface="HG丸ｺﾞｼｯｸM-PRO" panose="020F0600000000000000" pitchFamily="50" charset="-128"/>
            </a:endParaRPr>
          </a:p>
          <a:p>
            <a:pPr hangingPunct="0">
              <a:lnSpc>
                <a:spcPts val="1800"/>
              </a:lnSpc>
            </a:pPr>
            <a:endParaRPr lang="en-US" altLang="ja-JP" sz="1350" spc="-150" dirty="0">
              <a:latin typeface="HG丸ｺﾞｼｯｸM-PRO" panose="020F0600000000000000" pitchFamily="50" charset="-128"/>
              <a:ea typeface="HG丸ｺﾞｼｯｸM-PRO" panose="020F0600000000000000" pitchFamily="50" charset="-128"/>
            </a:endParaRPr>
          </a:p>
          <a:p>
            <a:pPr hangingPunct="0">
              <a:lnSpc>
                <a:spcPts val="1800"/>
              </a:lnSpc>
            </a:pPr>
            <a:endParaRPr lang="en-US" altLang="ja-JP" sz="1350" spc="-150" dirty="0" smtClean="0">
              <a:latin typeface="HG丸ｺﾞｼｯｸM-PRO" panose="020F0600000000000000" pitchFamily="50" charset="-128"/>
              <a:ea typeface="HG丸ｺﾞｼｯｸM-PRO" panose="020F0600000000000000" pitchFamily="50" charset="-128"/>
            </a:endParaRPr>
          </a:p>
          <a:p>
            <a:pPr hangingPunct="0">
              <a:lnSpc>
                <a:spcPts val="1800"/>
              </a:lnSpc>
            </a:pPr>
            <a:endParaRPr lang="en-US" altLang="ja-JP" sz="1350" spc="-150" dirty="0">
              <a:latin typeface="HG丸ｺﾞｼｯｸM-PRO" panose="020F0600000000000000" pitchFamily="50" charset="-128"/>
              <a:ea typeface="HG丸ｺﾞｼｯｸM-PRO" panose="020F0600000000000000" pitchFamily="50" charset="-128"/>
            </a:endParaRPr>
          </a:p>
          <a:p>
            <a:pPr hangingPunct="0">
              <a:lnSpc>
                <a:spcPts val="1800"/>
              </a:lnSpc>
            </a:pPr>
            <a:endParaRPr lang="ja-JP" altLang="ja-JP" sz="1350" spc="-150" dirty="0">
              <a:latin typeface="HG丸ｺﾞｼｯｸM-PRO" panose="020F0600000000000000" pitchFamily="50" charset="-128"/>
              <a:ea typeface="HG丸ｺﾞｼｯｸM-PRO" panose="020F0600000000000000" pitchFamily="50" charset="-128"/>
            </a:endParaRPr>
          </a:p>
        </p:txBody>
      </p:sp>
      <p:sp>
        <p:nvSpPr>
          <p:cNvPr id="18" name="Rectangle 1"/>
          <p:cNvSpPr>
            <a:spLocks noChangeArrowheads="1"/>
          </p:cNvSpPr>
          <p:nvPr/>
        </p:nvSpPr>
        <p:spPr bwMode="auto">
          <a:xfrm>
            <a:off x="302200" y="5281337"/>
            <a:ext cx="726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正方形/長方形 18"/>
          <p:cNvSpPr/>
          <p:nvPr/>
        </p:nvSpPr>
        <p:spPr>
          <a:xfrm>
            <a:off x="302200" y="6761297"/>
            <a:ext cx="2090775" cy="369332"/>
          </a:xfrm>
          <a:prstGeom prst="rect">
            <a:avLst/>
          </a:prstGeom>
          <a:solidFill>
            <a:schemeClr val="accent1">
              <a:lumMod val="40000"/>
              <a:lumOff val="60000"/>
            </a:schemeClr>
          </a:solidFill>
          <a:ln cap="rnd">
            <a:round/>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hangingPunct="0"/>
            <a:r>
              <a:rPr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注意事項について</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302200" y="7087384"/>
            <a:ext cx="6660000" cy="3093154"/>
          </a:xfrm>
          <a:prstGeom prst="rect">
            <a:avLst/>
          </a:prstGeom>
          <a:ln w="12700">
            <a:noFill/>
          </a:ln>
        </p:spPr>
        <p:txBody>
          <a:bodyPr wrap="square">
            <a:spAutoFit/>
          </a:bodyPr>
          <a:lstStyle/>
          <a:p>
            <a:pPr hangingPunct="0">
              <a:lnSpc>
                <a:spcPts val="1800"/>
              </a:lnSpc>
            </a:pPr>
            <a:r>
              <a:rPr lang="ja-JP" altLang="en-US" sz="1350" dirty="0" smtClean="0">
                <a:latin typeface="HG丸ｺﾞｼｯｸM-PRO" panose="020F0600000000000000" pitchFamily="50" charset="-128"/>
                <a:ea typeface="HG丸ｺﾞｼｯｸM-PRO" panose="020F0600000000000000" pitchFamily="50" charset="-128"/>
              </a:rPr>
              <a:t>　①　図書の返却は、図書･視聴学習室への入室時に行ってください</a:t>
            </a:r>
            <a:r>
              <a:rPr lang="ja-JP" altLang="en-US" sz="1350" dirty="0" smtClean="0">
                <a:latin typeface="HG丸ｺﾞｼｯｸM-PRO" panose="020F0600000000000000" pitchFamily="50" charset="-128"/>
                <a:ea typeface="HG丸ｺﾞｼｯｸM-PRO" panose="020F0600000000000000" pitchFamily="50" charset="-128"/>
              </a:rPr>
              <a:t>。なお、</a:t>
            </a:r>
            <a:r>
              <a:rPr lang="ja-JP" altLang="en-US" sz="1350" dirty="0" smtClean="0">
                <a:latin typeface="HG丸ｺﾞｼｯｸM-PRO" panose="020F0600000000000000" pitchFamily="50" charset="-128"/>
                <a:ea typeface="HG丸ｺﾞｼｯｸM-PRO" panose="020F0600000000000000" pitchFamily="50" charset="-128"/>
              </a:rPr>
              <a:t>閉所</a:t>
            </a:r>
            <a:r>
              <a:rPr lang="ja-JP" altLang="en-US" sz="1350" dirty="0" smtClean="0">
                <a:latin typeface="HG丸ｺﾞｼｯｸM-PRO" panose="020F0600000000000000" pitchFamily="50" charset="-128"/>
                <a:ea typeface="HG丸ｺﾞｼｯｸM-PRO" panose="020F0600000000000000" pitchFamily="50" charset="-128"/>
              </a:rPr>
              <a:t>時</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間帯</a:t>
            </a:r>
            <a:r>
              <a:rPr lang="ja-JP" altLang="en-US" sz="1350" dirty="0" smtClean="0">
                <a:latin typeface="HG丸ｺﾞｼｯｸM-PRO" panose="020F0600000000000000" pitchFamily="50" charset="-128"/>
                <a:ea typeface="HG丸ｺﾞｼｯｸM-PRO" panose="020F0600000000000000" pitchFamily="50" charset="-128"/>
              </a:rPr>
              <a:t>に返却される場合は、中央館１階に設置しています、「時間外返却箱</a:t>
            </a:r>
            <a:r>
              <a:rPr lang="ja-JP" altLang="en-US" sz="1350" dirty="0" smtClean="0">
                <a:latin typeface="HG丸ｺﾞｼｯｸM-PRO" panose="020F0600000000000000" pitchFamily="50" charset="-128"/>
                <a:ea typeface="HG丸ｺﾞｼｯｸM-PRO" panose="020F0600000000000000" pitchFamily="50" charset="-128"/>
              </a:rPr>
              <a:t>」</a:t>
            </a:r>
            <a:r>
              <a:rPr lang="en-US"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自</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　動ドアを入って左側付近にあります</a:t>
            </a:r>
            <a:r>
              <a:rPr lang="ja-JP" altLang="en-US" sz="1350" dirty="0" smtClean="0">
                <a:latin typeface="HG丸ｺﾞｼｯｸM-PRO" panose="020F0600000000000000" pitchFamily="50" charset="-128"/>
                <a:ea typeface="HG丸ｺﾞｼｯｸM-PRO" panose="020F0600000000000000" pitchFamily="50" charset="-128"/>
              </a:rPr>
              <a:t>。</a:t>
            </a:r>
            <a:r>
              <a:rPr lang="en-US"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に</a:t>
            </a:r>
            <a:r>
              <a:rPr lang="ja-JP" altLang="en-US" sz="1350" dirty="0" smtClean="0">
                <a:latin typeface="HG丸ｺﾞｼｯｸM-PRO" panose="020F0600000000000000" pitchFamily="50" charset="-128"/>
                <a:ea typeface="HG丸ｺﾞｼｯｸM-PRO" panose="020F0600000000000000" pitchFamily="50" charset="-128"/>
              </a:rPr>
              <a:t>返却してください。</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en-US" sz="1350" dirty="0" smtClean="0">
                <a:latin typeface="HG丸ｺﾞｼｯｸM-PRO" panose="020F0600000000000000" pitchFamily="50" charset="-128"/>
                <a:ea typeface="HG丸ｺﾞｼｯｸM-PRO" panose="020F0600000000000000" pitchFamily="50" charset="-128"/>
              </a:rPr>
              <a:t>　②　返却期日を過ぎて図書を返却された場合は、遅延した日数分だけ罰則期間が</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　つき、その間の貸出や更新、</a:t>
            </a:r>
            <a:r>
              <a:rPr lang="en-US" altLang="ja-JP" sz="1350" dirty="0" smtClean="0">
                <a:latin typeface="HG丸ｺﾞｼｯｸM-PRO" panose="020F0600000000000000" pitchFamily="50" charset="-128"/>
                <a:ea typeface="HG丸ｺﾞｼｯｸM-PRO" panose="020F0600000000000000" pitchFamily="50" charset="-128"/>
              </a:rPr>
              <a:t>ILL</a:t>
            </a:r>
            <a:r>
              <a:rPr lang="ja-JP" altLang="en-US" sz="1350" dirty="0" smtClean="0">
                <a:latin typeface="HG丸ｺﾞｼｯｸM-PRO" panose="020F0600000000000000" pitchFamily="50" charset="-128"/>
                <a:ea typeface="HG丸ｺﾞｼｯｸM-PRO" panose="020F0600000000000000" pitchFamily="50" charset="-128"/>
              </a:rPr>
              <a:t>申込等のサービスが受けられなくなります。</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　必ず返却期限にご返却ください。</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③　貸出手続きは、必ずご本人が行ってください。</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　（代理人の手続きは認めていません。やむをえない事情がある場合は、図書・</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　視聴学習室にご相談ください。）</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④　個人の学習以外の目的で使用することは出来ません。</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⑤　紛失や損傷をした場合は、その損害を弁償して頂きます。その場合は、必ず</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　職員に申し出てください。</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800"/>
              </a:lnSpc>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⑥　各種利用方法に沿ってご利用ください。</a:t>
            </a:r>
            <a:endParaRPr lang="ja-JP" altLang="ja-JP" sz="1350" spc="-150"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708255826"/>
              </p:ext>
            </p:extLst>
          </p:nvPr>
        </p:nvGraphicFramePr>
        <p:xfrm>
          <a:off x="446939" y="5301561"/>
          <a:ext cx="6450886" cy="1383992"/>
        </p:xfrm>
        <a:graphic>
          <a:graphicData uri="http://schemas.openxmlformats.org/drawingml/2006/table">
            <a:tbl>
              <a:tblPr firstRow="1" bandRow="1">
                <a:tableStyleId>{5C22544A-7EE6-4342-B048-85BDC9FD1C3A}</a:tableStyleId>
              </a:tblPr>
              <a:tblGrid>
                <a:gridCol w="2684917"/>
                <a:gridCol w="1048922"/>
                <a:gridCol w="969114"/>
                <a:gridCol w="1747933"/>
              </a:tblGrid>
              <a:tr h="252017">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利　用　者</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貸出冊数</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貸出期間</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貸出延長</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18">
                <a:tc>
                  <a:txBody>
                    <a:bodyPr/>
                    <a:lstStyle/>
                    <a:p>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本学の学部学生（休学者除く）</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１０冊</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１カ月</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申出日より２週間延長</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利用予約がない</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　　場合、１回限り）</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18">
                <a:tc>
                  <a:txBody>
                    <a:bodyPr/>
                    <a:lstStyle/>
                    <a:p>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本学の卒研履修生</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２０冊</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r h="277418">
                <a:tc>
                  <a:txBody>
                    <a:bodyPr/>
                    <a:lstStyle/>
                    <a:p>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本学の修士大学院生（休学者除く）</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２０冊</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r h="277418">
                <a:tc>
                  <a:txBody>
                    <a:bodyPr/>
                    <a:lstStyle/>
                    <a:p>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本学の博士大学院生（休学者除く</a:t>
                      </a: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３０冊</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2188041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56324" y="8197234"/>
            <a:ext cx="6660000" cy="1800000"/>
          </a:xfrm>
          <a:prstGeom prst="roundRect">
            <a:avLst/>
          </a:prstGeom>
          <a:noFill/>
          <a:ln w="50800"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10324" y="8090216"/>
            <a:ext cx="6552000" cy="1847233"/>
          </a:xfrm>
          <a:prstGeom prst="rect">
            <a:avLst/>
          </a:prstGeom>
          <a:noFill/>
          <a:ln w="22225" cap="rnd" cmpd="dbl">
            <a:noFill/>
            <a:bevel/>
          </a:ln>
        </p:spPr>
        <p:txBody>
          <a:bodyPr wrap="square" lIns="144000" tIns="144000" rIns="144000" bIns="144000" rtlCol="0">
            <a:noAutofit/>
          </a:bodyPr>
          <a:lstStyle/>
          <a:p>
            <a:pPr indent="0">
              <a:lnSpc>
                <a:spcPct val="100000"/>
              </a:lnSpc>
              <a:spcAft>
                <a:spcPts val="0"/>
              </a:spcAft>
            </a:pPr>
            <a:r>
              <a:rPr lang="ja-JP" altLang="en-US" sz="1350" kern="100" dirty="0" smtClean="0">
                <a:latin typeface="HG丸ｺﾞｼｯｸM-PRO" panose="020F0600000000000000" pitchFamily="50" charset="-128"/>
                <a:ea typeface="HG丸ｺﾞｼｯｸM-PRO" panose="020F0600000000000000" pitchFamily="50" charset="-128"/>
              </a:rPr>
              <a:t>● </a:t>
            </a:r>
            <a:r>
              <a:rPr lang="ja-JP" altLang="ja-JP" sz="1350" kern="100" dirty="0" smtClean="0">
                <a:latin typeface="HG丸ｺﾞｼｯｸM-PRO" panose="020F0600000000000000" pitchFamily="50" charset="-128"/>
                <a:ea typeface="HG丸ｺﾞｼｯｸM-PRO" panose="020F0600000000000000" pitchFamily="50" charset="-128"/>
              </a:rPr>
              <a:t>大阪市に</a:t>
            </a:r>
            <a:r>
              <a:rPr lang="ja-JP" altLang="en-US" sz="1350" kern="100" dirty="0" smtClean="0">
                <a:latin typeface="HG丸ｺﾞｼｯｸM-PRO" panose="020F0600000000000000" pitchFamily="50" charset="-128"/>
                <a:ea typeface="HG丸ｺﾞｼｯｸM-PRO" panose="020F0600000000000000" pitchFamily="50" charset="-128"/>
              </a:rPr>
              <a:t>大雨特別警報または、</a:t>
            </a:r>
            <a:r>
              <a:rPr lang="ja-JP" altLang="ja-JP" sz="1350" kern="100" dirty="0" smtClean="0">
                <a:latin typeface="HG丸ｺﾞｼｯｸM-PRO" panose="020F0600000000000000" pitchFamily="50" charset="-128"/>
                <a:ea typeface="HG丸ｺﾞｼｯｸM-PRO" panose="020F0600000000000000" pitchFamily="50" charset="-128"/>
              </a:rPr>
              <a:t>暴風警報</a:t>
            </a:r>
            <a:r>
              <a:rPr lang="ja-JP" altLang="en-US" sz="1350" kern="100" dirty="0" smtClean="0">
                <a:latin typeface="HG丸ｺﾞｼｯｸM-PRO" panose="020F0600000000000000" pitchFamily="50" charset="-128"/>
                <a:ea typeface="HG丸ｺﾞｼｯｸM-PRO" panose="020F0600000000000000" pitchFamily="50" charset="-128"/>
              </a:rPr>
              <a:t>（以下「警報</a:t>
            </a:r>
            <a:r>
              <a:rPr lang="en-US" altLang="ja-JP" sz="1350" kern="100" dirty="0" smtClean="0">
                <a:latin typeface="HG丸ｺﾞｼｯｸM-PRO" panose="020F0600000000000000" pitchFamily="50" charset="-128"/>
                <a:ea typeface="HG丸ｺﾞｼｯｸM-PRO" panose="020F0600000000000000" pitchFamily="50" charset="-128"/>
              </a:rPr>
              <a:t>｣</a:t>
            </a:r>
            <a:r>
              <a:rPr lang="ja-JP" altLang="en-US" sz="1350" kern="100" dirty="0" smtClean="0">
                <a:latin typeface="HG丸ｺﾞｼｯｸM-PRO" panose="020F0600000000000000" pitchFamily="50" charset="-128"/>
                <a:ea typeface="HG丸ｺﾞｼｯｸM-PRO" panose="020F0600000000000000" pitchFamily="50" charset="-128"/>
              </a:rPr>
              <a:t>）</a:t>
            </a:r>
            <a:r>
              <a:rPr lang="ja-JP" altLang="ja-JP" sz="1350" kern="100" dirty="0" smtClean="0">
                <a:latin typeface="HG丸ｺﾞｼｯｸM-PRO" panose="020F0600000000000000" pitchFamily="50" charset="-128"/>
                <a:ea typeface="HG丸ｺﾞｼｯｸM-PRO" panose="020F0600000000000000" pitchFamily="50" charset="-128"/>
              </a:rPr>
              <a:t>が</a:t>
            </a:r>
            <a:r>
              <a:rPr lang="ja-JP" altLang="ja-JP" sz="1350" kern="100" dirty="0">
                <a:latin typeface="HG丸ｺﾞｼｯｸM-PRO" panose="020F0600000000000000" pitchFamily="50" charset="-128"/>
                <a:ea typeface="HG丸ｺﾞｼｯｸM-PRO" panose="020F0600000000000000" pitchFamily="50" charset="-128"/>
              </a:rPr>
              <a:t>発令された</a:t>
            </a:r>
            <a:r>
              <a:rPr lang="ja-JP" altLang="ja-JP" sz="1350" kern="100" dirty="0" smtClean="0">
                <a:latin typeface="HG丸ｺﾞｼｯｸM-PRO" panose="020F0600000000000000" pitchFamily="50" charset="-128"/>
                <a:ea typeface="HG丸ｺﾞｼｯｸM-PRO" panose="020F0600000000000000" pitchFamily="50" charset="-128"/>
              </a:rPr>
              <a:t>場合</a:t>
            </a:r>
            <a:r>
              <a:rPr lang="ja-JP" altLang="en-US" sz="1350" kern="100" dirty="0" smtClean="0">
                <a:latin typeface="HG丸ｺﾞｼｯｸM-PRO" panose="020F0600000000000000" pitchFamily="50" charset="-128"/>
                <a:ea typeface="HG丸ｺﾞｼｯｸM-PRO" panose="020F0600000000000000" pitchFamily="50" charset="-128"/>
              </a:rPr>
              <a:t>、</a:t>
            </a:r>
            <a:endParaRPr lang="en-US" altLang="ja-JP" sz="1350" kern="100" dirty="0" smtClean="0">
              <a:latin typeface="HG丸ｺﾞｼｯｸM-PRO" panose="020F0600000000000000" pitchFamily="50" charset="-128"/>
              <a:ea typeface="HG丸ｺﾞｼｯｸM-PRO" panose="020F0600000000000000" pitchFamily="50" charset="-128"/>
            </a:endParaRPr>
          </a:p>
          <a:p>
            <a:pPr indent="0">
              <a:lnSpc>
                <a:spcPct val="100000"/>
              </a:lnSpc>
              <a:spcAft>
                <a:spcPts val="0"/>
              </a:spcAft>
            </a:pPr>
            <a:r>
              <a:rPr lang="ja-JP" altLang="en-US" sz="1350" kern="100" dirty="0">
                <a:latin typeface="HG丸ｺﾞｼｯｸM-PRO" panose="020F0600000000000000" pitchFamily="50" charset="-128"/>
                <a:ea typeface="HG丸ｺﾞｼｯｸM-PRO" panose="020F0600000000000000" pitchFamily="50" charset="-128"/>
              </a:rPr>
              <a:t>　</a:t>
            </a:r>
            <a:r>
              <a:rPr lang="ja-JP" altLang="en-US" sz="1350" kern="100" dirty="0" smtClean="0">
                <a:latin typeface="HG丸ｺﾞｼｯｸM-PRO" panose="020F0600000000000000" pitchFamily="50" charset="-128"/>
                <a:ea typeface="HG丸ｺﾞｼｯｸM-PRO" panose="020F0600000000000000" pitchFamily="50" charset="-128"/>
              </a:rPr>
              <a:t>臨時</a:t>
            </a:r>
            <a:r>
              <a:rPr lang="ja-JP" altLang="en-US" sz="1350" kern="100" dirty="0">
                <a:latin typeface="HG丸ｺﾞｼｯｸM-PRO" panose="020F0600000000000000" pitchFamily="50" charset="-128"/>
                <a:ea typeface="HG丸ｺﾞｼｯｸM-PRO" panose="020F0600000000000000" pitchFamily="50" charset="-128"/>
              </a:rPr>
              <a:t>閉所</a:t>
            </a:r>
            <a:r>
              <a:rPr lang="ja-JP" altLang="en-US" sz="1350" kern="100" dirty="0" smtClean="0">
                <a:latin typeface="HG丸ｺﾞｼｯｸM-PRO" panose="020F0600000000000000" pitchFamily="50" charset="-128"/>
                <a:ea typeface="HG丸ｺﾞｼｯｸM-PRO" panose="020F0600000000000000" pitchFamily="50" charset="-128"/>
              </a:rPr>
              <a:t>となります。なお、警報解除の場合、次のとおりの対応を行います。</a:t>
            </a:r>
            <a:endParaRPr lang="en-US" altLang="ja-JP" sz="1350" kern="100" dirty="0" smtClean="0">
              <a:latin typeface="HG丸ｺﾞｼｯｸM-PRO" panose="020F0600000000000000" pitchFamily="50" charset="-128"/>
              <a:ea typeface="HG丸ｺﾞｼｯｸM-PRO" panose="020F0600000000000000" pitchFamily="50" charset="-128"/>
            </a:endParaRPr>
          </a:p>
          <a:p>
            <a:pPr indent="0">
              <a:lnSpc>
                <a:spcPct val="100000"/>
              </a:lnSpc>
              <a:spcAft>
                <a:spcPts val="0"/>
              </a:spcAft>
            </a:pPr>
            <a:r>
              <a:rPr lang="ja-JP" altLang="en-US" sz="1350" b="1" kern="100" dirty="0">
                <a:latin typeface="HG丸ｺﾞｼｯｸM-PRO" panose="020F0600000000000000" pitchFamily="50" charset="-128"/>
                <a:ea typeface="HG丸ｺﾞｼｯｸM-PRO" panose="020F0600000000000000" pitchFamily="50" charset="-128"/>
              </a:rPr>
              <a:t>　</a:t>
            </a:r>
            <a:r>
              <a:rPr lang="ja-JP" altLang="en-US" sz="1350" b="1" kern="100" dirty="0" smtClean="0">
                <a:latin typeface="HG丸ｺﾞｼｯｸM-PRO" panose="020F0600000000000000" pitchFamily="50" charset="-128"/>
                <a:ea typeface="HG丸ｺﾞｼｯｸM-PRO" panose="020F0600000000000000" pitchFamily="50" charset="-128"/>
              </a:rPr>
              <a:t>　</a:t>
            </a:r>
            <a:r>
              <a:rPr lang="ja-JP" altLang="en-US" sz="1300" kern="100" dirty="0" smtClean="0">
                <a:latin typeface="HG丸ｺﾞｼｯｸM-PRO" panose="020F0600000000000000" pitchFamily="50" charset="-128"/>
                <a:ea typeface="HG丸ｺﾞｼｯｸM-PRO" panose="020F0600000000000000" pitchFamily="50" charset="-128"/>
              </a:rPr>
              <a:t>午前</a:t>
            </a:r>
            <a:r>
              <a:rPr lang="en-US" altLang="ja-JP" sz="1300" kern="100" dirty="0" smtClean="0">
                <a:latin typeface="HG丸ｺﾞｼｯｸM-PRO" panose="020F0600000000000000" pitchFamily="50" charset="-128"/>
                <a:ea typeface="HG丸ｺﾞｼｯｸM-PRO" panose="020F0600000000000000" pitchFamily="50" charset="-128"/>
              </a:rPr>
              <a:t>7</a:t>
            </a:r>
            <a:r>
              <a:rPr lang="ja-JP" altLang="en-US" sz="1300" kern="100" dirty="0" smtClean="0">
                <a:latin typeface="HG丸ｺﾞｼｯｸM-PRO" panose="020F0600000000000000" pitchFamily="50" charset="-128"/>
                <a:ea typeface="HG丸ｺﾞｼｯｸM-PRO" panose="020F0600000000000000" pitchFamily="50" charset="-128"/>
              </a:rPr>
              <a:t>時までに解除された場合 ：　平常とおり開所します。　  </a:t>
            </a:r>
            <a:r>
              <a:rPr lang="ja-JP" altLang="en-US" sz="1350" b="1" kern="100" dirty="0" smtClean="0">
                <a:latin typeface="HG丸ｺﾞｼｯｸM-PRO" panose="020F0600000000000000" pitchFamily="50" charset="-128"/>
                <a:ea typeface="HG丸ｺﾞｼｯｸM-PRO" panose="020F0600000000000000" pitchFamily="50" charset="-128"/>
              </a:rPr>
              <a:t>　</a:t>
            </a:r>
            <a:endParaRPr lang="en-US" altLang="ja-JP" sz="1350" b="1" kern="100" dirty="0" smtClean="0">
              <a:latin typeface="HG丸ｺﾞｼｯｸM-PRO" panose="020F0600000000000000" pitchFamily="50" charset="-128"/>
              <a:ea typeface="HG丸ｺﾞｼｯｸM-PRO" panose="020F0600000000000000" pitchFamily="50" charset="-128"/>
            </a:endParaRPr>
          </a:p>
          <a:p>
            <a:pPr indent="0">
              <a:lnSpc>
                <a:spcPct val="100000"/>
              </a:lnSpc>
              <a:spcAft>
                <a:spcPts val="0"/>
              </a:spcAft>
            </a:pPr>
            <a:r>
              <a:rPr lang="ja-JP" altLang="en-US" sz="1350" kern="100" dirty="0">
                <a:latin typeface="HG丸ｺﾞｼｯｸM-PRO" panose="020F0600000000000000" pitchFamily="50" charset="-128"/>
                <a:ea typeface="HG丸ｺﾞｼｯｸM-PRO" panose="020F0600000000000000" pitchFamily="50" charset="-128"/>
              </a:rPr>
              <a:t>　</a:t>
            </a:r>
            <a:r>
              <a:rPr lang="ja-JP" altLang="en-US" sz="1350" kern="100" dirty="0" smtClean="0">
                <a:latin typeface="HG丸ｺﾞｼｯｸM-PRO" panose="020F0600000000000000" pitchFamily="50" charset="-128"/>
                <a:ea typeface="HG丸ｺﾞｼｯｸM-PRO" panose="020F0600000000000000" pitchFamily="50" charset="-128"/>
              </a:rPr>
              <a:t>　</a:t>
            </a:r>
            <a:r>
              <a:rPr lang="ja-JP" altLang="ja-JP" sz="1350" kern="100" dirty="0" smtClean="0">
                <a:latin typeface="HG丸ｺﾞｼｯｸM-PRO" panose="020F0600000000000000" pitchFamily="50" charset="-128"/>
                <a:ea typeface="HG丸ｺﾞｼｯｸM-PRO" panose="020F0600000000000000" pitchFamily="50" charset="-128"/>
              </a:rPr>
              <a:t>正午</a:t>
            </a:r>
            <a:r>
              <a:rPr lang="ja-JP" altLang="ja-JP" sz="1350" kern="100" dirty="0">
                <a:latin typeface="HG丸ｺﾞｼｯｸM-PRO" panose="020F0600000000000000" pitchFamily="50" charset="-128"/>
                <a:ea typeface="HG丸ｺﾞｼｯｸM-PRO" panose="020F0600000000000000" pitchFamily="50" charset="-128"/>
              </a:rPr>
              <a:t>までに解除された</a:t>
            </a:r>
            <a:r>
              <a:rPr lang="ja-JP" altLang="ja-JP" sz="1350" kern="100" dirty="0" smtClean="0">
                <a:latin typeface="HG丸ｺﾞｼｯｸM-PRO" panose="020F0600000000000000" pitchFamily="50" charset="-128"/>
                <a:ea typeface="HG丸ｺﾞｼｯｸM-PRO" panose="020F0600000000000000" pitchFamily="50" charset="-128"/>
              </a:rPr>
              <a:t>場合</a:t>
            </a:r>
            <a:r>
              <a:rPr lang="ja-JP" altLang="en-US" sz="1350" kern="100" dirty="0" smtClean="0">
                <a:latin typeface="HG丸ｺﾞｼｯｸM-PRO" panose="020F0600000000000000" pitchFamily="50" charset="-128"/>
                <a:ea typeface="HG丸ｺﾞｼｯｸM-PRO" panose="020F0600000000000000" pitchFamily="50" charset="-128"/>
              </a:rPr>
              <a:t>　　</a:t>
            </a:r>
            <a:r>
              <a:rPr lang="en-US" altLang="ja-JP" sz="1350" kern="100" dirty="0" smtClean="0">
                <a:latin typeface="HG丸ｺﾞｼｯｸM-PRO" panose="020F0600000000000000" pitchFamily="50" charset="-128"/>
                <a:ea typeface="HG丸ｺﾞｼｯｸM-PRO" panose="020F0600000000000000" pitchFamily="50" charset="-128"/>
              </a:rPr>
              <a:t>:</a:t>
            </a:r>
            <a:r>
              <a:rPr lang="ja-JP" altLang="en-US" sz="1350" kern="100" dirty="0" smtClean="0">
                <a:latin typeface="HG丸ｺﾞｼｯｸM-PRO" panose="020F0600000000000000" pitchFamily="50" charset="-128"/>
                <a:ea typeface="HG丸ｺﾞｼｯｸM-PRO" panose="020F0600000000000000" pitchFamily="50" charset="-128"/>
              </a:rPr>
              <a:t> 　</a:t>
            </a:r>
            <a:r>
              <a:rPr lang="ja-JP" altLang="ja-JP" sz="1350" kern="100" dirty="0" smtClean="0">
                <a:latin typeface="HG丸ｺﾞｼｯｸM-PRO" panose="020F0600000000000000" pitchFamily="50" charset="-128"/>
                <a:ea typeface="HG丸ｺﾞｼｯｸM-PRO" panose="020F0600000000000000" pitchFamily="50" charset="-128"/>
              </a:rPr>
              <a:t>解除</a:t>
            </a:r>
            <a:r>
              <a:rPr lang="ja-JP" altLang="ja-JP" sz="1350" kern="100" dirty="0">
                <a:latin typeface="HG丸ｺﾞｼｯｸM-PRO" panose="020F0600000000000000" pitchFamily="50" charset="-128"/>
                <a:ea typeface="HG丸ｺﾞｼｯｸM-PRO" panose="020F0600000000000000" pitchFamily="50" charset="-128"/>
              </a:rPr>
              <a:t>後２時間経過時点から</a:t>
            </a:r>
            <a:r>
              <a:rPr lang="ja-JP" altLang="ja-JP" sz="1350" kern="100" dirty="0" smtClean="0">
                <a:latin typeface="HG丸ｺﾞｼｯｸM-PRO" panose="020F0600000000000000" pitchFamily="50" charset="-128"/>
                <a:ea typeface="HG丸ｺﾞｼｯｸM-PRO" panose="020F0600000000000000" pitchFamily="50" charset="-128"/>
              </a:rPr>
              <a:t>開所</a:t>
            </a:r>
            <a:r>
              <a:rPr lang="ja-JP" altLang="en-US" sz="1350" kern="100" dirty="0" smtClean="0">
                <a:latin typeface="HG丸ｺﾞｼｯｸM-PRO" panose="020F0600000000000000" pitchFamily="50" charset="-128"/>
                <a:ea typeface="HG丸ｺﾞｼｯｸM-PRO" panose="020F0600000000000000" pitchFamily="50" charset="-128"/>
              </a:rPr>
              <a:t>します</a:t>
            </a:r>
            <a:endParaRPr lang="ja-JP" altLang="ja-JP" sz="1350" kern="100" dirty="0">
              <a:latin typeface="HG丸ｺﾞｼｯｸM-PRO" panose="020F0600000000000000" pitchFamily="50" charset="-128"/>
              <a:ea typeface="HG丸ｺﾞｼｯｸM-PRO" panose="020F0600000000000000" pitchFamily="50" charset="-128"/>
            </a:endParaRPr>
          </a:p>
          <a:p>
            <a:pPr>
              <a:lnSpc>
                <a:spcPct val="100000"/>
              </a:lnSpc>
              <a:spcAft>
                <a:spcPts val="0"/>
              </a:spcAft>
            </a:pPr>
            <a:r>
              <a:rPr lang="ja-JP" altLang="en-US" sz="1350" kern="100" dirty="0">
                <a:latin typeface="HG丸ｺﾞｼｯｸM-PRO" panose="020F0600000000000000" pitchFamily="50" charset="-128"/>
                <a:ea typeface="HG丸ｺﾞｼｯｸM-PRO" panose="020F0600000000000000" pitchFamily="50" charset="-128"/>
              </a:rPr>
              <a:t>　</a:t>
            </a:r>
            <a:r>
              <a:rPr lang="ja-JP" altLang="en-US" sz="1350" kern="100" dirty="0" smtClean="0">
                <a:latin typeface="HG丸ｺﾞｼｯｸM-PRO" panose="020F0600000000000000" pitchFamily="50" charset="-128"/>
                <a:ea typeface="HG丸ｺﾞｼｯｸM-PRO" panose="020F0600000000000000" pitchFamily="50" charset="-128"/>
              </a:rPr>
              <a:t>　</a:t>
            </a:r>
            <a:r>
              <a:rPr lang="ja-JP" altLang="ja-JP" sz="1350" kern="100" dirty="0" smtClean="0">
                <a:latin typeface="HG丸ｺﾞｼｯｸM-PRO" panose="020F0600000000000000" pitchFamily="50" charset="-128"/>
                <a:ea typeface="HG丸ｺﾞｼｯｸM-PRO" panose="020F0600000000000000" pitchFamily="50" charset="-128"/>
              </a:rPr>
              <a:t>正午</a:t>
            </a:r>
            <a:r>
              <a:rPr lang="ja-JP" altLang="ja-JP" sz="1350" kern="100" dirty="0">
                <a:latin typeface="HG丸ｺﾞｼｯｸM-PRO" panose="020F0600000000000000" pitchFamily="50" charset="-128"/>
                <a:ea typeface="HG丸ｺﾞｼｯｸM-PRO" panose="020F0600000000000000" pitchFamily="50" charset="-128"/>
              </a:rPr>
              <a:t>までに解除されない場合</a:t>
            </a:r>
            <a:r>
              <a:rPr lang="ja-JP" altLang="en-US" sz="1350" kern="100" dirty="0">
                <a:latin typeface="HG丸ｺﾞｼｯｸM-PRO" panose="020F0600000000000000" pitchFamily="50" charset="-128"/>
                <a:ea typeface="HG丸ｺﾞｼｯｸM-PRO" panose="020F0600000000000000" pitchFamily="50" charset="-128"/>
              </a:rPr>
              <a:t>　</a:t>
            </a:r>
            <a:r>
              <a:rPr lang="en-US" altLang="ja-JP" sz="1350" kern="100" dirty="0" smtClean="0">
                <a:latin typeface="HG丸ｺﾞｼｯｸM-PRO" panose="020F0600000000000000" pitchFamily="50" charset="-128"/>
                <a:ea typeface="HG丸ｺﾞｼｯｸM-PRO" panose="020F0600000000000000" pitchFamily="50" charset="-128"/>
              </a:rPr>
              <a:t>:</a:t>
            </a:r>
            <a:r>
              <a:rPr lang="ja-JP" altLang="en-US" sz="1350" kern="100" dirty="0">
                <a:latin typeface="HG丸ｺﾞｼｯｸM-PRO" panose="020F0600000000000000" pitchFamily="50" charset="-128"/>
                <a:ea typeface="HG丸ｺﾞｼｯｸM-PRO" panose="020F0600000000000000" pitchFamily="50" charset="-128"/>
              </a:rPr>
              <a:t>　 </a:t>
            </a:r>
            <a:r>
              <a:rPr lang="ja-JP" altLang="ja-JP" sz="1350" kern="100" dirty="0" smtClean="0">
                <a:latin typeface="HG丸ｺﾞｼｯｸM-PRO" panose="020F0600000000000000" pitchFamily="50" charset="-128"/>
                <a:ea typeface="HG丸ｺﾞｼｯｸM-PRO" panose="020F0600000000000000" pitchFamily="50" charset="-128"/>
              </a:rPr>
              <a:t>終日閉所</a:t>
            </a:r>
            <a:r>
              <a:rPr lang="ja-JP" altLang="en-US" sz="1350" kern="100" dirty="0" smtClean="0">
                <a:latin typeface="HG丸ｺﾞｼｯｸM-PRO" panose="020F0600000000000000" pitchFamily="50" charset="-128"/>
                <a:ea typeface="HG丸ｺﾞｼｯｸM-PRO" panose="020F0600000000000000" pitchFamily="50" charset="-128"/>
              </a:rPr>
              <a:t>します</a:t>
            </a:r>
            <a:endParaRPr lang="en-US" altLang="ja-JP" sz="1350" kern="100" dirty="0" smtClean="0">
              <a:latin typeface="HG丸ｺﾞｼｯｸM-PRO" panose="020F0600000000000000" pitchFamily="50" charset="-128"/>
              <a:ea typeface="HG丸ｺﾞｼｯｸM-PRO" panose="020F0600000000000000" pitchFamily="50" charset="-128"/>
            </a:endParaRPr>
          </a:p>
          <a:p>
            <a:pPr>
              <a:lnSpc>
                <a:spcPct val="100000"/>
              </a:lnSpc>
              <a:spcAft>
                <a:spcPts val="0"/>
              </a:spcAft>
            </a:pPr>
            <a:r>
              <a:rPr lang="en-US" altLang="ja-JP" sz="1350" b="1" kern="1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350" b="1" kern="100" dirty="0" smtClean="0">
                <a:solidFill>
                  <a:srgbClr val="FF0000"/>
                </a:solidFill>
                <a:latin typeface="HG丸ｺﾞｼｯｸM-PRO" panose="020F0600000000000000" pitchFamily="50" charset="-128"/>
                <a:ea typeface="HG丸ｺﾞｼｯｸM-PRO" panose="020F0600000000000000" pitchFamily="50" charset="-128"/>
              </a:rPr>
              <a:t>但し、単位認定試験の試験日、面接授業や大阪学習センターにおいて</a:t>
            </a:r>
            <a:r>
              <a:rPr lang="ja-JP" altLang="en-US" sz="1350" b="1" kern="100" dirty="0" err="1" smtClean="0">
                <a:solidFill>
                  <a:srgbClr val="FF0000"/>
                </a:solidFill>
                <a:latin typeface="HG丸ｺﾞｼｯｸM-PRO" panose="020F0600000000000000" pitchFamily="50" charset="-128"/>
                <a:ea typeface="HG丸ｺﾞｼｯｸM-PRO" panose="020F0600000000000000" pitchFamily="50" charset="-128"/>
              </a:rPr>
              <a:t>行事があ</a:t>
            </a:r>
            <a:endParaRPr lang="en-US" altLang="ja-JP" sz="1350" b="1" kern="100" dirty="0" smtClean="0">
              <a:solidFill>
                <a:srgbClr val="FF0000"/>
              </a:solidFill>
              <a:latin typeface="HG丸ｺﾞｼｯｸM-PRO" panose="020F0600000000000000" pitchFamily="50" charset="-128"/>
              <a:ea typeface="HG丸ｺﾞｼｯｸM-PRO" panose="020F0600000000000000" pitchFamily="50" charset="-128"/>
            </a:endParaRPr>
          </a:p>
          <a:p>
            <a:pPr>
              <a:lnSpc>
                <a:spcPct val="100000"/>
              </a:lnSpc>
              <a:spcAft>
                <a:spcPts val="0"/>
              </a:spcAft>
            </a:pPr>
            <a:r>
              <a:rPr lang="ja-JP" altLang="en-US" sz="1350" b="1" kern="100" dirty="0">
                <a:solidFill>
                  <a:srgbClr val="FF0000"/>
                </a:solidFill>
                <a:latin typeface="HG丸ｺﾞｼｯｸM-PRO" panose="020F0600000000000000" pitchFamily="50" charset="-128"/>
                <a:ea typeface="HG丸ｺﾞｼｯｸM-PRO" panose="020F0600000000000000" pitchFamily="50" charset="-128"/>
              </a:rPr>
              <a:t>　</a:t>
            </a:r>
            <a:r>
              <a:rPr lang="ja-JP" altLang="en-US" sz="1350" b="1" kern="100" dirty="0" err="1" smtClean="0">
                <a:solidFill>
                  <a:srgbClr val="FF0000"/>
                </a:solidFill>
                <a:latin typeface="HG丸ｺﾞｼｯｸM-PRO" panose="020F0600000000000000" pitchFamily="50" charset="-128"/>
                <a:ea typeface="HG丸ｺﾞｼｯｸM-PRO" panose="020F0600000000000000" pitchFamily="50" charset="-128"/>
              </a:rPr>
              <a:t>る</a:t>
            </a:r>
            <a:r>
              <a:rPr lang="ja-JP" altLang="en-US" sz="1350" b="1" kern="100" dirty="0" smtClean="0">
                <a:solidFill>
                  <a:srgbClr val="FF0000"/>
                </a:solidFill>
                <a:latin typeface="HG丸ｺﾞｼｯｸM-PRO" panose="020F0600000000000000" pitchFamily="50" charset="-128"/>
                <a:ea typeface="HG丸ｺﾞｼｯｸM-PRO" panose="020F0600000000000000" pitchFamily="50" charset="-128"/>
              </a:rPr>
              <a:t>日は、取扱いが異なります。詳しくは大阪学習センターのホームページで公</a:t>
            </a:r>
            <a:endParaRPr lang="en-US" altLang="ja-JP" sz="1350" b="1" kern="100" dirty="0" smtClean="0">
              <a:solidFill>
                <a:srgbClr val="FF0000"/>
              </a:solidFill>
              <a:latin typeface="HG丸ｺﾞｼｯｸM-PRO" panose="020F0600000000000000" pitchFamily="50" charset="-128"/>
              <a:ea typeface="HG丸ｺﾞｼｯｸM-PRO" panose="020F0600000000000000" pitchFamily="50" charset="-128"/>
            </a:endParaRPr>
          </a:p>
          <a:p>
            <a:pPr>
              <a:lnSpc>
                <a:spcPct val="100000"/>
              </a:lnSpc>
              <a:spcAft>
                <a:spcPts val="0"/>
              </a:spcAft>
            </a:pPr>
            <a:r>
              <a:rPr lang="ja-JP" altLang="en-US" sz="1350" b="1" kern="100" dirty="0">
                <a:solidFill>
                  <a:srgbClr val="FF0000"/>
                </a:solidFill>
                <a:latin typeface="HG丸ｺﾞｼｯｸM-PRO" panose="020F0600000000000000" pitchFamily="50" charset="-128"/>
                <a:ea typeface="HG丸ｺﾞｼｯｸM-PRO" panose="020F0600000000000000" pitchFamily="50" charset="-128"/>
              </a:rPr>
              <a:t>　</a:t>
            </a:r>
            <a:r>
              <a:rPr lang="ja-JP" altLang="en-US" sz="1350" b="1" kern="100" dirty="0" smtClean="0">
                <a:solidFill>
                  <a:srgbClr val="FF0000"/>
                </a:solidFill>
                <a:latin typeface="HG丸ｺﾞｼｯｸM-PRO" panose="020F0600000000000000" pitchFamily="50" charset="-128"/>
                <a:ea typeface="HG丸ｺﾞｼｯｸM-PRO" panose="020F0600000000000000" pitchFamily="50" charset="-128"/>
              </a:rPr>
              <a:t>表します内容をご確認ください。</a:t>
            </a:r>
            <a:endParaRPr lang="en-US" altLang="ja-JP" sz="1350" b="1" kern="1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Rectangle 1"/>
          <p:cNvSpPr>
            <a:spLocks noChangeArrowheads="1"/>
          </p:cNvSpPr>
          <p:nvPr/>
        </p:nvSpPr>
        <p:spPr bwMode="auto">
          <a:xfrm>
            <a:off x="212200" y="614962"/>
            <a:ext cx="6804000" cy="507831"/>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indent="984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学習センターでは、主に次の業務を行い、皆さんが充実した学生生活を送ることができるよう努めて</a:t>
            </a: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い</a:t>
            </a:r>
            <a:r>
              <a:rPr kumimoji="0" lang="ja-JP" altLang="ja-JP"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ます。不明な点がございましたら</a:t>
            </a:r>
            <a:r>
              <a:rPr kumimoji="0" lang="ja-JP" altLang="ja-JP" sz="135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お気軽に</a:t>
            </a:r>
            <a:r>
              <a:rPr kumimoji="0" lang="ja-JP" altLang="en-US" sz="135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職</a:t>
            </a:r>
            <a:r>
              <a:rPr kumimoji="0" lang="ja-JP" altLang="ja-JP" sz="135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員にお尋ね</a:t>
            </a:r>
            <a:r>
              <a:rPr kumimoji="0" lang="ja-JP" altLang="ja-JP" sz="1350" b="0" i="0" u="none" strike="noStrike" cap="none" spc="-150"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ください。</a:t>
            </a:r>
            <a:endParaRPr kumimoji="0" lang="ja-JP" altLang="ja-JP" sz="1350" b="0" i="0" u="none" strike="noStrike" cap="none" spc="-150"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212200" y="252000"/>
            <a:ext cx="6840000" cy="360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14300" algn="ctr" eaLnBrk="0" fontAlgn="base" hangingPunct="0">
              <a:spcBef>
                <a:spcPct val="0"/>
              </a:spcBef>
              <a:spcAft>
                <a:spcPct val="0"/>
              </a:spcAft>
            </a:pPr>
            <a:r>
              <a:rPr kumimoji="0" lang="ja-JP" altLang="ja-JP" b="1" spc="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学習センターの業務・開所日と利用時間</a:t>
            </a:r>
            <a:endParaRPr kumimoji="0" lang="ja-JP" altLang="ja-JP" sz="800" spc="300" dirty="0">
              <a:solidFill>
                <a:schemeClr val="tx1"/>
              </a:solidFill>
            </a:endParaRPr>
          </a:p>
        </p:txBody>
      </p:sp>
      <p:sp>
        <p:nvSpPr>
          <p:cNvPr id="7" name="正方形/長方形 6"/>
          <p:cNvSpPr/>
          <p:nvPr/>
        </p:nvSpPr>
        <p:spPr>
          <a:xfrm>
            <a:off x="336167" y="1187632"/>
            <a:ext cx="2520000" cy="288000"/>
          </a:xfrm>
          <a:prstGeom prst="rect">
            <a:avLst/>
          </a:prstGeom>
          <a:solidFill>
            <a:schemeClr val="accent1">
              <a:lumMod val="40000"/>
              <a:lumOff val="60000"/>
            </a:schemeClr>
          </a:solidFill>
          <a:ln>
            <a:round/>
          </a:ln>
        </p:spPr>
        <p:style>
          <a:lnRef idx="3">
            <a:schemeClr val="lt1"/>
          </a:lnRef>
          <a:fillRef idx="1">
            <a:schemeClr val="accent1"/>
          </a:fillRef>
          <a:effectRef idx="1">
            <a:schemeClr val="accent1"/>
          </a:effectRef>
          <a:fontRef idx="minor">
            <a:schemeClr val="lt1"/>
          </a:fontRef>
        </p:style>
        <p:txBody>
          <a:bodyPr rtlCol="0" anchor="ctr"/>
          <a:lstStyle/>
          <a:p>
            <a:pPr lvl="0" indent="114300" algn="ctr" eaLnBrk="0" fontAlgn="base" hangingPunct="0">
              <a:spcBef>
                <a:spcPct val="0"/>
              </a:spcBef>
              <a:spcAft>
                <a:spcPct val="0"/>
              </a:spcAft>
            </a:pPr>
            <a:r>
              <a:rPr kumimoji="0" lang="ja-JP" altLang="en-US"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主　な　業　務</a:t>
            </a:r>
            <a:endParaRPr kumimoji="0" lang="ja-JP" altLang="ja-JP" sz="800" dirty="0">
              <a:solidFill>
                <a:schemeClr val="tx1"/>
              </a:solidFill>
            </a:endParaRPr>
          </a:p>
        </p:txBody>
      </p:sp>
      <p:sp>
        <p:nvSpPr>
          <p:cNvPr id="8" name="Rectangle 1"/>
          <p:cNvSpPr>
            <a:spLocks noChangeArrowheads="1"/>
          </p:cNvSpPr>
          <p:nvPr/>
        </p:nvSpPr>
        <p:spPr bwMode="auto">
          <a:xfrm>
            <a:off x="440428" y="1481198"/>
            <a:ext cx="6682615" cy="1909433"/>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indent="984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98425" defTabSz="914400" rtl="0" eaLnBrk="0" fontAlgn="base" latinLnBrk="0" hangingPunct="0">
              <a:lnSpc>
                <a:spcPts val="1800"/>
              </a:lnSpc>
              <a:spcBef>
                <a:spcPct val="0"/>
              </a:spcBef>
              <a:spcAft>
                <a:spcPct val="0"/>
              </a:spcAft>
              <a:buClrTx/>
              <a:buSzTx/>
              <a:buFontTx/>
              <a:buNone/>
              <a:tabLst/>
            </a:pP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DVD</a:t>
            </a: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CD</a:t>
            </a: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等による放送授業の再視聴の機会を提供すること</a:t>
            </a:r>
            <a:endPar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98425" defTabSz="914400" rtl="0" eaLnBrk="0" fontAlgn="base" latinLnBrk="0" hangingPunct="0">
              <a:lnSpc>
                <a:spcPts val="1800"/>
              </a:lnSpc>
              <a:spcBef>
                <a:spcPct val="0"/>
              </a:spcBef>
              <a:spcAft>
                <a:spcPct val="0"/>
              </a:spcAft>
              <a:buClrTx/>
              <a:buSzTx/>
              <a:buFontTx/>
              <a:buNone/>
              <a:tabLst/>
            </a:pP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）図書及び各種辞典等を備えて学習上の参考に供すること</a:t>
            </a:r>
            <a:endPar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98425" defTabSz="914400" rtl="0" eaLnBrk="0" fontAlgn="base" latinLnBrk="0" hangingPunct="0">
              <a:lnSpc>
                <a:spcPts val="1800"/>
              </a:lnSpc>
              <a:spcBef>
                <a:spcPct val="0"/>
              </a:spcBef>
              <a:spcAft>
                <a:spcPct val="0"/>
              </a:spcAft>
              <a:buClrTx/>
              <a:buSzTx/>
              <a:buFontTx/>
              <a:buNone/>
              <a:tabLst/>
            </a:pP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）単位認定試験を実施すること</a:t>
            </a:r>
            <a:endPar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98425" defTabSz="914400" rtl="0" eaLnBrk="0" fontAlgn="base" latinLnBrk="0" hangingPunct="0">
              <a:lnSpc>
                <a:spcPts val="1800"/>
              </a:lnSpc>
              <a:spcBef>
                <a:spcPct val="0"/>
              </a:spcBef>
              <a:spcAft>
                <a:spcPct val="0"/>
              </a:spcAft>
              <a:buClrTx/>
              <a:buSzTx/>
              <a:buFontTx/>
              <a:buNone/>
              <a:tabLst/>
            </a:pP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a:t>
            </a: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）面接授業（教養学部）・客員教員による勉強会を実施すること</a:t>
            </a:r>
            <a:endPar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98425" defTabSz="914400" rtl="0" eaLnBrk="0" fontAlgn="base" latinLnBrk="0" hangingPunct="0">
              <a:lnSpc>
                <a:spcPts val="1800"/>
              </a:lnSpc>
              <a:spcBef>
                <a:spcPct val="0"/>
              </a:spcBef>
              <a:spcAft>
                <a:spcPct val="0"/>
              </a:spcAft>
              <a:buClrTx/>
              <a:buSzTx/>
              <a:buFontTx/>
              <a:buNone/>
              <a:tabLst/>
            </a:pP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a:t>
            </a: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）学生の学習上の各種相談に応ずること</a:t>
            </a:r>
            <a:endPar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98425" defTabSz="914400" rtl="0" eaLnBrk="0" fontAlgn="base" latinLnBrk="0" hangingPunct="0">
              <a:lnSpc>
                <a:spcPts val="1800"/>
              </a:lnSpc>
              <a:spcBef>
                <a:spcPct val="0"/>
              </a:spcBef>
              <a:spcAft>
                <a:spcPct val="0"/>
              </a:spcAft>
              <a:buClrTx/>
              <a:buSzTx/>
              <a:buFontTx/>
              <a:buNone/>
              <a:tabLst/>
            </a:pP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）諸証明書を発行すること</a:t>
            </a:r>
            <a:endPar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98425" defTabSz="914400" rtl="0" eaLnBrk="0" fontAlgn="base" latinLnBrk="0" hangingPunct="0">
              <a:lnSpc>
                <a:spcPts val="1800"/>
              </a:lnSpc>
              <a:spcBef>
                <a:spcPct val="0"/>
              </a:spcBef>
              <a:spcAft>
                <a:spcPct val="0"/>
              </a:spcAft>
              <a:buClrTx/>
              <a:buSzTx/>
              <a:buFontTx/>
              <a:buNone/>
              <a:tabLst/>
            </a:pP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7</a:t>
            </a: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）課外活動・グループ学習等のために施設使用の便宜を図ること</a:t>
            </a:r>
            <a:endPar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98425" defTabSz="914400" rtl="0" eaLnBrk="0" fontAlgn="base" latinLnBrk="0" hangingPunct="0">
              <a:lnSpc>
                <a:spcPts val="1800"/>
              </a:lnSpc>
              <a:spcBef>
                <a:spcPct val="0"/>
              </a:spcBef>
              <a:spcAft>
                <a:spcPct val="0"/>
              </a:spcAft>
              <a:buClrTx/>
              <a:buSzTx/>
              <a:buFontTx/>
              <a:buNone/>
              <a:tabLst/>
            </a:pP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a:t>
            </a:r>
            <a:r>
              <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）その他学生の福利厚生に関すること</a:t>
            </a:r>
            <a:endParaRPr kumimoji="0" lang="ja-JP" altLang="en-US" sz="135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336167" y="3403191"/>
            <a:ext cx="2520000" cy="288000"/>
          </a:xfrm>
          <a:prstGeom prst="rect">
            <a:avLst/>
          </a:prstGeom>
          <a:solidFill>
            <a:schemeClr val="accent1">
              <a:lumMod val="40000"/>
              <a:lumOff val="60000"/>
            </a:schemeClr>
          </a:solidFill>
          <a:ln>
            <a:round/>
          </a:ln>
        </p:spPr>
        <p:style>
          <a:lnRef idx="3">
            <a:schemeClr val="lt1"/>
          </a:lnRef>
          <a:fillRef idx="1">
            <a:schemeClr val="accent1"/>
          </a:fillRef>
          <a:effectRef idx="1">
            <a:schemeClr val="accent1"/>
          </a:effectRef>
          <a:fontRef idx="minor">
            <a:schemeClr val="lt1"/>
          </a:fontRef>
        </p:style>
        <p:txBody>
          <a:bodyPr rtlCol="0" anchor="ctr"/>
          <a:lstStyle/>
          <a:p>
            <a:pPr lvl="0" indent="114300" algn="ctr" eaLnBrk="0" fontAlgn="base" hangingPunct="0">
              <a:spcBef>
                <a:spcPct val="0"/>
              </a:spcBef>
              <a:spcAft>
                <a:spcPct val="0"/>
              </a:spcAft>
            </a:pPr>
            <a:r>
              <a:rPr kumimoji="0" lang="ja-JP" altLang="en-US"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開</a:t>
            </a:r>
            <a:r>
              <a:rPr kumimoji="0"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所日と利用時間</a:t>
            </a:r>
            <a:endParaRPr kumimoji="0" lang="en-US"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2" name="テキスト ボックス 1"/>
          <p:cNvSpPr txBox="1"/>
          <p:nvPr/>
        </p:nvSpPr>
        <p:spPr>
          <a:xfrm>
            <a:off x="2313345" y="7705323"/>
            <a:ext cx="2637709" cy="307777"/>
          </a:xfrm>
          <a:prstGeom prst="rect">
            <a:avLst/>
          </a:prstGeom>
          <a:solidFill>
            <a:schemeClr val="bg1"/>
          </a:solidFill>
          <a:ln cmpd="dbl">
            <a:solidFill>
              <a:schemeClr val="tx1"/>
            </a:solidFill>
          </a:ln>
        </p:spPr>
        <p:txBody>
          <a:bodyPr wrap="square" rtlCol="0">
            <a:spAutoFit/>
          </a:bodyPr>
          <a:lstStyle/>
          <a:p>
            <a:r>
              <a:rPr lang="ja-JP" altLang="ja-JP" sz="1400" kern="100" spc="-150" dirty="0" smtClean="0">
                <a:latin typeface="HG丸ｺﾞｼｯｸM-PRO" panose="020F0600000000000000" pitchFamily="50" charset="-128"/>
                <a:ea typeface="HG丸ｺﾞｼｯｸM-PRO" panose="020F0600000000000000" pitchFamily="50" charset="-128"/>
              </a:rPr>
              <a:t>警報</a:t>
            </a:r>
            <a:r>
              <a:rPr lang="ja-JP" altLang="ja-JP" sz="1400" kern="100" spc="-150" dirty="0">
                <a:latin typeface="HG丸ｺﾞｼｯｸM-PRO" panose="020F0600000000000000" pitchFamily="50" charset="-128"/>
                <a:ea typeface="HG丸ｺﾞｼｯｸM-PRO" panose="020F0600000000000000" pitchFamily="50" charset="-128"/>
              </a:rPr>
              <a:t>の</a:t>
            </a:r>
            <a:r>
              <a:rPr lang="ja-JP" altLang="ja-JP" sz="1400" kern="100" spc="-150" dirty="0" smtClean="0">
                <a:latin typeface="HG丸ｺﾞｼｯｸM-PRO" panose="020F0600000000000000" pitchFamily="50" charset="-128"/>
                <a:ea typeface="HG丸ｺﾞｼｯｸM-PRO" panose="020F0600000000000000" pitchFamily="50" charset="-128"/>
              </a:rPr>
              <a:t>発令</a:t>
            </a:r>
            <a:r>
              <a:rPr lang="ja-JP" altLang="en-US" sz="1400" kern="100" spc="-150" dirty="0" smtClean="0">
                <a:latin typeface="HG丸ｺﾞｼｯｸM-PRO" panose="020F0600000000000000" pitchFamily="50" charset="-128"/>
                <a:ea typeface="HG丸ｺﾞｼｯｸM-PRO" panose="020F0600000000000000" pitchFamily="50" charset="-128"/>
              </a:rPr>
              <a:t>時の臨時閉所について</a:t>
            </a:r>
            <a:endParaRPr kumimoji="1" lang="ja-JP" altLang="en-US" sz="1400" dirty="0"/>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1823879697"/>
              </p:ext>
            </p:extLst>
          </p:nvPr>
        </p:nvGraphicFramePr>
        <p:xfrm>
          <a:off x="440428" y="3792873"/>
          <a:ext cx="7888324" cy="4002118"/>
        </p:xfrm>
        <a:graphic>
          <a:graphicData uri="http://schemas.openxmlformats.org/presentationml/2006/ole">
            <mc:AlternateContent xmlns:mc="http://schemas.openxmlformats.org/markup-compatibility/2006">
              <mc:Choice xmlns:v="urn:schemas-microsoft-com:vml" Requires="v">
                <p:oleObj spid="_x0000_s2112" name="文書" r:id="rId4" imgW="8345803" imgH="4568260" progId="Word.Document.12">
                  <p:embed/>
                </p:oleObj>
              </mc:Choice>
              <mc:Fallback>
                <p:oleObj name="文書" r:id="rId4" imgW="8345803" imgH="4568260" progId="Word.Document.12">
                  <p:embed/>
                  <p:pic>
                    <p:nvPicPr>
                      <p:cNvPr id="0" name=""/>
                      <p:cNvPicPr/>
                      <p:nvPr/>
                    </p:nvPicPr>
                    <p:blipFill>
                      <a:blip r:embed="rId5"/>
                      <a:stretch>
                        <a:fillRect/>
                      </a:stretch>
                    </p:blipFill>
                    <p:spPr>
                      <a:xfrm>
                        <a:off x="440428" y="3792873"/>
                        <a:ext cx="7888324" cy="4002118"/>
                      </a:xfrm>
                      <a:prstGeom prst="rect">
                        <a:avLst/>
                      </a:prstGeom>
                    </p:spPr>
                  </p:pic>
                </p:oleObj>
              </mc:Fallback>
            </mc:AlternateContent>
          </a:graphicData>
        </a:graphic>
      </p:graphicFrame>
    </p:spTree>
    <p:extLst>
      <p:ext uri="{BB962C8B-B14F-4D97-AF65-F5344CB8AC3E}">
        <p14:creationId xmlns:p14="http://schemas.microsoft.com/office/powerpoint/2010/main" val="2203531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01754" y="3791073"/>
            <a:ext cx="6480000" cy="4247317"/>
          </a:xfrm>
          <a:prstGeom prst="rect">
            <a:avLst/>
          </a:prstGeom>
          <a:ln w="12700">
            <a:noFill/>
          </a:ln>
        </p:spPr>
        <p:txBody>
          <a:bodyPr wrap="square">
            <a:spAutoFit/>
          </a:bodyPr>
          <a:lstStyle/>
          <a:p>
            <a:pPr marL="180000" indent="-180000">
              <a:lnSpc>
                <a:spcPts val="1800"/>
              </a:lnSpc>
            </a:pPr>
            <a:r>
              <a:rPr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放送</a:t>
            </a:r>
            <a:r>
              <a:rPr lang="ja-JP" altLang="en-US" sz="1350"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教材の郵送</a:t>
            </a:r>
            <a:r>
              <a:rPr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貸出申込み</a:t>
            </a:r>
            <a:r>
              <a:rPr lang="ja-JP" altLang="en-US" sz="1350"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から返却までのながれ</a:t>
            </a:r>
          </a:p>
          <a:p>
            <a:pPr marL="180000" indent="-180000">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ａ　申込みに必要なもの</a:t>
            </a:r>
          </a:p>
          <a:p>
            <a:pPr marL="180000" indent="-180000">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ⅰ</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）放送教材郵送貸出申込書（</a:t>
            </a:r>
            <a:r>
              <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申込書</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は「</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学生生活の栞」の巻末の</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様式</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19</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を</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Ａ４</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に拡大コピー又は</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システム</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WAKABA</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キャンパスライフ→各種届出</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申請</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様式」からダウンロードしてください。）</a:t>
            </a:r>
          </a:p>
          <a:p>
            <a:pPr marL="180000" indent="-180000">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ⅱ</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）送料分の切手（</a:t>
            </a:r>
            <a:r>
              <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郵便料金は料金表を参照してください。）</a:t>
            </a:r>
          </a:p>
          <a:p>
            <a:pPr marL="180000" indent="-180000">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郵送申込みの場合：</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申込書と一緒に</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切手を貼付してください。 </a:t>
            </a:r>
          </a:p>
          <a:p>
            <a:pPr marL="180000" indent="-180000">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・ＦＡＸ</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申込みの場合：放送教材返送時に切手を同封してください。</a:t>
            </a:r>
          </a:p>
          <a:p>
            <a:pPr marL="180000" indent="-180000">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インターネット申込みの場合：放送教材返送時に切手を同封してください。　</a:t>
            </a:r>
          </a:p>
          <a:p>
            <a:pPr marL="180000" indent="-180000">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ｂ</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「放送</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大学</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本部：学習</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センター支援室 放送教材郵送貸出</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担当」から</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放送教材を</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発送。</a:t>
            </a:r>
            <a:endPar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申込</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受付順に放送教材を確認して発送します。</a:t>
            </a:r>
          </a:p>
          <a:p>
            <a:pPr marL="180000" indent="-180000">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正午</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以降に</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受け付けた</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場合は、翌発送日の取扱いとなります。　　　</a:t>
            </a:r>
          </a:p>
          <a:p>
            <a:pPr marL="180000" indent="-180000">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ｃ</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視聴後、放送大学本部</a:t>
            </a:r>
            <a:r>
              <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学習センター支援室 放送教材郵送貸出担当 へ返送</a:t>
            </a:r>
          </a:p>
          <a:p>
            <a:pPr marL="180000" indent="-180000">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郵送された際に同封されていた申込書のコピーも放送教材と一緒に返送</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して</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ください。</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新たに放送教材貸出しの申込みを行う場合は、新規に貸出申込書を作成し</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r>
              <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送料分</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の切手を貼付</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してください。</a:t>
            </a:r>
            <a:endPar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3" name="正方形/長方形 2"/>
          <p:cNvSpPr/>
          <p:nvPr/>
        </p:nvSpPr>
        <p:spPr>
          <a:xfrm>
            <a:off x="212200" y="241421"/>
            <a:ext cx="6840000" cy="360000"/>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spcBef>
                <a:spcPts val="360"/>
              </a:spcBef>
              <a:spcAft>
                <a:spcPts val="360"/>
              </a:spcAft>
            </a:pPr>
            <a:r>
              <a:rPr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放 送 教 材 の 郵 送 </a:t>
            </a:r>
            <a:r>
              <a:rPr lang="ja-JP"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貸</a:t>
            </a:r>
            <a:r>
              <a:rPr lang="en-US"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出</a:t>
            </a:r>
            <a:r>
              <a:rPr lang="en-US"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 つ い て</a:t>
            </a:r>
            <a:endParaRPr lang="ja-JP" altLang="ja-JP"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2" name="正方形/長方形 1"/>
          <p:cNvSpPr/>
          <p:nvPr/>
        </p:nvSpPr>
        <p:spPr>
          <a:xfrm>
            <a:off x="332126" y="748020"/>
            <a:ext cx="6660000" cy="1338828"/>
          </a:xfrm>
          <a:prstGeom prst="rect">
            <a:avLst/>
          </a:prstGeom>
        </p:spPr>
        <p:txBody>
          <a:bodyPr wrap="square">
            <a:spAutoFit/>
          </a:bodyPr>
          <a:lstStyle/>
          <a:p>
            <a:pPr hangingPunct="0"/>
            <a:r>
              <a:rPr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ＢＳ放送が受信できないまたは、インターネット環境が無いなど、ご家庭等に放送授業を視聴する環境が無い場合でも</a:t>
            </a:r>
            <a:r>
              <a:rPr lang="ja-JP"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放送教材</a:t>
            </a:r>
            <a:r>
              <a:rPr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DVD</a:t>
            </a:r>
            <a:r>
              <a:rPr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CD</a:t>
            </a:r>
            <a:r>
              <a:rPr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）を郵送にて大学本部からご自宅に取寄せることが出来ます。</a:t>
            </a:r>
            <a:r>
              <a:rPr lang="en-US" altLang="ja-JP" sz="1350" b="1" u="sng" dirty="0" smtClean="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b="1" u="sng" dirty="0" smtClean="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大阪学習</a:t>
            </a:r>
            <a:r>
              <a:rPr lang="ja-JP" altLang="en-US" sz="1350" b="1" u="sng"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センターでは室外・郵送貸出しを行いません</a:t>
            </a:r>
            <a:r>
              <a:rPr lang="ja-JP" altLang="en-US" sz="1350" b="1" u="sng" dirty="0" smtClean="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1350" b="1" u="sng" dirty="0" smtClean="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hangingPunct="0"/>
            <a:r>
              <a:rPr lang="ja-JP" altLang="en-US" sz="1350" b="1" u="sng" dirty="0" smtClean="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２０１９年度 新規開設科目の一部は、制作スケジュールの都合等により、２０１９年４月１日に貸出しができない場合があります。</a:t>
            </a:r>
            <a:endParaRPr lang="ja-JP" altLang="ja-JP" sz="1350" b="1" u="sng"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212100622"/>
              </p:ext>
            </p:extLst>
          </p:nvPr>
        </p:nvGraphicFramePr>
        <p:xfrm>
          <a:off x="438996" y="2086848"/>
          <a:ext cx="6414285" cy="1692847"/>
        </p:xfrm>
        <a:graphic>
          <a:graphicData uri="http://schemas.openxmlformats.org/drawingml/2006/table">
            <a:tbl>
              <a:tblPr firstRow="1" bandRow="1">
                <a:tableStyleId>{5C22544A-7EE6-4342-B048-85BDC9FD1C3A}</a:tableStyleId>
              </a:tblPr>
              <a:tblGrid>
                <a:gridCol w="1312798"/>
                <a:gridCol w="997527"/>
                <a:gridCol w="4103960"/>
              </a:tblGrid>
              <a:tr h="414424">
                <a:tc>
                  <a:txBody>
                    <a:bodyPr/>
                    <a:lstStyle/>
                    <a:p>
                      <a:pPr marL="0" marR="0" indent="0" algn="ctr" defTabSz="726399" rtl="0" eaLnBrk="1" fontAlgn="auto" latinLnBrk="0" hangingPunct="1">
                        <a:lnSpc>
                          <a:spcPct val="100000"/>
                        </a:lnSpc>
                        <a:spcBef>
                          <a:spcPts val="0"/>
                        </a:spcBef>
                        <a:spcAft>
                          <a:spcPts val="0"/>
                        </a:spcAft>
                        <a:buClrTx/>
                        <a:buSzTx/>
                        <a:buFontTx/>
                        <a:buNone/>
                        <a:tabLst/>
                        <a:defRPr/>
                      </a:pP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貸出しできる</a:t>
                      </a: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marR="0" indent="0" algn="ctr" defTabSz="726399" rtl="0" eaLnBrk="1" fontAlgn="auto" latinLnBrk="0" hangingPunct="1">
                        <a:lnSpc>
                          <a:spcPct val="100000"/>
                        </a:lnSpc>
                        <a:spcBef>
                          <a:spcPts val="0"/>
                        </a:spcBef>
                        <a:spcAft>
                          <a:spcPts val="0"/>
                        </a:spcAft>
                        <a:buClrTx/>
                        <a:buSzTx/>
                        <a:buFontTx/>
                        <a:buNone/>
                        <a:tabLst/>
                        <a:defRPr/>
                      </a:pP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放送教材</a:t>
                      </a:r>
                      <a:r>
                        <a:rPr kumimoji="1" lang="ja-JP" altLang="en-US" sz="1300" b="1" dirty="0" smtClean="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1300" b="1" dirty="0" smtClean="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smtClean="0">
                          <a:solidFill>
                            <a:schemeClr val="tx1"/>
                          </a:solidFill>
                          <a:latin typeface="HG丸ｺﾞｼｯｸM-PRO" panose="020F0600000000000000" pitchFamily="50" charset="-128"/>
                          <a:ea typeface="HG丸ｺﾞｼｯｸM-PRO" panose="020F0600000000000000" pitchFamily="50" charset="-128"/>
                        </a:rPr>
                        <a:t>貸出巻数</a:t>
                      </a:r>
                      <a:endParaRPr kumimoji="1" lang="en-US" altLang="ja-JP" sz="1300" b="1"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ctr" defTabSz="726399"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HG丸ｺﾞｼｯｸM-PRO" panose="020F0600000000000000" pitchFamily="50" charset="-128"/>
                          <a:ea typeface="HG丸ｺﾞｼｯｸM-PRO" panose="020F0600000000000000" pitchFamily="50" charset="-128"/>
                        </a:rPr>
                        <a:t>貸出期間</a:t>
                      </a:r>
                      <a:endParaRPr kumimoji="1" lang="en-US" altLang="ja-JP" sz="1300" b="1" dirty="0" smtClean="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726399" rtl="0" eaLnBrk="1" fontAlgn="auto" latinLnBrk="0" hangingPunct="1">
                        <a:lnSpc>
                          <a:spcPct val="100000"/>
                        </a:lnSpc>
                        <a:spcBef>
                          <a:spcPts val="0"/>
                        </a:spcBef>
                        <a:spcAft>
                          <a:spcPts val="0"/>
                        </a:spcAft>
                        <a:buClrTx/>
                        <a:buSzTx/>
                        <a:buFontTx/>
                        <a:buNone/>
                        <a:tabLst/>
                        <a:defRPr/>
                      </a:pP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貸出方法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3776">
                <a:tc>
                  <a:txBody>
                    <a:bodyPr/>
                    <a:lstStyle/>
                    <a:p>
                      <a:pPr indent="-180000">
                        <a:lnSpc>
                          <a:spcPts val="1800"/>
                        </a:lnSpc>
                      </a:pP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・履修科目</a:t>
                      </a: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indent="-180000">
                        <a:lnSpc>
                          <a:spcPts val="1800"/>
                        </a:lnSpc>
                      </a:pP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・再試験科目</a:t>
                      </a: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indent="-180000">
                        <a:lnSpc>
                          <a:spcPts val="1800"/>
                        </a:lnSpc>
                      </a:pP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・特別講義</a:t>
                      </a:r>
                      <a:endParaRPr lang="en-US" altLang="ja-JP"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0000" algn="ctr">
                        <a:lnSpc>
                          <a:spcPts val="1800"/>
                        </a:lnSpc>
                        <a:spcAft>
                          <a:spcPts val="0"/>
                        </a:spcAft>
                      </a:pP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５巻以内</a:t>
                      </a: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indent="-180000" algn="ctr">
                        <a:lnSpc>
                          <a:spcPts val="1800"/>
                        </a:lnSpc>
                        <a:spcAft>
                          <a:spcPts val="0"/>
                        </a:spcAft>
                      </a:pP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１４日間</a:t>
                      </a: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000" indent="-180000">
                        <a:lnSpc>
                          <a:spcPts val="1800"/>
                        </a:lnSpc>
                        <a:spcAft>
                          <a:spcPts val="0"/>
                        </a:spcAft>
                      </a:pP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放送教材郵送貸出申込書を「郵送」「ＦＡＸ」。</a:t>
                      </a: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spcAft>
                          <a:spcPts val="0"/>
                        </a:spcAft>
                      </a:pP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「インターネット」による申込みも可。</a:t>
                      </a: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spcAft>
                          <a:spcPts val="0"/>
                        </a:spcAft>
                      </a:pP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放送大学本部からの郵送方法は、第四種郵便のみと</a:t>
                      </a: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spcAft>
                          <a:spcPts val="0"/>
                        </a:spcAft>
                      </a:pP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し、送料は往復分とも申込者（学生</a:t>
                      </a:r>
                      <a:r>
                        <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負担となります。</a:t>
                      </a: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spcAft>
                          <a:spcPts val="0"/>
                        </a:spcAft>
                      </a:pPr>
                      <a:r>
                        <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電話での申込みはできません。</a:t>
                      </a: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角丸四角形 10"/>
          <p:cNvSpPr/>
          <p:nvPr/>
        </p:nvSpPr>
        <p:spPr>
          <a:xfrm>
            <a:off x="665015" y="8079902"/>
            <a:ext cx="498763" cy="1512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t>貸    出</a:t>
            </a:r>
            <a:r>
              <a:rPr lang="ja-JP" altLang="en-US" sz="1600" dirty="0"/>
              <a:t>申込</a:t>
            </a:r>
            <a:endParaRPr kumimoji="1" lang="ja-JP" altLang="en-US" sz="1600" dirty="0"/>
          </a:p>
        </p:txBody>
      </p:sp>
      <p:sp>
        <p:nvSpPr>
          <p:cNvPr id="14" name="角丸四角形 13"/>
          <p:cNvSpPr/>
          <p:nvPr/>
        </p:nvSpPr>
        <p:spPr>
          <a:xfrm>
            <a:off x="1773789" y="8066050"/>
            <a:ext cx="498763" cy="1512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t>大学本部発送</a:t>
            </a:r>
            <a:endParaRPr kumimoji="1" lang="ja-JP" altLang="en-US" sz="1600" dirty="0"/>
          </a:p>
        </p:txBody>
      </p:sp>
      <p:sp>
        <p:nvSpPr>
          <p:cNvPr id="15" name="角丸四角形 14"/>
          <p:cNvSpPr/>
          <p:nvPr/>
        </p:nvSpPr>
        <p:spPr>
          <a:xfrm>
            <a:off x="2870912" y="8038339"/>
            <a:ext cx="498763" cy="1512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t>自宅に到着</a:t>
            </a:r>
            <a:endParaRPr kumimoji="1" lang="ja-JP" altLang="en-US" sz="1600" dirty="0"/>
          </a:p>
        </p:txBody>
      </p:sp>
      <p:sp>
        <p:nvSpPr>
          <p:cNvPr id="16" name="角丸四角形 15"/>
          <p:cNvSpPr/>
          <p:nvPr/>
        </p:nvSpPr>
        <p:spPr>
          <a:xfrm>
            <a:off x="3981870" y="8038337"/>
            <a:ext cx="498763" cy="1512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t>自宅で視聴</a:t>
            </a:r>
            <a:endParaRPr kumimoji="1" lang="ja-JP" altLang="en-US" sz="1600" dirty="0"/>
          </a:p>
        </p:txBody>
      </p:sp>
      <p:sp>
        <p:nvSpPr>
          <p:cNvPr id="17" name="角丸四角形 16"/>
          <p:cNvSpPr/>
          <p:nvPr/>
        </p:nvSpPr>
        <p:spPr>
          <a:xfrm>
            <a:off x="5060898" y="8038337"/>
            <a:ext cx="498763" cy="1512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t>返</a:t>
            </a:r>
            <a:endParaRPr lang="en-US" altLang="ja-JP" sz="1600" dirty="0" smtClean="0"/>
          </a:p>
          <a:p>
            <a:pPr algn="ctr"/>
            <a:r>
              <a:rPr lang="ja-JP" altLang="en-US" sz="1600" dirty="0" smtClean="0"/>
              <a:t>　　　　　送</a:t>
            </a:r>
            <a:endParaRPr kumimoji="1" lang="ja-JP" altLang="en-US" sz="1600" dirty="0"/>
          </a:p>
        </p:txBody>
      </p:sp>
      <p:sp>
        <p:nvSpPr>
          <p:cNvPr id="18" name="角丸四角形 17"/>
          <p:cNvSpPr/>
          <p:nvPr/>
        </p:nvSpPr>
        <p:spPr>
          <a:xfrm>
            <a:off x="6179682" y="8038337"/>
            <a:ext cx="498763" cy="1512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t>大学本部到着</a:t>
            </a:r>
            <a:endParaRPr kumimoji="1" lang="ja-JP" altLang="en-US" sz="1600" dirty="0"/>
          </a:p>
        </p:txBody>
      </p:sp>
      <p:sp>
        <p:nvSpPr>
          <p:cNvPr id="19" name="右矢印 18"/>
          <p:cNvSpPr/>
          <p:nvPr/>
        </p:nvSpPr>
        <p:spPr>
          <a:xfrm>
            <a:off x="1220198" y="8524267"/>
            <a:ext cx="504000" cy="413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2306225" y="8524267"/>
            <a:ext cx="504000" cy="413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3410126" y="8524267"/>
            <a:ext cx="504000" cy="413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4524600" y="8524266"/>
            <a:ext cx="504000" cy="413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5599417" y="8524266"/>
            <a:ext cx="504000" cy="413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a:off x="1869563" y="9683413"/>
            <a:ext cx="4692089"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2533126" y="9645305"/>
            <a:ext cx="3570291" cy="292388"/>
          </a:xfrm>
          <a:prstGeom prst="rect">
            <a:avLst/>
          </a:prstGeom>
        </p:spPr>
        <p:txBody>
          <a:bodyPr wrap="square">
            <a:spAutoFit/>
          </a:bodyPr>
          <a:lstStyle/>
          <a:p>
            <a:pPr marL="114935" indent="114935" algn="just" hangingPunct="0">
              <a:spcAft>
                <a:spcPts val="0"/>
              </a:spcAft>
            </a:pPr>
            <a:r>
              <a:rPr lang="ja-JP" altLang="en-US" sz="13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貸出期間　１</a:t>
            </a:r>
            <a:r>
              <a:rPr lang="ja-JP" altLang="en-US" sz="1300"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４</a:t>
            </a:r>
            <a:r>
              <a:rPr lang="ja-JP" altLang="en-US" sz="130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日以内（本州在住学生）</a:t>
            </a:r>
            <a:endParaRPr lang="ja-JP" altLang="ja-JP"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26" name="正方形/長方形 25"/>
          <p:cNvSpPr/>
          <p:nvPr/>
        </p:nvSpPr>
        <p:spPr>
          <a:xfrm>
            <a:off x="301754" y="9563640"/>
            <a:ext cx="1330775" cy="507831"/>
          </a:xfrm>
          <a:prstGeom prst="rect">
            <a:avLst/>
          </a:prstGeom>
        </p:spPr>
        <p:txBody>
          <a:bodyPr wrap="square">
            <a:spAutoFit/>
          </a:bodyPr>
          <a:lstStyle/>
          <a:p>
            <a:pPr marL="114935" indent="114935" algn="just" hangingPunct="0"/>
            <a:r>
              <a:rPr lang="ja-JP" altLang="en-US" sz="9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9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郵送</a:t>
            </a:r>
            <a:endParaRPr lang="en-US" altLang="ja-JP" sz="9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14935" indent="114935" algn="just" hangingPunct="0"/>
            <a:r>
              <a:rPr lang="ja-JP" altLang="en-US" sz="9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9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FAX</a:t>
            </a:r>
          </a:p>
          <a:p>
            <a:pPr marL="114935" indent="114935" algn="just" hangingPunct="0">
              <a:spcAft>
                <a:spcPts val="0"/>
              </a:spcAft>
            </a:pPr>
            <a:r>
              <a:rPr lang="ja-JP" altLang="en-US" sz="9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・インターネット</a:t>
            </a:r>
            <a:endParaRPr lang="en-US" altLang="ja-JP" sz="9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Tree>
    <p:extLst>
      <p:ext uri="{BB962C8B-B14F-4D97-AF65-F5344CB8AC3E}">
        <p14:creationId xmlns:p14="http://schemas.microsoft.com/office/powerpoint/2010/main" val="2030741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64186" y="527692"/>
            <a:ext cx="6480000" cy="5401479"/>
          </a:xfrm>
          <a:prstGeom prst="rect">
            <a:avLst/>
          </a:prstGeom>
          <a:ln w="12700">
            <a:noFill/>
          </a:ln>
        </p:spPr>
        <p:txBody>
          <a:bodyPr wrap="square">
            <a:spAutoFit/>
          </a:bodyPr>
          <a:lstStyle/>
          <a:p>
            <a:pPr marL="180000" indent="-180000">
              <a:lnSpc>
                <a:spcPts val="1800"/>
              </a:lnSpc>
            </a:pP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第四種郵便（通信教育用）料金表</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以下の表で料金を確認して</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ください。</a:t>
            </a:r>
            <a:endPar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r>
              <a:rPr lang="ja-JP" altLang="en-US"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p>
          <a:p>
            <a:pPr marL="180000" indent="-180000">
              <a:lnSpc>
                <a:spcPts val="1800"/>
              </a:lnSpc>
            </a:pP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endParaRPr lang="en-US" altLang="ja-JP"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endParaRPr lang="en-US" altLang="ja-JP"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endPar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endPar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速達による郵送を希望する場合には、料金</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280</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円（２５０ｇまで）又は</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380</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円（１ｋｇまで）の切手を追加し、郵送又は</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FAX</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による申込みの場合には申込書の「速達希望」の</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有</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に○印を付けてください。インターネットによる申込みの場合には、第</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1</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希望の科目名の後に</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速達希望</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と入力してください。</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申込み宛先</a:t>
            </a:r>
            <a:endParaRPr lang="en-US"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・郵送の場合　　〒</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261-8586</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千葉市美浜区若葉</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2-11</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放送大学　学習センター支援室　放送教材郵送貸出担当</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FAX</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の場合　　</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FAX</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番号　　</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043-298-4510</a:t>
            </a:r>
          </a:p>
          <a:p>
            <a:pPr marL="180000" indent="-180000">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・インターネットの場合　　</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http://www.ouj.ac.jp/hp/BorrowDVD_v01/</a:t>
            </a:r>
          </a:p>
          <a:p>
            <a:pPr marL="180000" indent="-180000">
              <a:lnSpc>
                <a:spcPts val="1800"/>
              </a:lnSpc>
            </a:pPr>
            <a:r>
              <a:rPr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貸出禁止</a:t>
            </a:r>
            <a:r>
              <a:rPr lang="ja-JP" altLang="en-US" sz="1350" dirty="0">
                <a:latin typeface="HG丸ｺﾞｼｯｸM-PRO" panose="020F0600000000000000" pitchFamily="50" charset="-128"/>
                <a:ea typeface="HG丸ｺﾞｼｯｸM-PRO" panose="020F0600000000000000" pitchFamily="50" charset="-128"/>
                <a:cs typeface="ＭＳ 明朝" panose="02020609040205080304" pitchFamily="17" charset="-128"/>
              </a:rPr>
              <a:t>期間等、詳細につきましては、本部（</a:t>
            </a:r>
            <a:r>
              <a:rPr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TEL:043-276-5111</a:t>
            </a:r>
            <a:r>
              <a:rPr lang="ja-JP" altLang="en-US" sz="1350" dirty="0">
                <a:latin typeface="HG丸ｺﾞｼｯｸM-PRO" panose="020F0600000000000000" pitchFamily="50" charset="-128"/>
                <a:ea typeface="HG丸ｺﾞｼｯｸM-PRO" panose="020F0600000000000000" pitchFamily="50" charset="-128"/>
                <a:cs typeface="ＭＳ 明朝" panose="02020609040205080304" pitchFamily="17" charset="-128"/>
              </a:rPr>
              <a:t>）に</a:t>
            </a:r>
            <a:endParaRPr lang="en-US" altLang="ja-JP" sz="1350"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r>
              <a:rPr lang="ja-JP" altLang="en-US" sz="1350" dirty="0">
                <a:latin typeface="HG丸ｺﾞｼｯｸM-PRO" panose="020F0600000000000000" pitchFamily="50" charset="-128"/>
                <a:ea typeface="HG丸ｺﾞｼｯｸM-PRO" panose="020F0600000000000000" pitchFamily="50" charset="-128"/>
                <a:cs typeface="ＭＳ 明朝" panose="02020609040205080304" pitchFamily="17" charset="-128"/>
              </a:rPr>
              <a:t>　お問い合わせください。</a:t>
            </a:r>
            <a:endParaRPr lang="en-US" altLang="ja-JP" sz="1350"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180000" indent="-180000">
              <a:lnSpc>
                <a:spcPts val="1800"/>
              </a:lnSpc>
            </a:pPr>
            <a:r>
              <a:rPr lang="en-US" altLang="ja-JP" sz="1350" b="1" u="sng" dirty="0" smtClean="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b="1" u="sng" dirty="0" smtClean="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学習センターでは、放送教材返却の受付もできませんので、ご了承ください。</a:t>
            </a:r>
          </a:p>
        </p:txBody>
      </p:sp>
      <p:graphicFrame>
        <p:nvGraphicFramePr>
          <p:cNvPr id="6" name="表 5"/>
          <p:cNvGraphicFramePr>
            <a:graphicFrameLocks noGrp="1"/>
          </p:cNvGraphicFramePr>
          <p:nvPr>
            <p:extLst>
              <p:ext uri="{D42A27DB-BD31-4B8C-83A1-F6EECF244321}">
                <p14:modId xmlns:p14="http://schemas.microsoft.com/office/powerpoint/2010/main" val="3758376888"/>
              </p:ext>
            </p:extLst>
          </p:nvPr>
        </p:nvGraphicFramePr>
        <p:xfrm>
          <a:off x="479381" y="8323700"/>
          <a:ext cx="6249610" cy="1291691"/>
        </p:xfrm>
        <a:graphic>
          <a:graphicData uri="http://schemas.openxmlformats.org/drawingml/2006/table">
            <a:tbl>
              <a:tblPr firstRow="1" bandRow="1">
                <a:tableStyleId>{5C22544A-7EE6-4342-B048-85BDC9FD1C3A}</a:tableStyleId>
              </a:tblPr>
              <a:tblGrid>
                <a:gridCol w="1029305"/>
                <a:gridCol w="5220305"/>
              </a:tblGrid>
              <a:tr h="550011">
                <a:tc>
                  <a:txBody>
                    <a:bodyPr/>
                    <a:lstStyle/>
                    <a:p>
                      <a:pPr algn="dist"/>
                      <a:r>
                        <a:rPr kumimoji="1" lang="ja-JP" altLang="en-US" sz="1300" b="1" dirty="0" smtClean="0">
                          <a:solidFill>
                            <a:schemeClr val="tx1"/>
                          </a:solidFill>
                          <a:latin typeface="HG丸ｺﾞｼｯｸM-PRO" panose="020F0600000000000000" pitchFamily="50" charset="-128"/>
                          <a:ea typeface="HG丸ｺﾞｼｯｸM-PRO" panose="020F0600000000000000" pitchFamily="50" charset="-128"/>
                        </a:rPr>
                        <a:t>利用できる</a:t>
                      </a:r>
                      <a:endParaRPr kumimoji="1" lang="en-US" altLang="ja-JP" sz="1300" b="1" dirty="0" smtClean="0">
                        <a:solidFill>
                          <a:schemeClr val="tx1"/>
                        </a:solidFill>
                        <a:latin typeface="HG丸ｺﾞｼｯｸM-PRO" panose="020F0600000000000000" pitchFamily="50" charset="-128"/>
                        <a:ea typeface="HG丸ｺﾞｼｯｸM-PRO" panose="020F0600000000000000" pitchFamily="50" charset="-128"/>
                      </a:endParaRPr>
                    </a:p>
                    <a:p>
                      <a:pPr algn="dist"/>
                      <a:r>
                        <a:rPr kumimoji="1" lang="ja-JP" altLang="en-US" sz="1300" b="1" dirty="0" smtClean="0">
                          <a:solidFill>
                            <a:schemeClr val="tx1"/>
                          </a:solidFill>
                          <a:latin typeface="HG丸ｺﾞｼｯｸM-PRO" panose="020F0600000000000000" pitchFamily="50" charset="-128"/>
                          <a:ea typeface="HG丸ｺﾞｼｯｸM-PRO" panose="020F0600000000000000" pitchFamily="50" charset="-128"/>
                        </a:rPr>
                        <a:t>図書館</a:t>
                      </a:r>
                      <a:endParaRPr kumimoji="1" lang="ja-JP" altLang="en-US" sz="13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hangingPunct="0">
                        <a:lnSpc>
                          <a:spcPts val="1800"/>
                        </a:lnSpc>
                        <a:spcAft>
                          <a:spcPts val="0"/>
                        </a:spcAft>
                      </a:pPr>
                      <a:r>
                        <a:rPr lang="ja-JP" altLang="ja-JP" sz="1300" b="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天王寺分館（天王寺キャンパス内　　</a:t>
                      </a:r>
                      <a:r>
                        <a:rPr lang="ja-JP" altLang="en-US" sz="1300" b="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300" b="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TEL:06-6775-6649</a:t>
                      </a:r>
                      <a:r>
                        <a:rPr lang="ja-JP" altLang="ja-JP" sz="1300" b="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p>
                    <a:p>
                      <a:pPr algn="l" hangingPunct="0">
                        <a:lnSpc>
                          <a:spcPts val="1800"/>
                        </a:lnSpc>
                        <a:spcAft>
                          <a:spcPts val="0"/>
                        </a:spcAft>
                      </a:pPr>
                      <a:r>
                        <a:rPr lang="ja-JP" altLang="ja-JP" sz="1300" b="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本　　　館（柏原市旭ヶ丘</a:t>
                      </a:r>
                      <a:r>
                        <a:rPr lang="en-US" altLang="ja-JP" sz="1300" b="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4</a:t>
                      </a:r>
                      <a:r>
                        <a:rPr lang="ja-JP" altLang="ja-JP" sz="1300" b="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1300" b="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698</a:t>
                      </a:r>
                      <a:r>
                        <a:rPr lang="ja-JP" altLang="ja-JP" sz="1300" b="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1300" b="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1  TEL:072-978-3782</a:t>
                      </a:r>
                      <a:r>
                        <a:rPr lang="ja-JP" altLang="ja-JP" sz="1300" b="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kumimoji="1" lang="ja-JP" altLang="en-US" sz="1300" b="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dist"/>
                      <a:r>
                        <a:rPr kumimoji="1" lang="ja-JP" altLang="en-US" sz="1300" b="1" dirty="0" smtClean="0">
                          <a:latin typeface="HG丸ｺﾞｼｯｸM-PRO" panose="020F0600000000000000" pitchFamily="50" charset="-128"/>
                          <a:ea typeface="HG丸ｺﾞｼｯｸM-PRO" panose="020F0600000000000000" pitchFamily="50" charset="-128"/>
                        </a:rPr>
                        <a:t>利用形態</a:t>
                      </a:r>
                      <a:endParaRPr kumimoji="1" lang="ja-JP" altLang="en-US" sz="1300" b="1"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26399" rtl="0" eaLnBrk="1" fontAlgn="auto" latinLnBrk="0" hangingPunct="1">
                        <a:lnSpc>
                          <a:spcPct val="100000"/>
                        </a:lnSpc>
                        <a:spcBef>
                          <a:spcPts val="0"/>
                        </a:spcBef>
                        <a:spcAft>
                          <a:spcPts val="0"/>
                        </a:spcAft>
                        <a:buClrTx/>
                        <a:buSzTx/>
                        <a:buFontTx/>
                        <a:buNone/>
                        <a:tabLst/>
                        <a:defRPr/>
                      </a:pPr>
                      <a:r>
                        <a:rPr lang="ja-JP"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館内閲覧及び館外貸出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gridSpan="2">
                  <a:txBody>
                    <a:bodyPr/>
                    <a:lstStyle/>
                    <a:p>
                      <a:pPr algn="ctr" hangingPunct="0">
                        <a:lnSpc>
                          <a:spcPts val="1800"/>
                        </a:lnSpc>
                        <a:spcAft>
                          <a:spcPts val="0"/>
                        </a:spcAft>
                      </a:pPr>
                      <a:r>
                        <a:rPr lang="ja-JP"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開館時間、休館日等については、直接図書館へお問い合わせください。</a:t>
                      </a:r>
                      <a:r>
                        <a:rPr lang="en-US" altLang="ja-JP" sz="130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ja-JP" altLang="ja-JP" sz="13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hangingPunct="0">
                        <a:lnSpc>
                          <a:spcPts val="1800"/>
                        </a:lnSpc>
                        <a:spcAft>
                          <a:spcPts val="0"/>
                        </a:spcAft>
                      </a:pPr>
                      <a:endParaRPr lang="ja-JP" altLang="ja-JP" sz="14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正方形/長方形 6"/>
          <p:cNvSpPr/>
          <p:nvPr/>
        </p:nvSpPr>
        <p:spPr>
          <a:xfrm>
            <a:off x="364186" y="5977958"/>
            <a:ext cx="3600000" cy="288000"/>
          </a:xfrm>
          <a:prstGeom prst="rect">
            <a:avLst/>
          </a:prstGeom>
          <a:solidFill>
            <a:schemeClr val="accent1">
              <a:lumMod val="40000"/>
              <a:lumOff val="60000"/>
            </a:schemeClr>
          </a:solidFill>
          <a:ln cap="rnd">
            <a:round/>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hangingPunct="0"/>
            <a:r>
              <a:rPr lang="ja-JP"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大阪</a:t>
            </a:r>
            <a:r>
              <a:rPr lang="ja-JP" altLang="ja-JP"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教育大学附属</a:t>
            </a:r>
            <a:r>
              <a:rPr lang="ja-JP"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図書館</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の</a:t>
            </a:r>
            <a:r>
              <a:rPr lang="ja-JP" altLang="ja-JP" b="1" dirty="0">
                <a:solidFill>
                  <a:schemeClr val="tx1"/>
                </a:solidFill>
                <a:latin typeface="HG丸ｺﾞｼｯｸM-PRO" panose="020F0600000000000000" pitchFamily="50" charset="-128"/>
                <a:ea typeface="HG丸ｺﾞｼｯｸM-PRO" panose="020F0600000000000000" pitchFamily="50" charset="-128"/>
              </a:rPr>
              <a:t>利用</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302200" y="6314745"/>
            <a:ext cx="6660000" cy="1938992"/>
          </a:xfrm>
          <a:prstGeom prst="rect">
            <a:avLst/>
          </a:prstGeom>
        </p:spPr>
        <p:txBody>
          <a:bodyPr wrap="square">
            <a:spAutoFit/>
          </a:bodyPr>
          <a:lstStyle/>
          <a:p>
            <a:pPr indent="114935" hangingPunct="0">
              <a:lnSpc>
                <a:spcPts val="1800"/>
              </a:lnSpc>
              <a:spcAft>
                <a:spcPts val="0"/>
              </a:spcAft>
            </a:pP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当</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学習</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センター所属</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の学生は、大阪教育大学のご厚意により、附属図書館が利用できます。利用の際は、利用規則を十分理解</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し</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係員</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の指示にしたがってください</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algn="just" hangingPunct="0">
              <a:lnSpc>
                <a:spcPts val="1800"/>
              </a:lnSpc>
              <a:spcAft>
                <a:spcPts val="0"/>
              </a:spcAft>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図書館</a:t>
            </a:r>
            <a:r>
              <a:rPr lang="ja-JP"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利用</a:t>
            </a:r>
            <a:r>
              <a:rPr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証</a:t>
            </a:r>
            <a:endParaRPr lang="en-US"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hangingPunct="0">
              <a:lnSpc>
                <a:spcPts val="1800"/>
              </a:lnSpc>
              <a:spcAft>
                <a:spcPts val="0"/>
              </a:spcAft>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利用希望の</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方</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は</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、当学習センター事務室で申請が必要です。「図書館</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利用</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証」が</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hangingPunct="0">
              <a:lnSpc>
                <a:spcPts val="1800"/>
              </a:lnSpc>
              <a:spcAft>
                <a:spcPts val="0"/>
              </a:spcAft>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できるまで</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約</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１週間かかります。「利用証」は事務室で受け取ってください。</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algn="just" hangingPunct="0">
              <a:lnSpc>
                <a:spcPts val="1800"/>
              </a:lnSpc>
              <a:spcAft>
                <a:spcPts val="0"/>
              </a:spcAft>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当日入館証</a:t>
            </a:r>
            <a:endParaRPr lang="en-US"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hangingPunct="0">
              <a:lnSpc>
                <a:spcPts val="1800"/>
              </a:lnSpc>
              <a:spcAft>
                <a:spcPts val="0"/>
              </a:spcAft>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閲覧のみ希望される方は、当日だけ利用できる「当日入館証」があります。事務</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hangingPunct="0">
              <a:lnSpc>
                <a:spcPts val="1800"/>
              </a:lnSpc>
              <a:spcAft>
                <a:spcPts val="0"/>
              </a:spcAft>
            </a:pP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室に</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申し出てください</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ja-JP" altLang="ja-JP" sz="1350" dirty="0">
              <a:solidFill>
                <a:srgbClr val="000000"/>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349188615"/>
              </p:ext>
            </p:extLst>
          </p:nvPr>
        </p:nvGraphicFramePr>
        <p:xfrm>
          <a:off x="675860" y="927652"/>
          <a:ext cx="5631762" cy="2074164"/>
        </p:xfrm>
        <a:graphic>
          <a:graphicData uri="http://schemas.openxmlformats.org/drawingml/2006/table">
            <a:tbl>
              <a:tblPr firstRow="1" bandRow="1">
                <a:tableStyleId>{5C22544A-7EE6-4342-B048-85BDC9FD1C3A}</a:tableStyleId>
              </a:tblPr>
              <a:tblGrid>
                <a:gridCol w="1628722"/>
                <a:gridCol w="1595755"/>
                <a:gridCol w="948055"/>
                <a:gridCol w="1459230"/>
              </a:tblGrid>
              <a:tr h="432507">
                <a:tc>
                  <a:txBody>
                    <a:bodyPr/>
                    <a:lstStyle/>
                    <a:p>
                      <a:pPr algn="ct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教材の枚数 目安</a:t>
                      </a:r>
                      <a:r>
                        <a:rPr kumimoji="1" lang="en-US" altLang="ja-JP" b="0" dirty="0" smtClean="0">
                          <a:solidFill>
                            <a:schemeClr val="tx1"/>
                          </a:solidFill>
                          <a:latin typeface="HG丸ｺﾞｼｯｸM-PRO" panose="020F0600000000000000" pitchFamily="50" charset="-128"/>
                          <a:ea typeface="HG丸ｺﾞｼｯｸM-PRO" panose="020F0600000000000000" pitchFamily="50" charset="-128"/>
                        </a:rPr>
                        <a:t>(DVD</a:t>
                      </a: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b="0" dirty="0" smtClean="0">
                          <a:solidFill>
                            <a:schemeClr val="tx1"/>
                          </a:solidFill>
                          <a:latin typeface="HG丸ｺﾞｼｯｸM-PRO" panose="020F0600000000000000" pitchFamily="50" charset="-128"/>
                          <a:ea typeface="HG丸ｺﾞｼｯｸM-PRO" panose="020F0600000000000000" pitchFamily="50" charset="-128"/>
                        </a:rPr>
                        <a:t>CD</a:t>
                      </a: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共通</a:t>
                      </a:r>
                      <a:r>
                        <a:rPr kumimoji="1" lang="en-US" altLang="ja-JP" b="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重さ</a:t>
                      </a: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第四種</a:t>
                      </a:r>
                      <a:endParaRPr kumimoji="1" lang="en-US" altLang="ja-JP" b="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郵便料金</a:t>
                      </a: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速達料金</a:t>
                      </a:r>
                      <a:endParaRPr kumimoji="1" lang="en-US" altLang="ja-JP" b="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合計</a:t>
                      </a: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372">
                <a:tc>
                  <a:txBody>
                    <a:bodyPr/>
                    <a:lstStyle/>
                    <a:p>
                      <a:pPr algn="ctr"/>
                      <a:r>
                        <a:rPr kumimoji="1" lang="ja-JP" altLang="en-US" b="0" dirty="0" smtClean="0">
                          <a:latin typeface="HG丸ｺﾞｼｯｸM-PRO" panose="020F0600000000000000" pitchFamily="50" charset="-128"/>
                          <a:ea typeface="HG丸ｺﾞｼｯｸM-PRO" panose="020F0600000000000000" pitchFamily="50" charset="-128"/>
                        </a:rPr>
                        <a:t>１枚</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b="0" dirty="0" smtClean="0">
                          <a:solidFill>
                            <a:schemeClr val="tx1"/>
                          </a:solidFill>
                          <a:latin typeface="HG丸ｺﾞｼｯｸM-PRO" panose="020F0600000000000000" pitchFamily="50" charset="-128"/>
                          <a:ea typeface="HG丸ｺﾞｼｯｸM-PRO" panose="020F0600000000000000" pitchFamily="50" charset="-128"/>
                        </a:rPr>
                        <a:t>100</a:t>
                      </a: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ｇ</a:t>
                      </a: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１５円</a:t>
                      </a: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２９５円</a:t>
                      </a: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372">
                <a:tc>
                  <a:txBody>
                    <a:bodyPr/>
                    <a:lstStyle/>
                    <a:p>
                      <a:pPr algn="ctr"/>
                      <a:r>
                        <a:rPr kumimoji="1" lang="ja-JP" altLang="en-US" b="0" dirty="0" smtClean="0">
                          <a:latin typeface="HG丸ｺﾞｼｯｸM-PRO" panose="020F0600000000000000" pitchFamily="50" charset="-128"/>
                          <a:ea typeface="HG丸ｺﾞｼｯｸM-PRO" panose="020F0600000000000000" pitchFamily="50" charset="-128"/>
                        </a:rPr>
                        <a:t>２枚</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dirty="0" smtClean="0">
                          <a:solidFill>
                            <a:schemeClr val="tx1"/>
                          </a:solidFill>
                          <a:latin typeface="HG丸ｺﾞｼｯｸM-PRO" panose="020F0600000000000000" pitchFamily="50" charset="-128"/>
                          <a:ea typeface="HG丸ｺﾞｼｯｸM-PRO" panose="020F0600000000000000" pitchFamily="50" charset="-128"/>
                        </a:rPr>
                        <a:t>101</a:t>
                      </a: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ｇ～</a:t>
                      </a:r>
                      <a:r>
                        <a:rPr kumimoji="1" lang="en-US" altLang="ja-JP" b="0" dirty="0" smtClean="0">
                          <a:solidFill>
                            <a:schemeClr val="tx1"/>
                          </a:solidFill>
                          <a:latin typeface="HG丸ｺﾞｼｯｸM-PRO" panose="020F0600000000000000" pitchFamily="50" charset="-128"/>
                          <a:ea typeface="HG丸ｺﾞｼｯｸM-PRO" panose="020F0600000000000000" pitchFamily="50" charset="-128"/>
                        </a:rPr>
                        <a:t>200</a:t>
                      </a: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ｇ</a:t>
                      </a: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２５円</a:t>
                      </a: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３０５円</a:t>
                      </a: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372">
                <a:tc rowSpan="2">
                  <a:txBody>
                    <a:bodyPr/>
                    <a:lstStyle/>
                    <a:p>
                      <a:pPr algn="ctr"/>
                      <a:r>
                        <a:rPr kumimoji="1" lang="ja-JP" altLang="en-US" b="0" dirty="0" smtClean="0">
                          <a:latin typeface="HG丸ｺﾞｼｯｸM-PRO" panose="020F0600000000000000" pitchFamily="50" charset="-128"/>
                          <a:ea typeface="HG丸ｺﾞｼｯｸM-PRO" panose="020F0600000000000000" pitchFamily="50" charset="-128"/>
                        </a:rPr>
                        <a:t>３枚～４枚</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indent="0" algn="l" defTabSz="726399" rtl="0" eaLnBrk="1" fontAlgn="auto" latinLnBrk="0" hangingPunct="1">
                        <a:lnSpc>
                          <a:spcPct val="100000"/>
                        </a:lnSpc>
                        <a:spcBef>
                          <a:spcPts val="0"/>
                        </a:spcBef>
                        <a:spcAft>
                          <a:spcPts val="0"/>
                        </a:spcAft>
                        <a:buClrTx/>
                        <a:buSzTx/>
                        <a:buFontTx/>
                        <a:buNone/>
                        <a:tabLst/>
                        <a:defRPr/>
                      </a:pPr>
                      <a:r>
                        <a:rPr kumimoji="1" lang="en-US" altLang="ja-JP" b="0" dirty="0" smtClean="0">
                          <a:solidFill>
                            <a:schemeClr val="tx1"/>
                          </a:solidFill>
                          <a:latin typeface="HG丸ｺﾞｼｯｸM-PRO" panose="020F0600000000000000" pitchFamily="50" charset="-128"/>
                          <a:ea typeface="HG丸ｺﾞｼｯｸM-PRO" panose="020F0600000000000000" pitchFamily="50" charset="-128"/>
                        </a:rPr>
                        <a:t>201</a:t>
                      </a: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ｇ～</a:t>
                      </a:r>
                      <a:r>
                        <a:rPr kumimoji="1" lang="en-US" altLang="ja-JP" b="0" dirty="0" smtClean="0">
                          <a:solidFill>
                            <a:schemeClr val="tx1"/>
                          </a:solidFill>
                          <a:latin typeface="HG丸ｺﾞｼｯｸM-PRO" panose="020F0600000000000000" pitchFamily="50" charset="-128"/>
                          <a:ea typeface="HG丸ｺﾞｼｯｸM-PRO" panose="020F0600000000000000" pitchFamily="50" charset="-128"/>
                        </a:rPr>
                        <a:t>300</a:t>
                      </a: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３５円</a:t>
                      </a: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３１５枚</a:t>
                      </a:r>
                      <a:r>
                        <a:rPr kumimoji="1" lang="en-US" altLang="ja-JP"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３枚</a:t>
                      </a:r>
                      <a:r>
                        <a:rPr kumimoji="1" lang="en-US" altLang="ja-JP" b="0" dirty="0" smtClean="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372">
                <a:tc vMerge="1">
                  <a:txBody>
                    <a:bodyPr/>
                    <a:lstStyle/>
                    <a:p>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４１５円</a:t>
                      </a:r>
                      <a:r>
                        <a:rPr kumimoji="1" lang="en-US" altLang="ja-JP"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４枚</a:t>
                      </a:r>
                      <a:r>
                        <a:rPr kumimoji="1" lang="en-US" altLang="ja-JP" b="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372">
                <a:tc>
                  <a:txBody>
                    <a:bodyPr/>
                    <a:lstStyle/>
                    <a:p>
                      <a:pPr algn="ctr"/>
                      <a:r>
                        <a:rPr kumimoji="1" lang="ja-JP" altLang="en-US" b="0" dirty="0" smtClean="0">
                          <a:latin typeface="HG丸ｺﾞｼｯｸM-PRO" panose="020F0600000000000000" pitchFamily="50" charset="-128"/>
                          <a:ea typeface="HG丸ｺﾞｼｯｸM-PRO" panose="020F0600000000000000" pitchFamily="50" charset="-128"/>
                        </a:rPr>
                        <a:t>５枚</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dirty="0" smtClean="0">
                          <a:solidFill>
                            <a:schemeClr val="tx1"/>
                          </a:solidFill>
                          <a:latin typeface="HG丸ｺﾞｼｯｸM-PRO" panose="020F0600000000000000" pitchFamily="50" charset="-128"/>
                          <a:ea typeface="HG丸ｺﾞｼｯｸM-PRO" panose="020F0600000000000000" pitchFamily="50" charset="-128"/>
                        </a:rPr>
                        <a:t>301</a:t>
                      </a: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ｇ～</a:t>
                      </a:r>
                      <a:r>
                        <a:rPr kumimoji="1" lang="en-US" altLang="ja-JP" b="0" dirty="0" smtClean="0">
                          <a:solidFill>
                            <a:schemeClr val="tx1"/>
                          </a:solidFill>
                          <a:latin typeface="HG丸ｺﾞｼｯｸM-PRO" panose="020F0600000000000000" pitchFamily="50" charset="-128"/>
                          <a:ea typeface="HG丸ｺﾞｼｯｸM-PRO" panose="020F0600000000000000" pitchFamily="50" charset="-128"/>
                        </a:rPr>
                        <a:t>400</a:t>
                      </a: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ｇ</a:t>
                      </a: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４５円</a:t>
                      </a: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HG丸ｺﾞｼｯｸM-PRO" panose="020F0600000000000000" pitchFamily="50" charset="-128"/>
                          <a:ea typeface="HG丸ｺﾞｼｯｸM-PRO" panose="020F0600000000000000" pitchFamily="50" charset="-128"/>
                        </a:rPr>
                        <a:t>４２５円</a:t>
                      </a: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627581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a:extLst>
              <a:ext uri="{28A0092B-C50C-407E-A947-70E740481C1C}">
                <a14:useLocalDpi xmlns:a14="http://schemas.microsoft.com/office/drawing/2010/main" val="0"/>
              </a:ext>
            </a:extLst>
          </a:blip>
          <a:srcRect t="12748" r="24476" b="17959"/>
          <a:stretch/>
        </p:blipFill>
        <p:spPr>
          <a:xfrm>
            <a:off x="319595" y="2285099"/>
            <a:ext cx="3710609" cy="2589758"/>
          </a:xfrm>
          <a:prstGeom prst="rect">
            <a:avLst/>
          </a:prstGeom>
          <a:ln>
            <a:solidFill>
              <a:schemeClr val="tx1"/>
            </a:solidFill>
          </a:ln>
        </p:spPr>
      </p:pic>
      <p:sp>
        <p:nvSpPr>
          <p:cNvPr id="4" name="正方形/長方形 3"/>
          <p:cNvSpPr/>
          <p:nvPr/>
        </p:nvSpPr>
        <p:spPr>
          <a:xfrm>
            <a:off x="212200" y="252000"/>
            <a:ext cx="6840000" cy="360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HG丸ｺﾞｼｯｸM-PRO" panose="020F0600000000000000" pitchFamily="50" charset="-128"/>
                <a:ea typeface="HG丸ｺﾞｼｯｸM-PRO" panose="020F0600000000000000" pitchFamily="50" charset="-128"/>
              </a:rPr>
              <a:t>メ </a:t>
            </a:r>
            <a:r>
              <a:rPr lang="ja-JP" altLang="en-US" b="1" dirty="0" err="1" smtClean="0">
                <a:solidFill>
                  <a:schemeClr val="tx1"/>
                </a:solidFill>
                <a:latin typeface="HG丸ｺﾞｼｯｸM-PRO" panose="020F0600000000000000" pitchFamily="50" charset="-128"/>
                <a:ea typeface="HG丸ｺﾞｼｯｸM-PRO" panose="020F0600000000000000" pitchFamily="50" charset="-128"/>
              </a:rPr>
              <a:t>ー</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ル ア ド レ ス</a:t>
            </a:r>
            <a:r>
              <a:rPr lang="ja-JP" altLang="en-US" b="1" dirty="0">
                <a:solidFill>
                  <a:schemeClr val="tx1"/>
                </a:solidFill>
                <a:latin typeface="HG丸ｺﾞｼｯｸM-PRO" panose="020F0600000000000000" pitchFamily="50" charset="-128"/>
                <a:ea typeface="HG丸ｺﾞｼｯｸM-PRO" panose="020F0600000000000000" pitchFamily="50" charset="-128"/>
              </a:rPr>
              <a:t>・</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住 所</a:t>
            </a:r>
            <a:r>
              <a:rPr lang="ja-JP" altLang="en-US" b="1" dirty="0">
                <a:solidFill>
                  <a:schemeClr val="tx1"/>
                </a:solidFill>
                <a:latin typeface="HG丸ｺﾞｼｯｸM-PRO" panose="020F0600000000000000" pitchFamily="50" charset="-128"/>
                <a:ea typeface="HG丸ｺﾞｼｯｸM-PRO" panose="020F0600000000000000" pitchFamily="50" charset="-128"/>
              </a:rPr>
              <a:t>・</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氏 名 変 更 な ど</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34325" y="1166848"/>
            <a:ext cx="6607531" cy="738664"/>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放送大学からのお知らせは学生メール（Ｇｍａｉｌ）に届きます。</a:t>
            </a:r>
            <a:r>
              <a:rPr lang="ja-JP" altLang="en-US" sz="1400" dirty="0" smtClean="0">
                <a:latin typeface="HG丸ｺﾞｼｯｸM-PRO" panose="020F0600000000000000" pitchFamily="50" charset="-128"/>
                <a:ea typeface="HG丸ｺﾞｼｯｸM-PRO" panose="020F0600000000000000" pitchFamily="50" charset="-128"/>
              </a:rPr>
              <a:t>ぜひご活用下さい。</a:t>
            </a:r>
            <a:r>
              <a:rPr lang="ja-JP" altLang="en-US" sz="1300" b="1" dirty="0" smtClean="0">
                <a:latin typeface="HG丸ｺﾞｼｯｸM-PRO" panose="020F0600000000000000" pitchFamily="50" charset="-128"/>
                <a:ea typeface="HG丸ｺﾞｼｯｸM-PRO" panose="020F0600000000000000" pitchFamily="50" charset="-128"/>
              </a:rPr>
              <a:t>システム</a:t>
            </a:r>
            <a:r>
              <a:rPr lang="en-US" altLang="ja-JP" sz="1300" b="1" dirty="0" smtClean="0">
                <a:latin typeface="HG丸ｺﾞｼｯｸM-PRO" panose="020F0600000000000000" pitchFamily="50" charset="-128"/>
                <a:ea typeface="HG丸ｺﾞｼｯｸM-PRO" panose="020F0600000000000000" pitchFamily="50" charset="-128"/>
              </a:rPr>
              <a:t>WAKABA</a:t>
            </a:r>
            <a:r>
              <a:rPr lang="ja-JP" altLang="en-US" sz="1300" b="1" dirty="0" smtClean="0">
                <a:latin typeface="+mn-ea"/>
              </a:rPr>
              <a:t>→Ｇｍａｉｌ</a:t>
            </a:r>
            <a:endParaRPr lang="en-US" altLang="ja-JP" sz="1300" b="1" dirty="0" smtClean="0">
              <a:latin typeface="+mn-ea"/>
            </a:endParaRPr>
          </a:p>
          <a:p>
            <a:r>
              <a:rPr lang="ja-JP" altLang="en-US" sz="1300" b="1" dirty="0" smtClean="0">
                <a:latin typeface="+mn-ea"/>
              </a:rPr>
              <a:t>　　　　　　</a:t>
            </a:r>
            <a:r>
              <a:rPr lang="ja-JP" altLang="en-US" sz="1400" dirty="0" smtClean="0">
                <a:latin typeface="+mn-ea"/>
              </a:rPr>
              <a:t>　</a:t>
            </a:r>
            <a:endParaRPr lang="en-US" altLang="ja-JP" sz="1400" dirty="0" smtClean="0">
              <a:latin typeface="+mn-ea"/>
            </a:endParaRPr>
          </a:p>
        </p:txBody>
      </p:sp>
      <p:sp>
        <p:nvSpPr>
          <p:cNvPr id="6" name="テキスト ボックス 5"/>
          <p:cNvSpPr txBox="1"/>
          <p:nvPr/>
        </p:nvSpPr>
        <p:spPr>
          <a:xfrm>
            <a:off x="302200" y="5020656"/>
            <a:ext cx="6660000" cy="3754874"/>
          </a:xfrm>
          <a:prstGeom prst="rect">
            <a:avLst/>
          </a:prstGeom>
          <a:noFill/>
          <a:ln>
            <a:solidFill>
              <a:schemeClr val="tx1"/>
            </a:solidFill>
          </a:ln>
        </p:spPr>
        <p:txBody>
          <a:bodyPr wrap="square" rtlCol="0">
            <a:spAutoFit/>
          </a:bodyPr>
          <a:lstStyle/>
          <a:p>
            <a:r>
              <a:rPr kumimoji="1" lang="ja-JP" altLang="en-US" sz="1400" u="sng" dirty="0" smtClean="0">
                <a:latin typeface="HG丸ｺﾞｼｯｸM-PRO" panose="020F0600000000000000" pitchFamily="50" charset="-128"/>
                <a:ea typeface="HG丸ｺﾞｼｯｸM-PRO" panose="020F0600000000000000" pitchFamily="50" charset="-128"/>
              </a:rPr>
              <a:t>≪システムＷＡＫＡＢＡにメールアドレスを</a:t>
            </a:r>
            <a:endParaRPr kumimoji="1" lang="en-US" altLang="ja-JP" sz="1400" u="sng" dirty="0" smtClean="0">
              <a:latin typeface="HG丸ｺﾞｼｯｸM-PRO" panose="020F0600000000000000" pitchFamily="50" charset="-128"/>
              <a:ea typeface="HG丸ｺﾞｼｯｸM-PRO" panose="020F0600000000000000" pitchFamily="50" charset="-128"/>
            </a:endParaRPr>
          </a:p>
          <a:p>
            <a:r>
              <a:rPr kumimoji="1" lang="ja-JP" altLang="en-US" sz="1400" u="sng" dirty="0" smtClean="0">
                <a:latin typeface="HG丸ｺﾞｼｯｸM-PRO" panose="020F0600000000000000" pitchFamily="50" charset="-128"/>
                <a:ea typeface="HG丸ｺﾞｼｯｸM-PRO" panose="020F0600000000000000" pitchFamily="50" charset="-128"/>
              </a:rPr>
              <a:t>登録されている方へ</a:t>
            </a:r>
            <a:r>
              <a:rPr lang="ja-JP" altLang="en-US" sz="1400" u="sng" dirty="0" smtClean="0">
                <a:latin typeface="HG丸ｺﾞｼｯｸM-PRO" panose="020F0600000000000000" pitchFamily="50" charset="-128"/>
                <a:ea typeface="HG丸ｺﾞｼｯｸM-PRO" panose="020F0600000000000000" pitchFamily="50" charset="-128"/>
              </a:rPr>
              <a:t>≫</a:t>
            </a:r>
            <a:endParaRPr lang="en-US" altLang="ja-JP" sz="1400" u="sng" dirty="0" smtClean="0">
              <a:latin typeface="HG丸ｺﾞｼｯｸM-PRO" panose="020F0600000000000000" pitchFamily="50" charset="-128"/>
              <a:ea typeface="HG丸ｺﾞｼｯｸM-PRO" panose="020F0600000000000000" pitchFamily="50" charset="-128"/>
            </a:endParaRPr>
          </a:p>
          <a:p>
            <a:endParaRPr kumimoji="1" lang="en-US" altLang="ja-JP" sz="1400" u="sng"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メールが届かないケースがあります。</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スペルミスがないか今一度ご確認ください。</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b="1" dirty="0" smtClean="0">
                <a:latin typeface="+mn-ea"/>
              </a:rPr>
              <a:t>　システムＷＡＫＡＢＡ→教務情報→学生カルテ</a:t>
            </a:r>
            <a:endParaRPr lang="en-US" altLang="ja-JP" sz="1400" b="1" dirty="0" smtClean="0">
              <a:latin typeface="+mn-ea"/>
            </a:endParaRPr>
          </a:p>
          <a:p>
            <a:r>
              <a:rPr lang="ja-JP" altLang="en-US" sz="1400" b="1" dirty="0" smtClean="0">
                <a:latin typeface="+mn-ea"/>
              </a:rPr>
              <a:t>　→住所・連絡先情報→メールアドレス</a:t>
            </a:r>
            <a:endParaRPr lang="en-US" altLang="ja-JP" sz="1400" b="1" dirty="0" smtClean="0">
              <a:latin typeface="+mn-ea"/>
            </a:endParaRPr>
          </a:p>
          <a:p>
            <a:endParaRPr lang="en-US" altLang="ja-JP" sz="1400" b="1" dirty="0">
              <a:latin typeface="+mn-ea"/>
            </a:endParaRPr>
          </a:p>
          <a:p>
            <a:r>
              <a:rPr lang="ja-JP" altLang="en-US" sz="1400" u="sng" dirty="0">
                <a:latin typeface="HG丸ｺﾞｼｯｸM-PRO" panose="020F0600000000000000" pitchFamily="50" charset="-128"/>
                <a:ea typeface="HG丸ｺﾞｼｯｸM-PRO" panose="020F0600000000000000" pitchFamily="50" charset="-128"/>
              </a:rPr>
              <a:t>登録している住所</a:t>
            </a:r>
            <a:r>
              <a:rPr lang="ja-JP" altLang="en-US" sz="1400" u="sng" dirty="0" smtClean="0">
                <a:latin typeface="HG丸ｺﾞｼｯｸM-PRO" panose="020F0600000000000000" pitchFamily="50" charset="-128"/>
                <a:ea typeface="HG丸ｺﾞｼｯｸM-PRO" panose="020F0600000000000000" pitchFamily="50" charset="-128"/>
              </a:rPr>
              <a:t>・電話番号・メール</a:t>
            </a:r>
            <a:endParaRPr lang="en-US" altLang="ja-JP" sz="1400" u="sng" dirty="0" smtClean="0">
              <a:latin typeface="HG丸ｺﾞｼｯｸM-PRO" panose="020F0600000000000000" pitchFamily="50" charset="-128"/>
              <a:ea typeface="HG丸ｺﾞｼｯｸM-PRO" panose="020F0600000000000000" pitchFamily="50" charset="-128"/>
            </a:endParaRPr>
          </a:p>
          <a:p>
            <a:r>
              <a:rPr lang="ja-JP" altLang="en-US" sz="1400" u="sng" dirty="0" smtClean="0">
                <a:latin typeface="HG丸ｺﾞｼｯｸM-PRO" panose="020F0600000000000000" pitchFamily="50" charset="-128"/>
                <a:ea typeface="HG丸ｺﾞｼｯｸM-PRO" panose="020F0600000000000000" pitchFamily="50" charset="-128"/>
              </a:rPr>
              <a:t>アドレス</a:t>
            </a:r>
            <a:r>
              <a:rPr lang="ja-JP" altLang="en-US" sz="1400" u="sng" dirty="0">
                <a:latin typeface="HG丸ｺﾞｼｯｸM-PRO" panose="020F0600000000000000" pitchFamily="50" charset="-128"/>
                <a:ea typeface="HG丸ｺﾞｼｯｸM-PRO" panose="020F0600000000000000" pitchFamily="50" charset="-128"/>
              </a:rPr>
              <a:t>・氏名</a:t>
            </a:r>
            <a:r>
              <a:rPr lang="ja-JP" altLang="en-US" sz="1400" u="sng" dirty="0" smtClean="0">
                <a:latin typeface="HG丸ｺﾞｼｯｸM-PRO" panose="020F0600000000000000" pitchFamily="50" charset="-128"/>
                <a:ea typeface="HG丸ｺﾞｼｯｸM-PRO" panose="020F0600000000000000" pitchFamily="50" charset="-128"/>
              </a:rPr>
              <a:t>の変更</a:t>
            </a:r>
            <a:r>
              <a:rPr lang="ja-JP" altLang="en-US" sz="1400" u="sng" dirty="0">
                <a:latin typeface="HG丸ｺﾞｼｯｸM-PRO" panose="020F0600000000000000" pitchFamily="50" charset="-128"/>
                <a:ea typeface="HG丸ｺﾞｼｯｸM-PRO" panose="020F0600000000000000" pitchFamily="50" charset="-128"/>
              </a:rPr>
              <a:t>方法</a:t>
            </a:r>
            <a:endParaRPr lang="en-US" altLang="ja-JP" sz="1400" u="sng" dirty="0">
              <a:latin typeface="HG丸ｺﾞｼｯｸM-PRO" panose="020F0600000000000000" pitchFamily="50" charset="-128"/>
              <a:ea typeface="HG丸ｺﾞｼｯｸM-PRO" panose="020F0600000000000000" pitchFamily="50" charset="-128"/>
            </a:endParaRPr>
          </a:p>
          <a:p>
            <a:endParaRPr lang="en-US" altLang="ja-JP" sz="1400" u="sng" dirty="0">
              <a:latin typeface="HG丸ｺﾞｼｯｸM-PRO" panose="020F0600000000000000" pitchFamily="50" charset="-128"/>
              <a:ea typeface="HG丸ｺﾞｼｯｸM-PRO" panose="020F0600000000000000" pitchFamily="50" charset="-128"/>
            </a:endParaRPr>
          </a:p>
          <a:p>
            <a:r>
              <a:rPr lang="ja-JP" altLang="en-US" sz="1400" b="1" dirty="0" smtClean="0">
                <a:latin typeface="+mn-ea"/>
              </a:rPr>
              <a:t>●</a:t>
            </a:r>
            <a:r>
              <a:rPr lang="ja-JP" altLang="en-US" sz="1400" dirty="0" smtClean="0">
                <a:latin typeface="HG丸ｺﾞｼｯｸM-PRO" panose="020F0600000000000000" pitchFamily="50" charset="-128"/>
                <a:ea typeface="HG丸ｺﾞｼｯｸM-PRO" panose="020F0600000000000000" pitchFamily="50" charset="-128"/>
              </a:rPr>
              <a:t>住所</a:t>
            </a:r>
            <a:r>
              <a:rPr lang="ja-JP" altLang="en-US" sz="1400" dirty="0">
                <a:latin typeface="HG丸ｺﾞｼｯｸM-PRO" panose="020F0600000000000000" pitchFamily="50" charset="-128"/>
                <a:ea typeface="HG丸ｺﾞｼｯｸM-PRO" panose="020F0600000000000000" pitchFamily="50" charset="-128"/>
              </a:rPr>
              <a:t>・電話番号・メールアドレス</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b="1" dirty="0" smtClean="0">
                <a:latin typeface="+mn-ea"/>
              </a:rPr>
              <a:t>　システム</a:t>
            </a:r>
            <a:r>
              <a:rPr lang="ja-JP" altLang="en-US" sz="1400" b="1" dirty="0">
                <a:latin typeface="+mn-ea"/>
              </a:rPr>
              <a:t>ＷＡＫＡＢＡ→教務情報</a:t>
            </a:r>
            <a:r>
              <a:rPr lang="ja-JP" altLang="en-US" sz="1400" b="1" dirty="0" smtClean="0">
                <a:latin typeface="+mn-ea"/>
              </a:rPr>
              <a:t>→</a:t>
            </a:r>
            <a:endParaRPr lang="en-US" altLang="ja-JP" sz="1400" b="1" dirty="0" smtClean="0">
              <a:latin typeface="+mn-ea"/>
            </a:endParaRPr>
          </a:p>
          <a:p>
            <a:r>
              <a:rPr lang="ja-JP" altLang="en-US" sz="1400" b="1" dirty="0">
                <a:latin typeface="+mn-ea"/>
              </a:rPr>
              <a:t>　</a:t>
            </a:r>
            <a:r>
              <a:rPr lang="ja-JP" altLang="en-US" sz="1400" b="1" dirty="0" smtClean="0">
                <a:latin typeface="+mn-ea"/>
              </a:rPr>
              <a:t>変更・異動手続→学生住所</a:t>
            </a:r>
            <a:r>
              <a:rPr lang="ja-JP" altLang="en-US" sz="1400" b="1" dirty="0">
                <a:latin typeface="+mn-ea"/>
              </a:rPr>
              <a:t>等</a:t>
            </a:r>
            <a:r>
              <a:rPr lang="ja-JP" altLang="en-US" sz="1400" b="1" dirty="0" smtClean="0">
                <a:latin typeface="+mn-ea"/>
              </a:rPr>
              <a:t>変更</a:t>
            </a:r>
            <a:endParaRPr lang="en-US" altLang="ja-JP" sz="1400" b="1" dirty="0" smtClean="0">
              <a:latin typeface="+mn-ea"/>
            </a:endParaRPr>
          </a:p>
          <a:p>
            <a:r>
              <a:rPr lang="ja-JP" altLang="en-US" sz="1400" b="1" dirty="0">
                <a:latin typeface="+mn-ea"/>
              </a:rPr>
              <a:t>●</a:t>
            </a:r>
            <a:r>
              <a:rPr lang="ja-JP" altLang="en-US" sz="1400" dirty="0" smtClean="0">
                <a:latin typeface="HG丸ｺﾞｼｯｸM-PRO" panose="020F0600000000000000" pitchFamily="50" charset="-128"/>
                <a:ea typeface="HG丸ｺﾞｼｯｸM-PRO" panose="020F0600000000000000" pitchFamily="50" charset="-128"/>
              </a:rPr>
              <a:t>氏名</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b="1" dirty="0">
                <a:latin typeface="+mn-ea"/>
              </a:rPr>
              <a:t>　</a:t>
            </a:r>
            <a:r>
              <a:rPr lang="ja-JP" altLang="en-US" sz="1400" b="1" dirty="0" smtClean="0">
                <a:latin typeface="+mn-ea"/>
              </a:rPr>
              <a:t>システム</a:t>
            </a:r>
            <a:r>
              <a:rPr lang="ja-JP" altLang="en-US" sz="1400" b="1" dirty="0">
                <a:latin typeface="+mn-ea"/>
              </a:rPr>
              <a:t>ＷＡＫＡＢＡ→教務情報</a:t>
            </a:r>
            <a:r>
              <a:rPr lang="ja-JP" altLang="en-US" sz="1400" b="1" dirty="0" smtClean="0">
                <a:latin typeface="+mn-ea"/>
              </a:rPr>
              <a:t>→</a:t>
            </a:r>
            <a:endParaRPr lang="en-US" altLang="ja-JP" sz="1400" b="1" dirty="0" smtClean="0">
              <a:latin typeface="+mn-ea"/>
            </a:endParaRPr>
          </a:p>
          <a:p>
            <a:r>
              <a:rPr lang="ja-JP" altLang="en-US" sz="1400" b="1" dirty="0" smtClean="0">
                <a:latin typeface="+mn-ea"/>
              </a:rPr>
              <a:t>　変更</a:t>
            </a:r>
            <a:r>
              <a:rPr lang="ja-JP" altLang="en-US" sz="1400" b="1" dirty="0">
                <a:latin typeface="+mn-ea"/>
              </a:rPr>
              <a:t>・異動</a:t>
            </a:r>
            <a:r>
              <a:rPr lang="ja-JP" altLang="en-US" sz="1400" b="1" dirty="0" smtClean="0">
                <a:latin typeface="+mn-ea"/>
              </a:rPr>
              <a:t>手続→氏名等変更（</a:t>
            </a:r>
            <a:r>
              <a:rPr lang="en-US" altLang="ja-JP" sz="1400" b="1" dirty="0" smtClean="0">
                <a:latin typeface="+mn-ea"/>
              </a:rPr>
              <a:t>※</a:t>
            </a:r>
            <a:r>
              <a:rPr lang="ja-JP" altLang="en-US" sz="1400" b="1" dirty="0" smtClean="0">
                <a:latin typeface="+mn-ea"/>
              </a:rPr>
              <a:t>添付書類要）</a:t>
            </a:r>
            <a:endParaRPr lang="en-US" altLang="ja-JP" sz="1400" b="1" dirty="0" smtClean="0">
              <a:latin typeface="+mn-ea"/>
            </a:endParaRPr>
          </a:p>
        </p:txBody>
      </p:sp>
      <p:sp>
        <p:nvSpPr>
          <p:cNvPr id="3" name="テキスト ボックス 2"/>
          <p:cNvSpPr txBox="1"/>
          <p:nvPr/>
        </p:nvSpPr>
        <p:spPr>
          <a:xfrm>
            <a:off x="253335" y="637758"/>
            <a:ext cx="6508551" cy="507831"/>
          </a:xfrm>
          <a:prstGeom prst="rect">
            <a:avLst/>
          </a:prstGeom>
          <a:noFill/>
        </p:spPr>
        <p:txBody>
          <a:bodyPr wrap="square" rtlCol="0">
            <a:spAutoFit/>
          </a:bodyPr>
          <a:lstStyle/>
          <a:p>
            <a:r>
              <a:rPr kumimoji="1" lang="ja-JP" altLang="en-US" sz="1350" dirty="0" smtClean="0">
                <a:latin typeface="HG丸ｺﾞｼｯｸM-PRO" panose="020F0600000000000000" pitchFamily="50" charset="-128"/>
                <a:ea typeface="HG丸ｺﾞｼｯｸM-PRO" panose="020F0600000000000000" pitchFamily="50" charset="-128"/>
              </a:rPr>
              <a:t>学生</a:t>
            </a:r>
            <a:r>
              <a:rPr lang="ja-JP" altLang="en-US" sz="1350" dirty="0" smtClean="0">
                <a:latin typeface="HG丸ｺﾞｼｯｸM-PRO" panose="020F0600000000000000" pitchFamily="50" charset="-128"/>
                <a:ea typeface="HG丸ｺﾞｼｯｸM-PRO" panose="020F0600000000000000" pitchFamily="50" charset="-128"/>
              </a:rPr>
              <a:t>全員にメールアドレスが割り振られています。</a:t>
            </a:r>
            <a:endParaRPr lang="en-US" altLang="ja-JP" sz="1350" dirty="0" smtClean="0">
              <a:latin typeface="HG丸ｺﾞｼｯｸM-PRO" panose="020F0600000000000000" pitchFamily="50" charset="-128"/>
              <a:ea typeface="HG丸ｺﾞｼｯｸM-PRO" panose="020F0600000000000000" pitchFamily="50" charset="-128"/>
            </a:endParaRPr>
          </a:p>
          <a:p>
            <a:r>
              <a:rPr lang="ja-JP" altLang="en-US" sz="1350" dirty="0" smtClean="0">
                <a:latin typeface="HG丸ｺﾞｼｯｸM-PRO" panose="020F0600000000000000" pitchFamily="50" charset="-128"/>
                <a:ea typeface="HG丸ｺﾞｼｯｸM-PRO" panose="020F0600000000000000" pitchFamily="50" charset="-128"/>
              </a:rPr>
              <a:t>（学籍がなくなると使用できなくなりますので、ご注意ください。）</a:t>
            </a:r>
            <a:endParaRPr kumimoji="1" lang="en-US" altLang="ja-JP" sz="1350" dirty="0" smtClean="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302201" y="8868966"/>
            <a:ext cx="6659999" cy="1169551"/>
          </a:xfrm>
          <a:prstGeom prst="rect">
            <a:avLst/>
          </a:prstGeom>
          <a:noFill/>
          <a:ln w="12700">
            <a:solidFill>
              <a:schemeClr val="tx1"/>
            </a:solidFill>
          </a:ln>
        </p:spPr>
        <p:txBody>
          <a:bodyPr wrap="square" rtlCol="0">
            <a:spAutoFit/>
          </a:bodyPr>
          <a:lstStyle/>
          <a:p>
            <a:r>
              <a:rPr lang="ja-JP" altLang="en-US" sz="1400" u="sng" dirty="0">
                <a:latin typeface="HG丸ｺﾞｼｯｸM-PRO" panose="020F0600000000000000" pitchFamily="50" charset="-128"/>
                <a:ea typeface="HG丸ｺﾞｼｯｸM-PRO" panose="020F0600000000000000" pitchFamily="50" charset="-128"/>
              </a:rPr>
              <a:t>引越し等で住所が変わられた</a:t>
            </a:r>
            <a:r>
              <a:rPr lang="ja-JP" altLang="en-US" sz="1400" u="sng" dirty="0" smtClean="0">
                <a:latin typeface="HG丸ｺﾞｼｯｸM-PRO" panose="020F0600000000000000" pitchFamily="50" charset="-128"/>
                <a:ea typeface="HG丸ｺﾞｼｯｸM-PRO" panose="020F0600000000000000" pitchFamily="50" charset="-128"/>
              </a:rPr>
              <a:t>場合</a:t>
            </a:r>
            <a:endParaRPr lang="en-US" altLang="ja-JP" sz="1400" u="sng"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・現住所および連絡先の電話番号等に変更があった場合は必ず届け出てください。</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（あわせて郵便局にも「転居届」を提出してください。）　　　</a:t>
            </a:r>
            <a:r>
              <a:rPr lang="en-US" altLang="ja-JP" sz="1400" dirty="0">
                <a:latin typeface="HG丸ｺﾞｼｯｸM-PRO" panose="020F0600000000000000" pitchFamily="50" charset="-128"/>
                <a:ea typeface="HG丸ｺﾞｼｯｸM-PRO" panose="020F0600000000000000" pitchFamily="50" charset="-128"/>
              </a:rPr>
              <a:t/>
            </a:r>
            <a:br>
              <a:rPr lang="en-US" altLang="ja-JP" sz="1400" dirty="0">
                <a:latin typeface="HG丸ｺﾞｼｯｸM-PRO" panose="020F0600000000000000" pitchFamily="50" charset="-128"/>
                <a:ea typeface="HG丸ｺﾞｼｯｸM-PRO" panose="020F0600000000000000" pitchFamily="50" charset="-128"/>
              </a:rPr>
            </a:br>
            <a:r>
              <a:rPr lang="ja-JP" altLang="en-US" sz="1400" dirty="0">
                <a:latin typeface="HG丸ｺﾞｼｯｸM-PRO" panose="020F0600000000000000" pitchFamily="50" charset="-128"/>
                <a:ea typeface="HG丸ｺﾞｼｯｸM-PRO" panose="020F0600000000000000" pitchFamily="50" charset="-128"/>
              </a:rPr>
              <a:t>・所属学習</a:t>
            </a:r>
            <a:r>
              <a:rPr lang="ja-JP" altLang="en-US" sz="1400" dirty="0" smtClean="0">
                <a:latin typeface="HG丸ｺﾞｼｯｸM-PRO" panose="020F0600000000000000" pitchFamily="50" charset="-128"/>
                <a:ea typeface="HG丸ｺﾞｼｯｸM-PRO" panose="020F0600000000000000" pitchFamily="50" charset="-128"/>
              </a:rPr>
              <a:t>センター（および単位</a:t>
            </a:r>
            <a:r>
              <a:rPr lang="ja-JP" altLang="en-US" sz="1400" dirty="0">
                <a:latin typeface="HG丸ｺﾞｼｯｸM-PRO" panose="020F0600000000000000" pitchFamily="50" charset="-128"/>
                <a:ea typeface="HG丸ｺﾞｼｯｸM-PRO" panose="020F0600000000000000" pitchFamily="50" charset="-128"/>
              </a:rPr>
              <a:t>認定試験受験</a:t>
            </a:r>
            <a:r>
              <a:rPr lang="ja-JP" altLang="en-US" sz="1400" dirty="0" smtClean="0">
                <a:latin typeface="HG丸ｺﾞｼｯｸM-PRO" panose="020F0600000000000000" pitchFamily="50" charset="-128"/>
                <a:ea typeface="HG丸ｺﾞｼｯｸM-PRO" panose="020F0600000000000000" pitchFamily="50" charset="-128"/>
              </a:rPr>
              <a:t>センター）の変更を伴う場合も</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　忘れずに手続きをお願いいたします。</a:t>
            </a:r>
            <a:endParaRPr lang="en-US" altLang="ja-JP" sz="1400" dirty="0">
              <a:latin typeface="+mn-ea"/>
            </a:endParaRPr>
          </a:p>
        </p:txBody>
      </p:sp>
      <p:sp>
        <p:nvSpPr>
          <p:cNvPr id="18" name="テキスト ボックス 17"/>
          <p:cNvSpPr txBox="1"/>
          <p:nvPr/>
        </p:nvSpPr>
        <p:spPr>
          <a:xfrm>
            <a:off x="1425834" y="3144679"/>
            <a:ext cx="2700113" cy="253916"/>
          </a:xfrm>
          <a:prstGeom prst="rect">
            <a:avLst/>
          </a:prstGeom>
          <a:noFill/>
        </p:spPr>
        <p:txBody>
          <a:bodyPr wrap="square" rtlCol="0">
            <a:spAutoFit/>
          </a:bodyPr>
          <a:lstStyle/>
          <a:p>
            <a:r>
              <a:rPr kumimoji="1" lang="en-US" altLang="ja-JP" sz="1050" dirty="0" smtClean="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画面は開発中</a:t>
            </a:r>
            <a:r>
              <a:rPr lang="ja-JP" altLang="en-US" sz="1050" dirty="0" smtClean="0">
                <a:latin typeface="HG丸ｺﾞｼｯｸM-PRO" panose="020F0600000000000000" pitchFamily="50" charset="-128"/>
                <a:ea typeface="HG丸ｺﾞｼｯｸM-PRO" panose="020F0600000000000000" pitchFamily="50" charset="-128"/>
              </a:rPr>
              <a:t>のサンプル</a:t>
            </a:r>
            <a:r>
              <a:rPr lang="ja-JP" altLang="en-US" sz="1050" dirty="0">
                <a:latin typeface="HG丸ｺﾞｼｯｸM-PRO" panose="020F0600000000000000" pitchFamily="50" charset="-128"/>
                <a:ea typeface="HG丸ｺﾞｼｯｸM-PRO" panose="020F0600000000000000" pitchFamily="50" charset="-128"/>
              </a:rPr>
              <a:t>画面です</a:t>
            </a:r>
            <a:r>
              <a:rPr lang="ja-JP" altLang="en-US" sz="1050" dirty="0" smtClean="0">
                <a:latin typeface="HG丸ｺﾞｼｯｸM-PRO" panose="020F0600000000000000" pitchFamily="50" charset="-128"/>
                <a:ea typeface="HG丸ｺﾞｼｯｸM-PRO" panose="020F0600000000000000" pitchFamily="50" charset="-128"/>
              </a:rPr>
              <a:t>。</a:t>
            </a:r>
            <a:endParaRPr lang="en-US" altLang="ja-JP" sz="1050" b="1" dirty="0">
              <a:latin typeface="HG丸ｺﾞｼｯｸM-PRO" panose="020F0600000000000000" pitchFamily="50" charset="-128"/>
              <a:ea typeface="HG丸ｺﾞｼｯｸM-PRO" panose="020F0600000000000000" pitchFamily="50" charset="-128"/>
            </a:endParaRPr>
          </a:p>
        </p:txBody>
      </p:sp>
      <p:sp>
        <p:nvSpPr>
          <p:cNvPr id="21" name="角丸四角形 20"/>
          <p:cNvSpPr/>
          <p:nvPr/>
        </p:nvSpPr>
        <p:spPr>
          <a:xfrm>
            <a:off x="3247378" y="3841125"/>
            <a:ext cx="560969"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1133680" y="4504914"/>
            <a:ext cx="1031462" cy="31281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p:cNvPicPr>
            <a:picLocks noChangeAspect="1"/>
          </p:cNvPicPr>
          <p:nvPr/>
        </p:nvPicPr>
        <p:blipFill rotWithShape="1">
          <a:blip r:embed="rId4" cstate="print">
            <a:extLst>
              <a:ext uri="{28A0092B-C50C-407E-A947-70E740481C1C}">
                <a14:useLocalDpi xmlns:a14="http://schemas.microsoft.com/office/drawing/2010/main" val="0"/>
              </a:ext>
            </a:extLst>
          </a:blip>
          <a:srcRect l="859" t="34964" r="41684" b="4185"/>
          <a:stretch/>
        </p:blipFill>
        <p:spPr>
          <a:xfrm>
            <a:off x="4041914" y="6047138"/>
            <a:ext cx="2854590" cy="2690191"/>
          </a:xfrm>
          <a:prstGeom prst="rect">
            <a:avLst/>
          </a:prstGeom>
          <a:ln>
            <a:solidFill>
              <a:schemeClr val="tx1"/>
            </a:solidFill>
          </a:ln>
        </p:spPr>
      </p:pic>
      <p:sp>
        <p:nvSpPr>
          <p:cNvPr id="25" name="角丸四角形 24"/>
          <p:cNvSpPr/>
          <p:nvPr/>
        </p:nvSpPr>
        <p:spPr>
          <a:xfrm>
            <a:off x="4112695" y="7716912"/>
            <a:ext cx="612937" cy="4879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329639" y="3881057"/>
            <a:ext cx="560969"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305178" y="1697182"/>
            <a:ext cx="5486400" cy="78187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n-ea"/>
              </a:rPr>
              <a:t>メールアドレス     学生番号</a:t>
            </a:r>
            <a:r>
              <a:rPr lang="en-US" altLang="ja-JP" sz="1400" b="1" dirty="0">
                <a:solidFill>
                  <a:schemeClr val="tx1"/>
                </a:solidFill>
                <a:latin typeface="+mn-ea"/>
              </a:rPr>
              <a:t>10</a:t>
            </a:r>
            <a:r>
              <a:rPr lang="ja-JP" altLang="en-US" sz="1400" b="1" dirty="0">
                <a:solidFill>
                  <a:schemeClr val="tx1"/>
                </a:solidFill>
                <a:latin typeface="+mn-ea"/>
              </a:rPr>
              <a:t>ケタ（ハイフンなし）＠</a:t>
            </a:r>
            <a:r>
              <a:rPr lang="en-US" altLang="ja-JP" sz="1400" b="1" dirty="0">
                <a:solidFill>
                  <a:schemeClr val="tx1"/>
                </a:solidFill>
                <a:latin typeface="+mn-ea"/>
              </a:rPr>
              <a:t>campus.ouj.ac.jp</a:t>
            </a:r>
          </a:p>
          <a:p>
            <a:r>
              <a:rPr lang="ja-JP" altLang="en-US" sz="1400" dirty="0">
                <a:solidFill>
                  <a:schemeClr val="tx1"/>
                </a:solidFill>
                <a:latin typeface="+mn-ea"/>
              </a:rPr>
              <a:t>例：</a:t>
            </a:r>
            <a:r>
              <a:rPr lang="en-US" altLang="ja-JP" sz="1400" dirty="0">
                <a:solidFill>
                  <a:schemeClr val="tx1"/>
                </a:solidFill>
                <a:latin typeface="+mn-ea"/>
              </a:rPr>
              <a:t> </a:t>
            </a:r>
            <a:r>
              <a:rPr lang="ja-JP" altLang="en-US" sz="1400" dirty="0">
                <a:solidFill>
                  <a:schemeClr val="tx1"/>
                </a:solidFill>
                <a:latin typeface="+mn-ea"/>
              </a:rPr>
              <a:t>学生番号</a:t>
            </a:r>
            <a:r>
              <a:rPr lang="en-US" altLang="ja-JP" sz="1400" dirty="0">
                <a:solidFill>
                  <a:schemeClr val="tx1"/>
                </a:solidFill>
                <a:latin typeface="+mn-ea"/>
              </a:rPr>
              <a:t>123-456789-0</a:t>
            </a:r>
            <a:r>
              <a:rPr lang="ja-JP" altLang="en-US" sz="1400" dirty="0">
                <a:solidFill>
                  <a:schemeClr val="tx1"/>
                </a:solidFill>
                <a:latin typeface="+mn-ea"/>
              </a:rPr>
              <a:t>の方なら　</a:t>
            </a:r>
            <a:r>
              <a:rPr lang="en-US" altLang="ja-JP" sz="1400" dirty="0">
                <a:solidFill>
                  <a:schemeClr val="tx1"/>
                </a:solidFill>
                <a:latin typeface="+mn-ea"/>
              </a:rPr>
              <a:t>1234567890</a:t>
            </a:r>
            <a:r>
              <a:rPr lang="ja-JP" altLang="en-US" sz="1400" dirty="0">
                <a:solidFill>
                  <a:schemeClr val="tx1"/>
                </a:solidFill>
                <a:latin typeface="+mn-ea"/>
              </a:rPr>
              <a:t>＠</a:t>
            </a:r>
            <a:r>
              <a:rPr lang="en-US" altLang="ja-JP" sz="1400" dirty="0">
                <a:solidFill>
                  <a:schemeClr val="tx1"/>
                </a:solidFill>
                <a:latin typeface="+mn-ea"/>
              </a:rPr>
              <a:t>campus.ouj.ac.jp</a:t>
            </a:r>
            <a:endParaRPr kumimoji="1" lang="ja-JP" altLang="en-US" sz="1400" dirty="0"/>
          </a:p>
        </p:txBody>
      </p:sp>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l="-36584" t="80851" r="107595" b="-35444"/>
          <a:stretch/>
        </p:blipFill>
        <p:spPr>
          <a:xfrm>
            <a:off x="994714" y="4233002"/>
            <a:ext cx="2105891" cy="3172690"/>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3678" y="2573659"/>
            <a:ext cx="2253868" cy="3318687"/>
          </a:xfrm>
          <a:prstGeom prst="rect">
            <a:avLst/>
          </a:prstGeom>
          <a:ln>
            <a:solidFill>
              <a:schemeClr val="tx1"/>
            </a:solidFill>
          </a:ln>
        </p:spPr>
      </p:pic>
      <p:sp>
        <p:nvSpPr>
          <p:cNvPr id="23" name="角丸四角形 22"/>
          <p:cNvSpPr/>
          <p:nvPr/>
        </p:nvSpPr>
        <p:spPr>
          <a:xfrm>
            <a:off x="1147065" y="4100319"/>
            <a:ext cx="1031462" cy="31281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flipV="1">
            <a:off x="2178527" y="4307905"/>
            <a:ext cx="2253888" cy="8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4225483" y="4675407"/>
            <a:ext cx="18526" cy="1440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4358180" y="5209302"/>
            <a:ext cx="2269366" cy="3156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flipV="1">
            <a:off x="2179824" y="4720308"/>
            <a:ext cx="2052000" cy="810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31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487727426"/>
              </p:ext>
            </p:extLst>
          </p:nvPr>
        </p:nvGraphicFramePr>
        <p:xfrm>
          <a:off x="402351" y="344557"/>
          <a:ext cx="6449023" cy="9395791"/>
        </p:xfrm>
        <a:graphic>
          <a:graphicData uri="http://schemas.openxmlformats.org/drawingml/2006/table">
            <a:tbl>
              <a:tblPr firstRow="1" bandRow="1">
                <a:tableStyleId>{5C22544A-7EE6-4342-B048-85BDC9FD1C3A}</a:tableStyleId>
              </a:tblPr>
              <a:tblGrid>
                <a:gridCol w="6449023"/>
              </a:tblGrid>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r>
              <a:tr h="350941">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r>
              <a:tr h="36179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09477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12200" y="252000"/>
            <a:ext cx="6840000" cy="360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施　設　利　用　上　の　注　意　事　項　</a:t>
            </a:r>
            <a:endParaRPr kumimoji="0" lang="ja-JP" altLang="en-US" dirty="0">
              <a:solidFill>
                <a:schemeClr val="tx1"/>
              </a:solidFill>
              <a:latin typeface="Arial" panose="020B0604020202020204" pitchFamily="34" charset="0"/>
            </a:endParaRPr>
          </a:p>
        </p:txBody>
      </p:sp>
      <p:sp>
        <p:nvSpPr>
          <p:cNvPr id="6" name="正方形/長方形 5"/>
          <p:cNvSpPr/>
          <p:nvPr/>
        </p:nvSpPr>
        <p:spPr>
          <a:xfrm>
            <a:off x="302200" y="1005942"/>
            <a:ext cx="6660000" cy="507831"/>
          </a:xfrm>
          <a:prstGeom prst="rect">
            <a:avLst/>
          </a:prstGeom>
        </p:spPr>
        <p:txBody>
          <a:bodyPr>
            <a:spAutoFit/>
          </a:bodyPr>
          <a:lstStyle/>
          <a:p>
            <a:pPr marL="180000" indent="-180000" hangingPunct="0">
              <a:spcAft>
                <a:spcPts val="0"/>
              </a:spcAft>
            </a:pP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・本学</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の学生</a:t>
            </a:r>
          </a:p>
          <a:p>
            <a:pPr marL="180000" indent="-180000" hangingPunct="0">
              <a:spcAft>
                <a:spcPts val="0"/>
              </a:spcAft>
            </a:pP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・センター</a:t>
            </a:r>
            <a:r>
              <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所長が許可した</a:t>
            </a: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者</a:t>
            </a:r>
            <a:endParaRPr lang="ja-JP" altLang="ja-JP"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7" name="正方形/長方形 6"/>
          <p:cNvSpPr/>
          <p:nvPr/>
        </p:nvSpPr>
        <p:spPr>
          <a:xfrm>
            <a:off x="360000" y="6118767"/>
            <a:ext cx="2880000" cy="288000"/>
          </a:xfrm>
          <a:prstGeom prst="rect">
            <a:avLst/>
          </a:prstGeom>
          <a:solidFill>
            <a:schemeClr val="accent1">
              <a:lumMod val="40000"/>
              <a:lumOff val="60000"/>
            </a:schemeClr>
          </a:solidFill>
          <a:ln>
            <a:noFill/>
            <a:round/>
          </a:ln>
        </p:spPr>
        <p:style>
          <a:lnRef idx="3">
            <a:schemeClr val="lt1"/>
          </a:lnRef>
          <a:fillRef idx="1">
            <a:schemeClr val="accent1"/>
          </a:fillRef>
          <a:effectRef idx="1">
            <a:schemeClr val="accent1"/>
          </a:effectRef>
          <a:fontRef idx="minor">
            <a:schemeClr val="lt1"/>
          </a:fontRef>
        </p:style>
        <p:txBody>
          <a:bodyPr rtlCol="0" anchor="ctr"/>
          <a:lstStyle/>
          <a:p>
            <a:pPr lvl="0" indent="114300" algn="ctr" eaLnBrk="0" fontAlgn="base" hangingPunct="0">
              <a:spcBef>
                <a:spcPct val="0"/>
              </a:spcBef>
              <a:spcAft>
                <a:spcPct val="0"/>
              </a:spcAft>
            </a:pPr>
            <a:r>
              <a:rPr kumimoji="0"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飲　　　食</a:t>
            </a:r>
            <a:endParaRPr kumimoji="0" lang="en-US"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8" name="正方形/長方形 7"/>
          <p:cNvSpPr/>
          <p:nvPr/>
        </p:nvSpPr>
        <p:spPr>
          <a:xfrm>
            <a:off x="360000" y="5000960"/>
            <a:ext cx="2880000" cy="288000"/>
          </a:xfrm>
          <a:prstGeom prst="rect">
            <a:avLst/>
          </a:prstGeom>
          <a:solidFill>
            <a:schemeClr val="accent1">
              <a:lumMod val="40000"/>
              <a:lumOff val="60000"/>
            </a:schemeClr>
          </a:solidFill>
          <a:ln>
            <a:noFill/>
            <a:round/>
          </a:ln>
        </p:spPr>
        <p:style>
          <a:lnRef idx="3">
            <a:schemeClr val="lt1"/>
          </a:lnRef>
          <a:fillRef idx="1">
            <a:schemeClr val="accent1"/>
          </a:fillRef>
          <a:effectRef idx="1">
            <a:schemeClr val="accent1"/>
          </a:effectRef>
          <a:fontRef idx="minor">
            <a:schemeClr val="lt1"/>
          </a:fontRef>
        </p:style>
        <p:txBody>
          <a:bodyPr rtlCol="0" anchor="ctr"/>
          <a:lstStyle/>
          <a:p>
            <a:pPr lvl="0" indent="114300" algn="ctr" eaLnBrk="0" fontAlgn="base" hangingPunct="0">
              <a:spcBef>
                <a:spcPct val="0"/>
              </a:spcBef>
              <a:spcAft>
                <a:spcPct val="0"/>
              </a:spcAft>
            </a:pPr>
            <a:r>
              <a:rPr kumimoji="0"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駐　車　場</a:t>
            </a:r>
            <a:endParaRPr kumimoji="0" lang="en-US"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9" name="正方形/長方形 8"/>
          <p:cNvSpPr/>
          <p:nvPr/>
        </p:nvSpPr>
        <p:spPr>
          <a:xfrm>
            <a:off x="360000" y="1588696"/>
            <a:ext cx="2880000" cy="288000"/>
          </a:xfrm>
          <a:prstGeom prst="rect">
            <a:avLst/>
          </a:prstGeom>
          <a:solidFill>
            <a:schemeClr val="accent1">
              <a:lumMod val="40000"/>
              <a:lumOff val="60000"/>
            </a:schemeClr>
          </a:solidFill>
          <a:ln>
            <a:noFill/>
            <a:round/>
          </a:ln>
        </p:spPr>
        <p:style>
          <a:lnRef idx="3">
            <a:schemeClr val="lt1"/>
          </a:lnRef>
          <a:fillRef idx="1">
            <a:schemeClr val="accent1"/>
          </a:fillRef>
          <a:effectRef idx="1">
            <a:schemeClr val="accent1"/>
          </a:effectRef>
          <a:fontRef idx="minor">
            <a:schemeClr val="lt1"/>
          </a:fontRef>
        </p:style>
        <p:txBody>
          <a:bodyPr rtlCol="0" anchor="ctr"/>
          <a:lstStyle/>
          <a:p>
            <a:pPr lvl="0" indent="114300" algn="ctr" eaLnBrk="0" fontAlgn="base" hangingPunct="0">
              <a:spcBef>
                <a:spcPct val="0"/>
              </a:spcBef>
              <a:spcAft>
                <a:spcPct val="0"/>
              </a:spcAft>
            </a:pPr>
            <a:r>
              <a:rPr kumimoji="0"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学　生　証</a:t>
            </a:r>
            <a:endParaRPr kumimoji="0" lang="en-US"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10" name="正方形/長方形 9"/>
          <p:cNvSpPr/>
          <p:nvPr/>
        </p:nvSpPr>
        <p:spPr>
          <a:xfrm>
            <a:off x="360000" y="695015"/>
            <a:ext cx="2880000" cy="288000"/>
          </a:xfrm>
          <a:prstGeom prst="rect">
            <a:avLst/>
          </a:prstGeom>
          <a:solidFill>
            <a:schemeClr val="accent1">
              <a:lumMod val="40000"/>
              <a:lumOff val="60000"/>
            </a:schemeClr>
          </a:solidFill>
          <a:ln cap="rnd">
            <a:noFill/>
            <a:round/>
          </a:ln>
        </p:spPr>
        <p:style>
          <a:lnRef idx="3">
            <a:schemeClr val="lt1"/>
          </a:lnRef>
          <a:fillRef idx="1">
            <a:schemeClr val="accent1"/>
          </a:fillRef>
          <a:effectRef idx="1">
            <a:schemeClr val="accent1"/>
          </a:effectRef>
          <a:fontRef idx="minor">
            <a:schemeClr val="lt1"/>
          </a:fontRef>
        </p:style>
        <p:txBody>
          <a:bodyPr wrap="none" rtlCol="0" anchor="ctr">
            <a:spAutoFit/>
          </a:bodyPr>
          <a:lstStyle/>
          <a:p>
            <a:pPr lvl="0" indent="114300" algn="ctr" eaLnBrk="0" fontAlgn="base" hangingPunct="0">
              <a:spcBef>
                <a:spcPct val="0"/>
              </a:spcBef>
              <a:spcAft>
                <a:spcPct val="0"/>
              </a:spcAft>
            </a:pPr>
            <a:r>
              <a:rPr kumimoji="0" lang="ja-JP" altLang="en-US" b="1" spc="-1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センターを利用できる人</a:t>
            </a:r>
            <a:endParaRPr kumimoji="0" lang="en-US" altLang="ja-JP" b="1" spc="-1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11" name="正方形/長方形 10"/>
          <p:cNvSpPr/>
          <p:nvPr/>
        </p:nvSpPr>
        <p:spPr>
          <a:xfrm>
            <a:off x="360000" y="7434836"/>
            <a:ext cx="2880000" cy="288000"/>
          </a:xfrm>
          <a:prstGeom prst="rect">
            <a:avLst/>
          </a:prstGeom>
          <a:solidFill>
            <a:schemeClr val="accent1">
              <a:lumMod val="40000"/>
              <a:lumOff val="60000"/>
            </a:schemeClr>
          </a:solidFill>
          <a:ln>
            <a:noFill/>
            <a:round/>
          </a:ln>
        </p:spPr>
        <p:style>
          <a:lnRef idx="3">
            <a:schemeClr val="lt1"/>
          </a:lnRef>
          <a:fillRef idx="1">
            <a:schemeClr val="accent1"/>
          </a:fillRef>
          <a:effectRef idx="1">
            <a:schemeClr val="accent1"/>
          </a:effectRef>
          <a:fontRef idx="minor">
            <a:schemeClr val="lt1"/>
          </a:fontRef>
        </p:style>
        <p:txBody>
          <a:bodyPr rtlCol="0" anchor="ctr"/>
          <a:lstStyle/>
          <a:p>
            <a:pPr lvl="0" indent="114300" algn="ctr" eaLnBrk="0" fontAlgn="base" hangingPunct="0">
              <a:spcBef>
                <a:spcPct val="0"/>
              </a:spcBef>
              <a:spcAft>
                <a:spcPct val="0"/>
              </a:spcAft>
            </a:pPr>
            <a:r>
              <a:rPr kumimoji="0"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ロ ッ カ</a:t>
            </a:r>
            <a:r>
              <a:rPr kumimoji="0" lang="ja-JP" altLang="en-US" b="1"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b="1" dirty="0" err="1"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ー</a:t>
            </a:r>
            <a:endParaRPr kumimoji="0" lang="en-US"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13" name="正方形/長方形 12"/>
          <p:cNvSpPr/>
          <p:nvPr/>
        </p:nvSpPr>
        <p:spPr>
          <a:xfrm>
            <a:off x="302200" y="1897757"/>
            <a:ext cx="6660000" cy="2862322"/>
          </a:xfrm>
          <a:prstGeom prst="rect">
            <a:avLst/>
          </a:prstGeom>
        </p:spPr>
        <p:txBody>
          <a:bodyPr wrap="square">
            <a:spAutoFit/>
          </a:bodyPr>
          <a:lstStyle/>
          <a:p>
            <a:pPr marL="180000" indent="-180000">
              <a:lnSpc>
                <a:spcPts val="1800"/>
              </a:lnSpc>
            </a:pPr>
            <a:r>
              <a:rPr lang="ja-JP" altLang="ja-JP" sz="1350" dirty="0" smtClean="0">
                <a:latin typeface="HG丸ｺﾞｼｯｸM-PRO" panose="020F0600000000000000" pitchFamily="50" charset="-128"/>
                <a:ea typeface="HG丸ｺﾞｼｯｸM-PRO" panose="020F0600000000000000" pitchFamily="50" charset="-128"/>
              </a:rPr>
              <a:t>・学生証</a:t>
            </a:r>
            <a:r>
              <a:rPr lang="ja-JP" altLang="en-US" sz="1350" dirty="0" smtClean="0">
                <a:latin typeface="HG丸ｺﾞｼｯｸM-PRO" panose="020F0600000000000000" pitchFamily="50" charset="-128"/>
                <a:ea typeface="HG丸ｺﾞｼｯｸM-PRO" panose="020F0600000000000000" pitchFamily="50" charset="-128"/>
              </a:rPr>
              <a:t>の発行・交付（所属学習センターにて）</a:t>
            </a:r>
            <a:endParaRPr lang="en-US" altLang="ja-JP" sz="1350" dirty="0" smtClean="0">
              <a:latin typeface="HG丸ｺﾞｼｯｸM-PRO" panose="020F0600000000000000" pitchFamily="50" charset="-128"/>
              <a:ea typeface="HG丸ｺﾞｼｯｸM-PRO" panose="020F0600000000000000" pitchFamily="50" charset="-128"/>
            </a:endParaRPr>
          </a:p>
          <a:p>
            <a:pPr marL="180000" indent="-180000">
              <a:lnSpc>
                <a:spcPts val="1800"/>
              </a:lnSpc>
            </a:pPr>
            <a:r>
              <a:rPr lang="ja-JP" altLang="en-US" sz="1350" dirty="0" smtClean="0">
                <a:latin typeface="HG丸ｺﾞｼｯｸM-PRO" panose="020F0600000000000000" pitchFamily="50" charset="-128"/>
                <a:ea typeface="HG丸ｺﾞｼｯｸM-PRO" panose="020F0600000000000000" pitchFamily="50" charset="-128"/>
              </a:rPr>
              <a:t>　学期開始後、「入学許可書」または有効期限の切れた学生証を持参して、交付を受けてください。（</a:t>
            </a:r>
            <a:r>
              <a:rPr lang="ja-JP" altLang="ja-JP" sz="1350" b="1" u="sng" dirty="0" smtClean="0">
                <a:solidFill>
                  <a:srgbClr val="FF0000"/>
                </a:solidFill>
                <a:latin typeface="HG丸ｺﾞｼｯｸM-PRO" panose="020F0600000000000000" pitchFamily="50" charset="-128"/>
                <a:ea typeface="HG丸ｺﾞｼｯｸM-PRO" panose="020F0600000000000000" pitchFamily="50" charset="-128"/>
              </a:rPr>
              <a:t>郵送での交付は行っておりません。</a:t>
            </a:r>
            <a:r>
              <a:rPr lang="ja-JP" altLang="ja-JP" sz="1350" dirty="0" smtClean="0">
                <a:latin typeface="HG丸ｺﾞｼｯｸM-PRO" panose="020F0600000000000000" pitchFamily="50" charset="-128"/>
                <a:ea typeface="HG丸ｺﾞｼｯｸM-PRO" panose="020F0600000000000000" pitchFamily="50" charset="-128"/>
              </a:rPr>
              <a:t>）</a:t>
            </a:r>
          </a:p>
          <a:p>
            <a:pPr marL="180000" indent="-180000">
              <a:lnSpc>
                <a:spcPts val="1800"/>
              </a:lnSpc>
            </a:pPr>
            <a:r>
              <a:rPr lang="ja-JP" altLang="en-US" sz="1350" dirty="0" smtClean="0">
                <a:latin typeface="HG丸ｺﾞｼｯｸM-PRO" panose="020F0600000000000000" pitchFamily="50" charset="-128"/>
                <a:ea typeface="HG丸ｺﾞｼｯｸM-PRO" panose="020F0600000000000000" pitchFamily="50" charset="-128"/>
              </a:rPr>
              <a:t>・有効期限について</a:t>
            </a:r>
            <a:endParaRPr lang="en-US" altLang="ja-JP" sz="1350" dirty="0" smtClean="0">
              <a:latin typeface="HG丸ｺﾞｼｯｸM-PRO" panose="020F0600000000000000" pitchFamily="50" charset="-128"/>
              <a:ea typeface="HG丸ｺﾞｼｯｸM-PRO" panose="020F0600000000000000" pitchFamily="50" charset="-128"/>
            </a:endParaRPr>
          </a:p>
          <a:p>
            <a:pPr marL="180000" indent="-180000">
              <a:lnSpc>
                <a:spcPts val="1800"/>
              </a:lnSpc>
            </a:pPr>
            <a:r>
              <a:rPr lang="ja-JP" altLang="en-US" sz="1350" dirty="0" smtClean="0">
                <a:latin typeface="HG丸ｺﾞｼｯｸM-PRO" panose="020F0600000000000000" pitchFamily="50" charset="-128"/>
                <a:ea typeface="HG丸ｺﾞｼｯｸM-PRO" panose="020F0600000000000000" pitchFamily="50" charset="-128"/>
              </a:rPr>
              <a:t>　全科履修生の方は２年ごとに更新が必要です。</a:t>
            </a:r>
            <a:r>
              <a:rPr lang="en-US" altLang="ja-JP" sz="1350" dirty="0" smtClean="0">
                <a:latin typeface="HG丸ｺﾞｼｯｸM-PRO" panose="020F0600000000000000" pitchFamily="50" charset="-128"/>
                <a:ea typeface="HG丸ｺﾞｼｯｸM-PRO" panose="020F0600000000000000" pitchFamily="50" charset="-128"/>
              </a:rPr>
              <a:t>(</a:t>
            </a:r>
            <a:r>
              <a:rPr lang="ja-JP" altLang="en-US" sz="1350" spc="-150" dirty="0" smtClean="0">
                <a:latin typeface="HG丸ｺﾞｼｯｸM-PRO" panose="020F0600000000000000" pitchFamily="50" charset="-128"/>
                <a:ea typeface="HG丸ｺﾞｼｯｸM-PRO" panose="020F0600000000000000" pitchFamily="50" charset="-128"/>
              </a:rPr>
              <a:t>有効期限は２年間。学生証左下に記載</a:t>
            </a:r>
            <a:r>
              <a:rPr lang="en-US" altLang="ja-JP" sz="1350" spc="-150" dirty="0" smtClean="0">
                <a:latin typeface="HG丸ｺﾞｼｯｸM-PRO" panose="020F0600000000000000" pitchFamily="50" charset="-128"/>
                <a:ea typeface="HG丸ｺﾞｼｯｸM-PRO" panose="020F0600000000000000" pitchFamily="50" charset="-128"/>
              </a:rPr>
              <a:t>)</a:t>
            </a:r>
          </a:p>
          <a:p>
            <a:pPr marL="180000" indent="-180000">
              <a:lnSpc>
                <a:spcPts val="1800"/>
              </a:lnSpc>
            </a:pPr>
            <a:r>
              <a:rPr lang="ja-JP" altLang="en-US" sz="1350" dirty="0" smtClean="0">
                <a:latin typeface="HG丸ｺﾞｼｯｸM-PRO" panose="020F0600000000000000" pitchFamily="50" charset="-128"/>
                <a:ea typeface="HG丸ｺﾞｼｯｸM-PRO" panose="020F0600000000000000" pitchFamily="50" charset="-128"/>
              </a:rPr>
              <a:t>・学生証の発行には、あらかじめ顔写真が登録されていることが必要です。未登録の方は、出願票または「学生生活の栞」の巻末の写真票で大学本部学生課に郵送するか、システム</a:t>
            </a:r>
            <a:r>
              <a:rPr lang="en-US" altLang="ja-JP" sz="1350" dirty="0" smtClean="0">
                <a:latin typeface="HG丸ｺﾞｼｯｸM-PRO" panose="020F0600000000000000" pitchFamily="50" charset="-128"/>
                <a:ea typeface="HG丸ｺﾞｼｯｸM-PRO" panose="020F0600000000000000" pitchFamily="50" charset="-128"/>
              </a:rPr>
              <a:t>WAKABA</a:t>
            </a:r>
            <a:r>
              <a:rPr lang="ja-JP" altLang="en-US" sz="1350" dirty="0" smtClean="0">
                <a:latin typeface="HG丸ｺﾞｼｯｸM-PRO" panose="020F0600000000000000" pitchFamily="50" charset="-128"/>
                <a:ea typeface="HG丸ｺﾞｼｯｸM-PRO" panose="020F0600000000000000" pitchFamily="50" charset="-128"/>
              </a:rPr>
              <a:t>の「学生カルテ」から写真の登録を行ってください。</a:t>
            </a:r>
            <a:endParaRPr lang="en-US" altLang="ja-JP" sz="1350" dirty="0" smtClean="0">
              <a:latin typeface="HG丸ｺﾞｼｯｸM-PRO" panose="020F0600000000000000" pitchFamily="50" charset="-128"/>
              <a:ea typeface="HG丸ｺﾞｼｯｸM-PRO" panose="020F0600000000000000" pitchFamily="50" charset="-128"/>
            </a:endParaRPr>
          </a:p>
          <a:p>
            <a:pPr marL="180000" indent="-180000">
              <a:lnSpc>
                <a:spcPts val="1800"/>
              </a:lnSpc>
            </a:pPr>
            <a:r>
              <a:rPr lang="ja-JP" altLang="ja-JP" sz="1350" dirty="0" smtClean="0">
                <a:latin typeface="HG丸ｺﾞｼｯｸM-PRO" panose="020F0600000000000000" pitchFamily="50" charset="-128"/>
                <a:ea typeface="HG丸ｺﾞｼｯｸM-PRO" panose="020F0600000000000000" pitchFamily="50" charset="-128"/>
              </a:rPr>
              <a:t>・当学習センター</a:t>
            </a:r>
            <a:r>
              <a:rPr lang="ja-JP" altLang="en-US" sz="1350" dirty="0" smtClean="0">
                <a:latin typeface="HG丸ｺﾞｼｯｸM-PRO" panose="020F0600000000000000" pitchFamily="50" charset="-128"/>
                <a:ea typeface="HG丸ｺﾞｼｯｸM-PRO" panose="020F0600000000000000" pitchFamily="50" charset="-128"/>
              </a:rPr>
              <a:t>（大阪教育大学天王寺</a:t>
            </a:r>
            <a:r>
              <a:rPr lang="ja-JP" altLang="ja-JP" sz="1350" dirty="0" smtClean="0">
                <a:latin typeface="HG丸ｺﾞｼｯｸM-PRO" panose="020F0600000000000000" pitchFamily="50" charset="-128"/>
                <a:ea typeface="HG丸ｺﾞｼｯｸM-PRO" panose="020F0600000000000000" pitchFamily="50" charset="-128"/>
              </a:rPr>
              <a:t>キャンパス</a:t>
            </a:r>
            <a:r>
              <a:rPr lang="ja-JP" altLang="en-US" sz="1350" dirty="0" smtClean="0">
                <a:latin typeface="HG丸ｺﾞｼｯｸM-PRO" panose="020F0600000000000000" pitchFamily="50" charset="-128"/>
                <a:ea typeface="HG丸ｺﾞｼｯｸM-PRO" panose="020F0600000000000000" pitchFamily="50" charset="-128"/>
              </a:rPr>
              <a:t>内）</a:t>
            </a:r>
            <a:r>
              <a:rPr lang="ja-JP" altLang="ja-JP" sz="1350" dirty="0" smtClean="0">
                <a:latin typeface="HG丸ｺﾞｼｯｸM-PRO" panose="020F0600000000000000" pitchFamily="50" charset="-128"/>
                <a:ea typeface="HG丸ｺﾞｼｯｸM-PRO" panose="020F0600000000000000" pitchFamily="50" charset="-128"/>
              </a:rPr>
              <a:t>に入構する際には、警備員に学生証を提示</a:t>
            </a:r>
            <a:r>
              <a:rPr lang="ja-JP" altLang="en-US" sz="1350" dirty="0" smtClean="0">
                <a:latin typeface="HG丸ｺﾞｼｯｸM-PRO" panose="020F0600000000000000" pitchFamily="50" charset="-128"/>
                <a:ea typeface="HG丸ｺﾞｼｯｸM-PRO" panose="020F0600000000000000" pitchFamily="50" charset="-128"/>
              </a:rPr>
              <a:t>する必要がありますので、必ず携行してください</a:t>
            </a:r>
            <a:r>
              <a:rPr lang="ja-JP" altLang="ja-JP" sz="1350" dirty="0" smtClean="0">
                <a:latin typeface="HG丸ｺﾞｼｯｸM-PRO" panose="020F0600000000000000" pitchFamily="50" charset="-128"/>
                <a:ea typeface="HG丸ｺﾞｼｯｸM-PRO" panose="020F0600000000000000" pitchFamily="50" charset="-128"/>
              </a:rPr>
              <a:t>。 </a:t>
            </a:r>
            <a:endParaRPr lang="en-US" altLang="ja-JP" sz="1350" dirty="0" smtClean="0">
              <a:latin typeface="HG丸ｺﾞｼｯｸM-PRO" panose="020F0600000000000000" pitchFamily="50" charset="-128"/>
              <a:ea typeface="HG丸ｺﾞｼｯｸM-PRO" panose="020F0600000000000000" pitchFamily="50" charset="-128"/>
            </a:endParaRPr>
          </a:p>
          <a:p>
            <a:pPr marL="180000" indent="-180000">
              <a:lnSpc>
                <a:spcPts val="1800"/>
              </a:lnSpc>
            </a:pPr>
            <a:r>
              <a:rPr lang="ja-JP" altLang="ja-JP" sz="1350" dirty="0" smtClean="0">
                <a:latin typeface="HG丸ｺﾞｼｯｸM-PRO" panose="020F0600000000000000" pitchFamily="50" charset="-128"/>
                <a:ea typeface="HG丸ｺﾞｼｯｸM-PRO" panose="020F0600000000000000" pitchFamily="50" charset="-128"/>
              </a:rPr>
              <a:t>・図書・視聴学習室の利用及び単位認定試験の受験など、学習センターを利用する場合に必要です。学生証を忘れた場合は、</a:t>
            </a:r>
            <a:r>
              <a:rPr lang="ja-JP" altLang="en-US" sz="1350" dirty="0" smtClean="0">
                <a:latin typeface="HG丸ｺﾞｼｯｸM-PRO" panose="020F0600000000000000" pitchFamily="50" charset="-128"/>
                <a:ea typeface="HG丸ｺﾞｼｯｸM-PRO" panose="020F0600000000000000" pitchFamily="50" charset="-128"/>
              </a:rPr>
              <a:t>事務室</a:t>
            </a:r>
            <a:r>
              <a:rPr lang="ja-JP" altLang="ja-JP" sz="1350" dirty="0" smtClean="0">
                <a:latin typeface="HG丸ｺﾞｼｯｸM-PRO" panose="020F0600000000000000" pitchFamily="50" charset="-128"/>
                <a:ea typeface="HG丸ｺﾞｼｯｸM-PRO" panose="020F0600000000000000" pitchFamily="50" charset="-128"/>
              </a:rPr>
              <a:t>へ申し出てください。</a:t>
            </a:r>
            <a:r>
              <a:rPr lang="en-US" altLang="ja-JP" sz="1350" dirty="0" smtClean="0">
                <a:latin typeface="HG丸ｺﾞｼｯｸM-PRO" panose="020F0600000000000000" pitchFamily="50" charset="-128"/>
                <a:ea typeface="HG丸ｺﾞｼｯｸM-PRO" panose="020F0600000000000000" pitchFamily="50" charset="-128"/>
              </a:rPr>
              <a:t> </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302200" y="7726065"/>
            <a:ext cx="6660000" cy="1131079"/>
          </a:xfrm>
          <a:prstGeom prst="rect">
            <a:avLst/>
          </a:prstGeom>
        </p:spPr>
        <p:txBody>
          <a:bodyPr wrap="square">
            <a:spAutoFit/>
          </a:bodyPr>
          <a:lstStyle/>
          <a:p>
            <a:pPr marL="180000" indent="-180000"/>
            <a:r>
              <a:rPr lang="ja-JP" altLang="ja-JP" sz="1350" dirty="0">
                <a:latin typeface="HG丸ｺﾞｼｯｸM-PRO" panose="020F0600000000000000" pitchFamily="50" charset="-128"/>
                <a:ea typeface="HG丸ｺﾞｼｯｸM-PRO" panose="020F0600000000000000" pitchFamily="50" charset="-128"/>
              </a:rPr>
              <a:t>・</a:t>
            </a:r>
            <a:r>
              <a:rPr lang="ja-JP" altLang="ja-JP" sz="1350" dirty="0" smtClean="0">
                <a:latin typeface="HG丸ｺﾞｼｯｸM-PRO" panose="020F0600000000000000" pitchFamily="50" charset="-128"/>
                <a:ea typeface="HG丸ｺﾞｼｯｸM-PRO" panose="020F0600000000000000" pitchFamily="50" charset="-128"/>
              </a:rPr>
              <a:t>図書・</a:t>
            </a:r>
            <a:r>
              <a:rPr lang="ja-JP" altLang="ja-JP" sz="1350" dirty="0">
                <a:latin typeface="HG丸ｺﾞｼｯｸM-PRO" panose="020F0600000000000000" pitchFamily="50" charset="-128"/>
                <a:ea typeface="HG丸ｺﾞｼｯｸM-PRO" panose="020F0600000000000000" pitchFamily="50" charset="-128"/>
              </a:rPr>
              <a:t>視聴</a:t>
            </a:r>
            <a:r>
              <a:rPr lang="ja-JP" altLang="ja-JP" sz="1350" dirty="0" smtClean="0">
                <a:latin typeface="HG丸ｺﾞｼｯｸM-PRO" panose="020F0600000000000000" pitchFamily="50" charset="-128"/>
                <a:ea typeface="HG丸ｺﾞｼｯｸM-PRO" panose="020F0600000000000000" pitchFamily="50" charset="-128"/>
              </a:rPr>
              <a:t>学習室</a:t>
            </a:r>
            <a:r>
              <a:rPr lang="ja-JP" altLang="en-US" sz="1350" dirty="0" smtClean="0">
                <a:latin typeface="HG丸ｺﾞｼｯｸM-PRO" panose="020F0600000000000000" pitchFamily="50" charset="-128"/>
                <a:ea typeface="HG丸ｺﾞｼｯｸM-PRO" panose="020F0600000000000000" pitchFamily="50" charset="-128"/>
              </a:rPr>
              <a:t>を利用する際、</a:t>
            </a:r>
            <a:r>
              <a:rPr lang="ja-JP" altLang="ja-JP" sz="1350" dirty="0" smtClean="0">
                <a:latin typeface="HG丸ｺﾞｼｯｸM-PRO" panose="020F0600000000000000" pitchFamily="50" charset="-128"/>
                <a:ea typeface="HG丸ｺﾞｼｯｸM-PRO" panose="020F0600000000000000" pitchFamily="50" charset="-128"/>
              </a:rPr>
              <a:t>学習上</a:t>
            </a:r>
            <a:r>
              <a:rPr lang="ja-JP" altLang="ja-JP" sz="1350" dirty="0">
                <a:latin typeface="HG丸ｺﾞｼｯｸM-PRO" panose="020F0600000000000000" pitchFamily="50" charset="-128"/>
                <a:ea typeface="HG丸ｺﾞｼｯｸM-PRO" panose="020F0600000000000000" pitchFamily="50" charset="-128"/>
              </a:rPr>
              <a:t>必要とする</a:t>
            </a:r>
            <a:r>
              <a:rPr lang="ja-JP" altLang="ja-JP" sz="1350" dirty="0" smtClean="0">
                <a:latin typeface="HG丸ｺﾞｼｯｸM-PRO" panose="020F0600000000000000" pitchFamily="50" charset="-128"/>
                <a:ea typeface="HG丸ｺﾞｼｯｸM-PRO" panose="020F0600000000000000" pitchFamily="50" charset="-128"/>
              </a:rPr>
              <a:t>教材以外</a:t>
            </a:r>
            <a:r>
              <a:rPr lang="ja-JP" altLang="en-US" sz="1350" dirty="0" smtClean="0">
                <a:latin typeface="HG丸ｺﾞｼｯｸM-PRO" panose="020F0600000000000000" pitchFamily="50" charset="-128"/>
                <a:ea typeface="HG丸ｺﾞｼｯｸM-PRO" panose="020F0600000000000000" pitchFamily="50" charset="-128"/>
              </a:rPr>
              <a:t>の所持品</a:t>
            </a:r>
            <a:r>
              <a:rPr lang="ja-JP" altLang="ja-JP" sz="1350" dirty="0" smtClean="0">
                <a:latin typeface="HG丸ｺﾞｼｯｸM-PRO" panose="020F0600000000000000" pitchFamily="50" charset="-128"/>
                <a:ea typeface="HG丸ｺﾞｼｯｸM-PRO" panose="020F0600000000000000" pitchFamily="50" charset="-128"/>
              </a:rPr>
              <a:t>はロッ</a:t>
            </a:r>
            <a:r>
              <a:rPr lang="ja-JP" altLang="en-US" sz="1350" dirty="0" smtClean="0">
                <a:latin typeface="HG丸ｺﾞｼｯｸM-PRO" panose="020F0600000000000000" pitchFamily="50" charset="-128"/>
                <a:ea typeface="HG丸ｺﾞｼｯｸM-PRO" panose="020F0600000000000000" pitchFamily="50" charset="-128"/>
              </a:rPr>
              <a:t>カ</a:t>
            </a:r>
            <a:r>
              <a:rPr lang="ja-JP" altLang="ja-JP" sz="1350" dirty="0" smtClean="0">
                <a:latin typeface="HG丸ｺﾞｼｯｸM-PRO" panose="020F0600000000000000" pitchFamily="50" charset="-128"/>
                <a:ea typeface="HG丸ｺﾞｼｯｸM-PRO" panose="020F0600000000000000" pitchFamily="50" charset="-128"/>
              </a:rPr>
              <a:t>ー</a:t>
            </a:r>
            <a:r>
              <a:rPr lang="ja-JP" altLang="en-US" sz="1350" dirty="0" smtClean="0">
                <a:latin typeface="HG丸ｺﾞｼｯｸM-PRO" panose="020F0600000000000000" pitchFamily="50" charset="-128"/>
                <a:ea typeface="HG丸ｺﾞｼｯｸM-PRO" panose="020F0600000000000000" pitchFamily="50" charset="-128"/>
              </a:rPr>
              <a:t>に入れてください。</a:t>
            </a:r>
            <a:r>
              <a:rPr lang="en-US" altLang="ja-JP" sz="1350" dirty="0" smtClean="0">
                <a:latin typeface="HG丸ｺﾞｼｯｸM-PRO" panose="020F0600000000000000" pitchFamily="50" charset="-128"/>
                <a:ea typeface="HG丸ｺﾞｼｯｸM-PRO" panose="020F0600000000000000" pitchFamily="50" charset="-128"/>
              </a:rPr>
              <a:t>※</a:t>
            </a:r>
            <a:r>
              <a:rPr lang="ja-JP" altLang="ja-JP" sz="1350" dirty="0" smtClean="0">
                <a:latin typeface="HG丸ｺﾞｼｯｸM-PRO" panose="020F0600000000000000" pitchFamily="50" charset="-128"/>
                <a:ea typeface="HG丸ｺﾞｼｯｸM-PRO" panose="020F0600000000000000" pitchFamily="50" charset="-128"/>
              </a:rPr>
              <a:t>貴重品</a:t>
            </a:r>
            <a:r>
              <a:rPr lang="ja-JP" altLang="en-US" sz="1350" dirty="0" smtClean="0">
                <a:latin typeface="HG丸ｺﾞｼｯｸM-PRO" panose="020F0600000000000000" pitchFamily="50" charset="-128"/>
                <a:ea typeface="HG丸ｺﾞｼｯｸM-PRO" panose="020F0600000000000000" pitchFamily="50" charset="-128"/>
              </a:rPr>
              <a:t>は必ず身につけてください。</a:t>
            </a:r>
            <a:endParaRPr lang="ja-JP" altLang="ja-JP" sz="1350" dirty="0">
              <a:latin typeface="HG丸ｺﾞｼｯｸM-PRO" panose="020F0600000000000000" pitchFamily="50" charset="-128"/>
              <a:ea typeface="HG丸ｺﾞｼｯｸM-PRO" panose="020F0600000000000000" pitchFamily="50" charset="-128"/>
            </a:endParaRPr>
          </a:p>
          <a:p>
            <a:pPr marL="180000" indent="-180000"/>
            <a:r>
              <a:rPr lang="ja-JP" altLang="ja-JP" sz="1350" dirty="0" smtClean="0">
                <a:latin typeface="HG丸ｺﾞｼｯｸM-PRO" panose="020F0600000000000000" pitchFamily="50" charset="-128"/>
                <a:ea typeface="HG丸ｺﾞｼｯｸM-PRO" panose="020F0600000000000000" pitchFamily="50" charset="-128"/>
              </a:rPr>
              <a:t>・ロッカー</a:t>
            </a:r>
            <a:r>
              <a:rPr lang="ja-JP" altLang="ja-JP" sz="1350" dirty="0">
                <a:latin typeface="HG丸ｺﾞｼｯｸM-PRO" panose="020F0600000000000000" pitchFamily="50" charset="-128"/>
                <a:ea typeface="HG丸ｺﾞｼｯｸM-PRO" panose="020F0600000000000000" pitchFamily="50" charset="-128"/>
              </a:rPr>
              <a:t>を利用する際</a:t>
            </a:r>
            <a:r>
              <a:rPr lang="ja-JP" altLang="ja-JP" sz="1350" dirty="0" smtClean="0">
                <a:latin typeface="HG丸ｺﾞｼｯｸM-PRO" panose="020F0600000000000000" pitchFamily="50" charset="-128"/>
                <a:ea typeface="HG丸ｺﾞｼｯｸM-PRO" panose="020F0600000000000000" pitchFamily="50" charset="-128"/>
              </a:rPr>
              <a:t>は</a:t>
            </a:r>
            <a:r>
              <a:rPr lang="en-US" altLang="ja-JP" sz="1350" dirty="0" smtClean="0">
                <a:latin typeface="HG丸ｺﾞｼｯｸM-PRO" panose="020F0600000000000000" pitchFamily="50" charset="-128"/>
                <a:ea typeface="HG丸ｺﾞｼｯｸM-PRO" panose="020F0600000000000000" pitchFamily="50" charset="-128"/>
              </a:rPr>
              <a:t>100</a:t>
            </a:r>
            <a:r>
              <a:rPr lang="ja-JP" altLang="ja-JP" sz="1350" dirty="0">
                <a:latin typeface="HG丸ｺﾞｼｯｸM-PRO" panose="020F0600000000000000" pitchFamily="50" charset="-128"/>
                <a:ea typeface="HG丸ｺﾞｼｯｸM-PRO" panose="020F0600000000000000" pitchFamily="50" charset="-128"/>
              </a:rPr>
              <a:t>円硬貨が必要に</a:t>
            </a:r>
            <a:r>
              <a:rPr lang="ja-JP" altLang="ja-JP" sz="1350" dirty="0" smtClean="0">
                <a:latin typeface="HG丸ｺﾞｼｯｸM-PRO" panose="020F0600000000000000" pitchFamily="50" charset="-128"/>
                <a:ea typeface="HG丸ｺﾞｼｯｸM-PRO" panose="020F0600000000000000" pitchFamily="50" charset="-128"/>
              </a:rPr>
              <a:t>なります</a:t>
            </a:r>
            <a:r>
              <a:rPr lang="ja-JP" altLang="en-US" sz="1350" dirty="0" smtClean="0">
                <a:latin typeface="HG丸ｺﾞｼｯｸM-PRO" panose="020F0600000000000000" pitchFamily="50" charset="-128"/>
                <a:ea typeface="HG丸ｺﾞｼｯｸM-PRO" panose="020F0600000000000000" pitchFamily="50" charset="-128"/>
              </a:rPr>
              <a:t>が、</a:t>
            </a:r>
            <a:r>
              <a:rPr lang="ja-JP" altLang="ja-JP" sz="1350" dirty="0" smtClean="0">
                <a:latin typeface="HG丸ｺﾞｼｯｸM-PRO" panose="020F0600000000000000" pitchFamily="50" charset="-128"/>
                <a:ea typeface="HG丸ｺﾞｼｯｸM-PRO" panose="020F0600000000000000" pitchFamily="50" charset="-128"/>
              </a:rPr>
              <a:t>利用後</a:t>
            </a:r>
            <a:r>
              <a:rPr lang="ja-JP" altLang="ja-JP" sz="1350" dirty="0">
                <a:latin typeface="HG丸ｺﾞｼｯｸM-PRO" panose="020F0600000000000000" pitchFamily="50" charset="-128"/>
                <a:ea typeface="HG丸ｺﾞｼｯｸM-PRO" panose="020F0600000000000000" pitchFamily="50" charset="-128"/>
              </a:rPr>
              <a:t>に戻ってきます。</a:t>
            </a:r>
          </a:p>
          <a:p>
            <a:pPr marL="180000" indent="-180000"/>
            <a:r>
              <a:rPr lang="ja-JP" altLang="ja-JP" sz="1350" dirty="0" smtClean="0">
                <a:latin typeface="HG丸ｺﾞｼｯｸM-PRO" panose="020F0600000000000000" pitchFamily="50" charset="-128"/>
                <a:ea typeface="HG丸ｺﾞｼｯｸM-PRO" panose="020F0600000000000000" pitchFamily="50" charset="-128"/>
              </a:rPr>
              <a:t>・</a:t>
            </a:r>
            <a:r>
              <a:rPr lang="ja-JP" altLang="ja-JP" sz="1350" b="1" dirty="0" smtClean="0">
                <a:solidFill>
                  <a:srgbClr val="FF0000"/>
                </a:solidFill>
                <a:latin typeface="HG丸ｺﾞｼｯｸM-PRO" panose="020F0600000000000000" pitchFamily="50" charset="-128"/>
                <a:ea typeface="HG丸ｺﾞｼｯｸM-PRO" panose="020F0600000000000000" pitchFamily="50" charset="-128"/>
              </a:rPr>
              <a:t>ロッカー</a:t>
            </a:r>
            <a:r>
              <a:rPr lang="ja-JP" altLang="ja-JP" sz="1350" b="1" dirty="0">
                <a:solidFill>
                  <a:srgbClr val="FF0000"/>
                </a:solidFill>
                <a:latin typeface="HG丸ｺﾞｼｯｸM-PRO" panose="020F0600000000000000" pitchFamily="50" charset="-128"/>
                <a:ea typeface="HG丸ｺﾞｼｯｸM-PRO" panose="020F0600000000000000" pitchFamily="50" charset="-128"/>
              </a:rPr>
              <a:t>の利用は当日限り</a:t>
            </a:r>
            <a:r>
              <a:rPr lang="ja-JP" altLang="ja-JP" sz="1350" dirty="0">
                <a:latin typeface="HG丸ｺﾞｼｯｸM-PRO" panose="020F0600000000000000" pitchFamily="50" charset="-128"/>
                <a:ea typeface="HG丸ｺﾞｼｯｸM-PRO" panose="020F0600000000000000" pitchFamily="50" charset="-128"/>
              </a:rPr>
              <a:t>ですので、所持品は必ず持ち帰ってください。</a:t>
            </a:r>
          </a:p>
          <a:p>
            <a:pPr marL="180000" indent="-180000"/>
            <a:r>
              <a:rPr lang="ja-JP" altLang="ja-JP" sz="1350" dirty="0" smtClean="0">
                <a:latin typeface="HG丸ｺﾞｼｯｸM-PRO" panose="020F0600000000000000" pitchFamily="50" charset="-128"/>
                <a:ea typeface="HG丸ｺﾞｼｯｸM-PRO" panose="020F0600000000000000" pitchFamily="50" charset="-128"/>
              </a:rPr>
              <a:t>・ロッカー</a:t>
            </a:r>
            <a:r>
              <a:rPr lang="ja-JP" altLang="en-US" sz="1350" dirty="0" smtClean="0">
                <a:latin typeface="HG丸ｺﾞｼｯｸM-PRO" panose="020F0600000000000000" pitchFamily="50" charset="-128"/>
                <a:ea typeface="HG丸ｺﾞｼｯｸM-PRO" panose="020F0600000000000000" pitchFamily="50" charset="-128"/>
              </a:rPr>
              <a:t>の</a:t>
            </a:r>
            <a:r>
              <a:rPr lang="ja-JP" altLang="ja-JP" sz="1350" dirty="0" smtClean="0">
                <a:latin typeface="HG丸ｺﾞｼｯｸM-PRO" panose="020F0600000000000000" pitchFamily="50" charset="-128"/>
                <a:ea typeface="HG丸ｺﾞｼｯｸM-PRO" panose="020F0600000000000000" pitchFamily="50" charset="-128"/>
              </a:rPr>
              <a:t>鍵</a:t>
            </a:r>
            <a:r>
              <a:rPr lang="ja-JP" altLang="en-US" sz="1350" dirty="0" smtClean="0">
                <a:latin typeface="HG丸ｺﾞｼｯｸM-PRO" panose="020F0600000000000000" pitchFamily="50" charset="-128"/>
                <a:ea typeface="HG丸ｺﾞｼｯｸM-PRO" panose="020F0600000000000000" pitchFamily="50" charset="-128"/>
              </a:rPr>
              <a:t>を</a:t>
            </a:r>
            <a:r>
              <a:rPr lang="ja-JP" altLang="ja-JP" sz="1350" dirty="0" smtClean="0">
                <a:latin typeface="HG丸ｺﾞｼｯｸM-PRO" panose="020F0600000000000000" pitchFamily="50" charset="-128"/>
                <a:ea typeface="HG丸ｺﾞｼｯｸM-PRO" panose="020F0600000000000000" pitchFamily="50" charset="-128"/>
              </a:rPr>
              <a:t>紛失</a:t>
            </a:r>
            <a:r>
              <a:rPr lang="ja-JP" altLang="en-US" sz="1350" dirty="0">
                <a:latin typeface="HG丸ｺﾞｼｯｸM-PRO" panose="020F0600000000000000" pitchFamily="50" charset="-128"/>
                <a:ea typeface="HG丸ｺﾞｼｯｸM-PRO" panose="020F0600000000000000" pitchFamily="50" charset="-128"/>
              </a:rPr>
              <a:t>、</a:t>
            </a:r>
            <a:r>
              <a:rPr lang="ja-JP" altLang="ja-JP" sz="1350" dirty="0" smtClean="0">
                <a:latin typeface="HG丸ｺﾞｼｯｸM-PRO" panose="020F0600000000000000" pitchFamily="50" charset="-128"/>
                <a:ea typeface="HG丸ｺﾞｼｯｸM-PRO" panose="020F0600000000000000" pitchFamily="50" charset="-128"/>
              </a:rPr>
              <a:t>破損</a:t>
            </a:r>
            <a:r>
              <a:rPr lang="ja-JP" altLang="en-US" sz="1350" dirty="0" smtClean="0">
                <a:latin typeface="HG丸ｺﾞｼｯｸM-PRO" panose="020F0600000000000000" pitchFamily="50" charset="-128"/>
                <a:ea typeface="HG丸ｺﾞｼｯｸM-PRO" panose="020F0600000000000000" pitchFamily="50" charset="-128"/>
              </a:rPr>
              <a:t>した場合は</a:t>
            </a:r>
            <a:r>
              <a:rPr lang="ja-JP" altLang="ja-JP" sz="1350" dirty="0" smtClean="0">
                <a:latin typeface="HG丸ｺﾞｼｯｸM-PRO" panose="020F0600000000000000" pitchFamily="50" charset="-128"/>
                <a:ea typeface="HG丸ｺﾞｼｯｸM-PRO" panose="020F0600000000000000" pitchFamily="50" charset="-128"/>
              </a:rPr>
              <a:t>実費</a:t>
            </a:r>
            <a:r>
              <a:rPr lang="ja-JP" altLang="ja-JP" sz="1350" dirty="0">
                <a:latin typeface="HG丸ｺﾞｼｯｸM-PRO" panose="020F0600000000000000" pitchFamily="50" charset="-128"/>
                <a:ea typeface="HG丸ｺﾞｼｯｸM-PRO" panose="020F0600000000000000" pitchFamily="50" charset="-128"/>
              </a:rPr>
              <a:t>を弁償していただきます。</a:t>
            </a:r>
          </a:p>
        </p:txBody>
      </p:sp>
      <p:sp>
        <p:nvSpPr>
          <p:cNvPr id="15" name="正方形/長方形 14"/>
          <p:cNvSpPr/>
          <p:nvPr/>
        </p:nvSpPr>
        <p:spPr>
          <a:xfrm>
            <a:off x="302200" y="6438606"/>
            <a:ext cx="6660000" cy="923330"/>
          </a:xfrm>
          <a:prstGeom prst="rect">
            <a:avLst/>
          </a:prstGeom>
        </p:spPr>
        <p:txBody>
          <a:bodyPr wrap="square">
            <a:spAutoFit/>
          </a:bodyPr>
          <a:lstStyle/>
          <a:p>
            <a:pPr marL="180000" indent="-180000"/>
            <a:r>
              <a:rPr lang="ja-JP" altLang="ja-JP" sz="1350" dirty="0" smtClean="0">
                <a:latin typeface="HG丸ｺﾞｼｯｸM-PRO" panose="020F0600000000000000" pitchFamily="50" charset="-128"/>
                <a:ea typeface="HG丸ｺﾞｼｯｸM-PRO" panose="020F0600000000000000" pitchFamily="50" charset="-128"/>
              </a:rPr>
              <a:t>・学習</a:t>
            </a:r>
            <a:r>
              <a:rPr lang="ja-JP" altLang="ja-JP" sz="1350" dirty="0">
                <a:latin typeface="HG丸ｺﾞｼｯｸM-PRO" panose="020F0600000000000000" pitchFamily="50" charset="-128"/>
                <a:ea typeface="HG丸ｺﾞｼｯｸM-PRO" panose="020F0600000000000000" pitchFamily="50" charset="-128"/>
              </a:rPr>
              <a:t>センター内での飲食は、学生</a:t>
            </a:r>
            <a:r>
              <a:rPr lang="ja-JP" altLang="ja-JP" sz="1350" dirty="0" smtClean="0">
                <a:latin typeface="HG丸ｺﾞｼｯｸM-PRO" panose="020F0600000000000000" pitchFamily="50" charset="-128"/>
                <a:ea typeface="HG丸ｺﾞｼｯｸM-PRO" panose="020F0600000000000000" pitchFamily="50" charset="-128"/>
              </a:rPr>
              <a:t>控室</a:t>
            </a:r>
            <a:r>
              <a:rPr lang="ja-JP" altLang="en-US" sz="1350" dirty="0" smtClean="0">
                <a:latin typeface="HG丸ｺﾞｼｯｸM-PRO" panose="020F0600000000000000" pitchFamily="50" charset="-128"/>
                <a:ea typeface="HG丸ｺﾞｼｯｸM-PRO" panose="020F0600000000000000" pitchFamily="50" charset="-128"/>
              </a:rPr>
              <a:t>・６階・７階学生ラウンジ</a:t>
            </a:r>
            <a:r>
              <a:rPr lang="ja-JP" altLang="ja-JP" sz="1350" dirty="0" smtClean="0">
                <a:latin typeface="HG丸ｺﾞｼｯｸM-PRO" panose="020F0600000000000000" pitchFamily="50" charset="-128"/>
                <a:ea typeface="HG丸ｺﾞｼｯｸM-PRO" panose="020F0600000000000000" pitchFamily="50" charset="-128"/>
              </a:rPr>
              <a:t>に</a:t>
            </a:r>
            <a:r>
              <a:rPr lang="ja-JP" altLang="ja-JP" sz="1350" dirty="0">
                <a:latin typeface="HG丸ｺﾞｼｯｸM-PRO" panose="020F0600000000000000" pitchFamily="50" charset="-128"/>
                <a:ea typeface="HG丸ｺﾞｼｯｸM-PRO" panose="020F0600000000000000" pitchFamily="50" charset="-128"/>
              </a:rPr>
              <a:t>限ります。</a:t>
            </a:r>
            <a:r>
              <a:rPr lang="ja-JP" altLang="ja-JP" sz="1350" dirty="0" smtClean="0">
                <a:latin typeface="HG丸ｺﾞｼｯｸM-PRO" panose="020F0600000000000000" pitchFamily="50" charset="-128"/>
                <a:ea typeface="HG丸ｺﾞｼｯｸM-PRO" panose="020F0600000000000000" pitchFamily="50" charset="-128"/>
              </a:rPr>
              <a:t>図書・</a:t>
            </a:r>
            <a:r>
              <a:rPr lang="ja-JP" altLang="ja-JP" sz="1350" dirty="0">
                <a:latin typeface="HG丸ｺﾞｼｯｸM-PRO" panose="020F0600000000000000" pitchFamily="50" charset="-128"/>
                <a:ea typeface="HG丸ｺﾞｼｯｸM-PRO" panose="020F0600000000000000" pitchFamily="50" charset="-128"/>
              </a:rPr>
              <a:t>視聴学習室や教室等での飲食はできません。ただし、面接授業や単位認定試験の当日に限っては教室での飲食を認めています。なお、大阪教育</a:t>
            </a:r>
            <a:r>
              <a:rPr lang="ja-JP" altLang="ja-JP" sz="1350" dirty="0" smtClean="0">
                <a:latin typeface="HG丸ｺﾞｼｯｸM-PRO" panose="020F0600000000000000" pitchFamily="50" charset="-128"/>
                <a:ea typeface="HG丸ｺﾞｼｯｸM-PRO" panose="020F0600000000000000" pitchFamily="50" charset="-128"/>
              </a:rPr>
              <a:t>大学</a:t>
            </a:r>
            <a:r>
              <a:rPr lang="ja-JP" altLang="en-US" sz="1350" dirty="0" smtClean="0">
                <a:latin typeface="HG丸ｺﾞｼｯｸM-PRO" panose="020F0600000000000000" pitchFamily="50" charset="-128"/>
                <a:ea typeface="HG丸ｺﾞｼｯｸM-PRO" panose="020F0600000000000000" pitchFamily="50" charset="-128"/>
              </a:rPr>
              <a:t>天王寺</a:t>
            </a:r>
            <a:r>
              <a:rPr lang="ja-JP" altLang="ja-JP" sz="1350" dirty="0" smtClean="0">
                <a:latin typeface="HG丸ｺﾞｼｯｸM-PRO" panose="020F0600000000000000" pitchFamily="50" charset="-128"/>
                <a:ea typeface="HG丸ｺﾞｼｯｸM-PRO" panose="020F0600000000000000" pitchFamily="50" charset="-128"/>
              </a:rPr>
              <a:t>キャンパス内</a:t>
            </a:r>
            <a:r>
              <a:rPr lang="ja-JP" altLang="ja-JP" sz="1350" dirty="0">
                <a:latin typeface="HG丸ｺﾞｼｯｸM-PRO" panose="020F0600000000000000" pitchFamily="50" charset="-128"/>
                <a:ea typeface="HG丸ｺﾞｼｯｸM-PRO" panose="020F0600000000000000" pitchFamily="50" charset="-128"/>
              </a:rPr>
              <a:t>に学生</a:t>
            </a:r>
            <a:r>
              <a:rPr lang="ja-JP" altLang="ja-JP" sz="1350" dirty="0" smtClean="0">
                <a:latin typeface="HG丸ｺﾞｼｯｸM-PRO" panose="020F0600000000000000" pitchFamily="50" charset="-128"/>
                <a:ea typeface="HG丸ｺﾞｼｯｸM-PRO" panose="020F0600000000000000" pitchFamily="50" charset="-128"/>
              </a:rPr>
              <a:t>食堂が</a:t>
            </a:r>
            <a:r>
              <a:rPr lang="ja-JP" altLang="ja-JP" sz="1350" dirty="0">
                <a:latin typeface="HG丸ｺﾞｼｯｸM-PRO" panose="020F0600000000000000" pitchFamily="50" charset="-128"/>
                <a:ea typeface="HG丸ｺﾞｼｯｸM-PRO" panose="020F0600000000000000" pitchFamily="50" charset="-128"/>
              </a:rPr>
              <a:t>ありますので、ご利用ください</a:t>
            </a:r>
            <a:r>
              <a:rPr lang="ja-JP" altLang="ja-JP" sz="1350" dirty="0" smtClean="0">
                <a:latin typeface="HG丸ｺﾞｼｯｸM-PRO" panose="020F0600000000000000" pitchFamily="50" charset="-128"/>
                <a:ea typeface="HG丸ｺﾞｼｯｸM-PRO" panose="020F0600000000000000" pitchFamily="50" charset="-128"/>
              </a:rPr>
              <a:t>。</a:t>
            </a:r>
            <a:r>
              <a:rPr lang="en-US" altLang="ja-JP" sz="1350" dirty="0">
                <a:latin typeface="HG丸ｺﾞｼｯｸM-PRO" panose="020F0600000000000000" pitchFamily="50" charset="-128"/>
                <a:ea typeface="HG丸ｺﾞｼｯｸM-PRO" panose="020F0600000000000000" pitchFamily="50" charset="-128"/>
              </a:rPr>
              <a:t> </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302200" y="5300958"/>
            <a:ext cx="6660000" cy="715581"/>
          </a:xfrm>
          <a:prstGeom prst="rect">
            <a:avLst/>
          </a:prstGeom>
        </p:spPr>
        <p:txBody>
          <a:bodyPr wrap="square">
            <a:spAutoFit/>
          </a:bodyPr>
          <a:lstStyle/>
          <a:p>
            <a:pPr marL="180000" indent="-180000"/>
            <a:r>
              <a:rPr lang="ja-JP" altLang="ja-JP" sz="1350" dirty="0" smtClean="0">
                <a:latin typeface="HG丸ｺﾞｼｯｸM-PRO" panose="020F0600000000000000" pitchFamily="50" charset="-128"/>
                <a:ea typeface="HG丸ｺﾞｼｯｸM-PRO" panose="020F0600000000000000" pitchFamily="50" charset="-128"/>
              </a:rPr>
              <a:t>・</a:t>
            </a:r>
            <a:r>
              <a:rPr lang="ja-JP" altLang="ja-JP" sz="1350" b="1" dirty="0">
                <a:solidFill>
                  <a:srgbClr val="FF0000"/>
                </a:solidFill>
                <a:latin typeface="HG丸ｺﾞｼｯｸM-PRO" panose="020F0600000000000000" pitchFamily="50" charset="-128"/>
                <a:ea typeface="HG丸ｺﾞｼｯｸM-PRO" panose="020F0600000000000000" pitchFamily="50" charset="-128"/>
              </a:rPr>
              <a:t>当学習</a:t>
            </a:r>
            <a:r>
              <a:rPr lang="ja-JP" altLang="ja-JP" sz="1350" b="1" dirty="0" smtClean="0">
                <a:solidFill>
                  <a:srgbClr val="FF0000"/>
                </a:solidFill>
                <a:latin typeface="HG丸ｺﾞｼｯｸM-PRO" panose="020F0600000000000000" pitchFamily="50" charset="-128"/>
                <a:ea typeface="HG丸ｺﾞｼｯｸM-PRO" panose="020F0600000000000000" pitchFamily="50" charset="-128"/>
              </a:rPr>
              <a:t>センター</a:t>
            </a:r>
            <a:r>
              <a:rPr lang="ja-JP" altLang="en-US" sz="1350" b="1" dirty="0" smtClean="0">
                <a:solidFill>
                  <a:srgbClr val="FF0000"/>
                </a:solidFill>
                <a:latin typeface="HG丸ｺﾞｼｯｸM-PRO" panose="020F0600000000000000" pitchFamily="50" charset="-128"/>
                <a:ea typeface="HG丸ｺﾞｼｯｸM-PRO" panose="020F0600000000000000" pitchFamily="50" charset="-128"/>
              </a:rPr>
              <a:t>に</a:t>
            </a:r>
            <a:r>
              <a:rPr lang="ja-JP" altLang="ja-JP" sz="1350" b="1" dirty="0" smtClean="0">
                <a:solidFill>
                  <a:srgbClr val="FF0000"/>
                </a:solidFill>
                <a:latin typeface="HG丸ｺﾞｼｯｸM-PRO" panose="020F0600000000000000" pitchFamily="50" charset="-128"/>
                <a:ea typeface="HG丸ｺﾞｼｯｸM-PRO" panose="020F0600000000000000" pitchFamily="50" charset="-128"/>
              </a:rPr>
              <a:t>駐車場</a:t>
            </a:r>
            <a:r>
              <a:rPr lang="ja-JP" altLang="ja-JP" sz="1350" b="1" dirty="0">
                <a:solidFill>
                  <a:srgbClr val="FF0000"/>
                </a:solidFill>
                <a:latin typeface="HG丸ｺﾞｼｯｸM-PRO" panose="020F0600000000000000" pitchFamily="50" charset="-128"/>
                <a:ea typeface="HG丸ｺﾞｼｯｸM-PRO" panose="020F0600000000000000" pitchFamily="50" charset="-128"/>
              </a:rPr>
              <a:t>は</a:t>
            </a:r>
            <a:r>
              <a:rPr lang="ja-JP" altLang="ja-JP" sz="1350" b="1" dirty="0" smtClean="0">
                <a:solidFill>
                  <a:srgbClr val="FF0000"/>
                </a:solidFill>
                <a:latin typeface="HG丸ｺﾞｼｯｸM-PRO" panose="020F0600000000000000" pitchFamily="50" charset="-128"/>
                <a:ea typeface="HG丸ｺﾞｼｯｸM-PRO" panose="020F0600000000000000" pitchFamily="50" charset="-128"/>
              </a:rPr>
              <a:t>ありません</a:t>
            </a:r>
            <a:r>
              <a:rPr lang="ja-JP" altLang="en-US" sz="135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ja-JP" sz="1350" dirty="0" smtClean="0">
                <a:latin typeface="HG丸ｺﾞｼｯｸM-PRO" panose="020F0600000000000000" pitchFamily="50" charset="-128"/>
                <a:ea typeface="HG丸ｺﾞｼｯｸM-PRO" panose="020F0600000000000000" pitchFamily="50" charset="-128"/>
              </a:rPr>
              <a:t>通学</a:t>
            </a:r>
            <a:r>
              <a:rPr lang="ja-JP" altLang="ja-JP" sz="1350" dirty="0">
                <a:latin typeface="HG丸ｺﾞｼｯｸM-PRO" panose="020F0600000000000000" pitchFamily="50" charset="-128"/>
                <a:ea typeface="HG丸ｺﾞｼｯｸM-PRO" panose="020F0600000000000000" pitchFamily="50" charset="-128"/>
              </a:rPr>
              <a:t>には公共の交通機関を利用してください。なお、身体が不自由な方で車で通学せざるを得ない場合は、大阪教育大学に</a:t>
            </a:r>
            <a:r>
              <a:rPr lang="ja-JP" altLang="ja-JP" sz="1350" dirty="0" smtClean="0">
                <a:latin typeface="HG丸ｺﾞｼｯｸM-PRO" panose="020F0600000000000000" pitchFamily="50" charset="-128"/>
                <a:ea typeface="HG丸ｺﾞｼｯｸM-PRO" panose="020F0600000000000000" pitchFamily="50" charset="-128"/>
              </a:rPr>
              <a:t>申請します</a:t>
            </a:r>
            <a:r>
              <a:rPr lang="ja-JP" altLang="ja-JP" sz="1350" dirty="0">
                <a:latin typeface="HG丸ｺﾞｼｯｸM-PRO" panose="020F0600000000000000" pitchFamily="50" charset="-128"/>
                <a:ea typeface="HG丸ｺﾞｼｯｸM-PRO" panose="020F0600000000000000" pitchFamily="50" charset="-128"/>
              </a:rPr>
              <a:t>ので</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事務室</a:t>
            </a:r>
            <a:r>
              <a:rPr lang="ja-JP" altLang="ja-JP" sz="1350" dirty="0" smtClean="0">
                <a:latin typeface="HG丸ｺﾞｼｯｸM-PRO" panose="020F0600000000000000" pitchFamily="50" charset="-128"/>
                <a:ea typeface="HG丸ｺﾞｼｯｸM-PRO" panose="020F0600000000000000" pitchFamily="50" charset="-128"/>
              </a:rPr>
              <a:t>へ</a:t>
            </a:r>
            <a:r>
              <a:rPr lang="ja-JP" altLang="ja-JP" sz="1350" dirty="0">
                <a:latin typeface="HG丸ｺﾞｼｯｸM-PRO" panose="020F0600000000000000" pitchFamily="50" charset="-128"/>
                <a:ea typeface="HG丸ｺﾞｼｯｸM-PRO" panose="020F0600000000000000" pitchFamily="50" charset="-128"/>
              </a:rPr>
              <a:t>申し出てください</a:t>
            </a:r>
            <a:r>
              <a:rPr lang="ja-JP" altLang="ja-JP" sz="1350" dirty="0" smtClean="0">
                <a:latin typeface="HG丸ｺﾞｼｯｸM-PRO" panose="020F0600000000000000" pitchFamily="50" charset="-128"/>
                <a:ea typeface="HG丸ｺﾞｼｯｸM-PRO" panose="020F0600000000000000" pitchFamily="50" charset="-128"/>
              </a:rPr>
              <a:t>。</a:t>
            </a:r>
            <a:endParaRPr lang="en-US" altLang="ja-JP" sz="1350" dirty="0" smtClean="0">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360000" y="8948594"/>
            <a:ext cx="2880000" cy="288000"/>
          </a:xfrm>
          <a:prstGeom prst="rect">
            <a:avLst/>
          </a:prstGeom>
          <a:solidFill>
            <a:schemeClr val="accent1">
              <a:lumMod val="40000"/>
              <a:lumOff val="60000"/>
            </a:schemeClr>
          </a:solidFill>
          <a:ln>
            <a:noFill/>
            <a:round/>
          </a:ln>
        </p:spPr>
        <p:style>
          <a:lnRef idx="3">
            <a:schemeClr val="lt1"/>
          </a:lnRef>
          <a:fillRef idx="1">
            <a:schemeClr val="accent1"/>
          </a:fillRef>
          <a:effectRef idx="1">
            <a:schemeClr val="accent1"/>
          </a:effectRef>
          <a:fontRef idx="minor">
            <a:schemeClr val="lt1"/>
          </a:fontRef>
        </p:style>
        <p:txBody>
          <a:bodyPr rtlCol="0" anchor="ctr"/>
          <a:lstStyle/>
          <a:p>
            <a:pPr lvl="0" indent="114300" algn="ctr" eaLnBrk="0" fontAlgn="base" hangingPunct="0">
              <a:spcBef>
                <a:spcPct val="0"/>
              </a:spcBef>
              <a:spcAft>
                <a:spcPct val="0"/>
              </a:spcAft>
            </a:pPr>
            <a:r>
              <a:rPr kumimoji="0"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忘れ物・拾得物</a:t>
            </a:r>
            <a:endParaRPr kumimoji="0" lang="en-US"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17" name="正方形/長方形 16"/>
          <p:cNvSpPr/>
          <p:nvPr/>
        </p:nvSpPr>
        <p:spPr>
          <a:xfrm>
            <a:off x="302200" y="9273620"/>
            <a:ext cx="6660000" cy="784830"/>
          </a:xfrm>
          <a:prstGeom prst="rect">
            <a:avLst/>
          </a:prstGeom>
        </p:spPr>
        <p:txBody>
          <a:bodyPr wrap="square">
            <a:spAutoFit/>
          </a:bodyPr>
          <a:lstStyle/>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講義室</a:t>
            </a:r>
            <a:r>
              <a:rPr lang="ja-JP" altLang="ja-JP" sz="1350" dirty="0" smtClean="0">
                <a:latin typeface="HG丸ｺﾞｼｯｸM-PRO" panose="020F0600000000000000" pitchFamily="50" charset="-128"/>
                <a:ea typeface="HG丸ｺﾞｼｯｸM-PRO" panose="020F0600000000000000" pitchFamily="50" charset="-128"/>
              </a:rPr>
              <a:t>等</a:t>
            </a:r>
            <a:r>
              <a:rPr lang="ja-JP" altLang="ja-JP" sz="1350" dirty="0">
                <a:latin typeface="HG丸ｺﾞｼｯｸM-PRO" panose="020F0600000000000000" pitchFamily="50" charset="-128"/>
                <a:ea typeface="HG丸ｺﾞｼｯｸM-PRO" panose="020F0600000000000000" pitchFamily="50" charset="-128"/>
              </a:rPr>
              <a:t>学習センター内での忘れ物、拾得物は</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事務室</a:t>
            </a:r>
            <a:r>
              <a:rPr lang="ja-JP" altLang="ja-JP" sz="1350" dirty="0" smtClean="0">
                <a:latin typeface="HG丸ｺﾞｼｯｸM-PRO" panose="020F0600000000000000" pitchFamily="50" charset="-128"/>
                <a:ea typeface="HG丸ｺﾞｼｯｸM-PRO" panose="020F0600000000000000" pitchFamily="50" charset="-128"/>
              </a:rPr>
              <a:t>に</a:t>
            </a:r>
            <a:r>
              <a:rPr lang="ja-JP" altLang="ja-JP" sz="1350" dirty="0">
                <a:latin typeface="HG丸ｺﾞｼｯｸM-PRO" panose="020F0600000000000000" pitchFamily="50" charset="-128"/>
                <a:ea typeface="HG丸ｺﾞｼｯｸM-PRO" panose="020F0600000000000000" pitchFamily="50" charset="-128"/>
              </a:rPr>
              <a:t>届け出てください。</a:t>
            </a:r>
          </a:p>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・忘れ物</a:t>
            </a:r>
            <a:r>
              <a:rPr lang="ja-JP" altLang="ja-JP" sz="1350" dirty="0">
                <a:latin typeface="HG丸ｺﾞｼｯｸM-PRO" panose="020F0600000000000000" pitchFamily="50" charset="-128"/>
                <a:ea typeface="HG丸ｺﾞｼｯｸM-PRO" panose="020F0600000000000000" pitchFamily="50" charset="-128"/>
              </a:rPr>
              <a:t>等は、事務室内に保管しておりますので、心当たりの方</a:t>
            </a:r>
            <a:r>
              <a:rPr lang="ja-JP" altLang="ja-JP" sz="1350" dirty="0" smtClean="0">
                <a:latin typeface="HG丸ｺﾞｼｯｸM-PRO" panose="020F0600000000000000" pitchFamily="50" charset="-128"/>
                <a:ea typeface="HG丸ｺﾞｼｯｸM-PRO" panose="020F0600000000000000" pitchFamily="50" charset="-128"/>
              </a:rPr>
              <a:t>は</a:t>
            </a:r>
            <a:r>
              <a:rPr lang="ja-JP" altLang="en-US" sz="1350" dirty="0" smtClean="0">
                <a:latin typeface="HG丸ｺﾞｼｯｸM-PRO" panose="020F0600000000000000" pitchFamily="50" charset="-128"/>
                <a:ea typeface="HG丸ｺﾞｼｯｸM-PRO" panose="020F0600000000000000" pitchFamily="50" charset="-128"/>
              </a:rPr>
              <a:t>職</a:t>
            </a:r>
            <a:r>
              <a:rPr lang="ja-JP" altLang="ja-JP" sz="1350" dirty="0" smtClean="0">
                <a:latin typeface="HG丸ｺﾞｼｯｸM-PRO" panose="020F0600000000000000" pitchFamily="50" charset="-128"/>
                <a:ea typeface="HG丸ｺﾞｼｯｸM-PRO" panose="020F0600000000000000" pitchFamily="50" charset="-128"/>
              </a:rPr>
              <a:t>員</a:t>
            </a:r>
            <a:r>
              <a:rPr lang="ja-JP" altLang="ja-JP" sz="1350" dirty="0">
                <a:latin typeface="HG丸ｺﾞｼｯｸM-PRO" panose="020F0600000000000000" pitchFamily="50" charset="-128"/>
                <a:ea typeface="HG丸ｺﾞｼｯｸM-PRO" panose="020F0600000000000000" pitchFamily="50" charset="-128"/>
              </a:rPr>
              <a:t>に申し出てください。なお、保管</a:t>
            </a:r>
            <a:r>
              <a:rPr lang="ja-JP" altLang="ja-JP" sz="1350" dirty="0" smtClean="0">
                <a:latin typeface="HG丸ｺﾞｼｯｸM-PRO" panose="020F0600000000000000" pitchFamily="50" charset="-128"/>
                <a:ea typeface="HG丸ｺﾞｼｯｸM-PRO" panose="020F0600000000000000" pitchFamily="50" charset="-128"/>
              </a:rPr>
              <a:t>期間「</a:t>
            </a:r>
            <a:r>
              <a:rPr lang="ja-JP" altLang="en-US" sz="1350" dirty="0" smtClean="0">
                <a:latin typeface="HG丸ｺﾞｼｯｸM-PRO" panose="020F0600000000000000" pitchFamily="50" charset="-128"/>
                <a:ea typeface="HG丸ｺﾞｼｯｸM-PRO" panose="020F0600000000000000" pitchFamily="50" charset="-128"/>
              </a:rPr>
              <a:t>６ヵ月</a:t>
            </a:r>
            <a:r>
              <a:rPr lang="ja-JP" altLang="ja-JP" sz="1350" dirty="0" smtClean="0">
                <a:latin typeface="HG丸ｺﾞｼｯｸM-PRO" panose="020F0600000000000000" pitchFamily="50" charset="-128"/>
                <a:ea typeface="HG丸ｺﾞｼｯｸM-PRO" panose="020F0600000000000000" pitchFamily="50" charset="-128"/>
              </a:rPr>
              <a:t>」</a:t>
            </a:r>
            <a:r>
              <a:rPr lang="ja-JP" altLang="ja-JP" sz="1350" dirty="0">
                <a:latin typeface="HG丸ｺﾞｼｯｸM-PRO" panose="020F0600000000000000" pitchFamily="50" charset="-128"/>
                <a:ea typeface="HG丸ｺﾞｼｯｸM-PRO" panose="020F0600000000000000" pitchFamily="50" charset="-128"/>
              </a:rPr>
              <a:t>を経過した場合は、廃棄処分とします。</a:t>
            </a:r>
          </a:p>
        </p:txBody>
      </p:sp>
    </p:spTree>
    <p:extLst>
      <p:ext uri="{BB962C8B-B14F-4D97-AF65-F5344CB8AC3E}">
        <p14:creationId xmlns:p14="http://schemas.microsoft.com/office/powerpoint/2010/main" val="4114338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3150" y="3895625"/>
            <a:ext cx="2880000" cy="288000"/>
          </a:xfrm>
          <a:prstGeom prst="rect">
            <a:avLst/>
          </a:prstGeom>
          <a:solidFill>
            <a:schemeClr val="accent1">
              <a:lumMod val="40000"/>
              <a:lumOff val="60000"/>
            </a:schemeClr>
          </a:solidFill>
          <a:ln>
            <a:noFill/>
            <a:round/>
          </a:ln>
        </p:spPr>
        <p:style>
          <a:lnRef idx="3">
            <a:schemeClr val="lt1"/>
          </a:lnRef>
          <a:fillRef idx="1">
            <a:schemeClr val="accent1"/>
          </a:fillRef>
          <a:effectRef idx="1">
            <a:schemeClr val="accent1"/>
          </a:effectRef>
          <a:fontRef idx="minor">
            <a:schemeClr val="lt1"/>
          </a:fontRef>
        </p:style>
        <p:txBody>
          <a:bodyPr rtlCol="0" anchor="ctr"/>
          <a:lstStyle/>
          <a:p>
            <a:pPr lvl="0" indent="114300" algn="ctr" eaLnBrk="0" fontAlgn="base" hangingPunct="0">
              <a:spcBef>
                <a:spcPct val="0"/>
              </a:spcBef>
              <a:spcAft>
                <a:spcPct val="0"/>
              </a:spcAft>
            </a:pPr>
            <a:r>
              <a:rPr kumimoji="0"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そ　の　他</a:t>
            </a:r>
            <a:endParaRPr kumimoji="0" lang="en-US"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5" name="正方形/長方形 4"/>
          <p:cNvSpPr/>
          <p:nvPr/>
        </p:nvSpPr>
        <p:spPr>
          <a:xfrm>
            <a:off x="293150" y="2734519"/>
            <a:ext cx="2880000" cy="288000"/>
          </a:xfrm>
          <a:prstGeom prst="rect">
            <a:avLst/>
          </a:prstGeom>
          <a:solidFill>
            <a:schemeClr val="accent1">
              <a:lumMod val="40000"/>
              <a:lumOff val="60000"/>
            </a:schemeClr>
          </a:solidFill>
          <a:ln>
            <a:noFill/>
            <a:round/>
          </a:ln>
        </p:spPr>
        <p:style>
          <a:lnRef idx="3">
            <a:schemeClr val="lt1"/>
          </a:lnRef>
          <a:fillRef idx="1">
            <a:schemeClr val="accent1"/>
          </a:fillRef>
          <a:effectRef idx="1">
            <a:schemeClr val="accent1"/>
          </a:effectRef>
          <a:fontRef idx="minor">
            <a:schemeClr val="lt1"/>
          </a:fontRef>
        </p:style>
        <p:txBody>
          <a:bodyPr rtlCol="0" anchor="ctr"/>
          <a:lstStyle/>
          <a:p>
            <a:pPr algn="ctr" hangingPunct="0"/>
            <a:r>
              <a:rPr lang="ja-JP" altLang="ja-JP" b="1" dirty="0">
                <a:solidFill>
                  <a:schemeClr val="tx1"/>
                </a:solidFill>
                <a:latin typeface="HG丸ｺﾞｼｯｸM-PRO" panose="020F0600000000000000" pitchFamily="50" charset="-128"/>
                <a:ea typeface="HG丸ｺﾞｼｯｸM-PRO" panose="020F0600000000000000" pitchFamily="50" charset="-128"/>
              </a:rPr>
              <a:t>電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話</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289927" y="3016849"/>
            <a:ext cx="6449419" cy="784830"/>
          </a:xfrm>
          <a:prstGeom prst="rect">
            <a:avLst/>
          </a:prstGeom>
        </p:spPr>
        <p:txBody>
          <a:bodyPr wrap="square">
            <a:spAutoFit/>
          </a:bodyPr>
          <a:lstStyle/>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・外部</a:t>
            </a:r>
            <a:r>
              <a:rPr lang="ja-JP" altLang="ja-JP" sz="1350" dirty="0">
                <a:latin typeface="HG丸ｺﾞｼｯｸM-PRO" panose="020F0600000000000000" pitchFamily="50" charset="-128"/>
                <a:ea typeface="HG丸ｺﾞｼｯｸM-PRO" panose="020F0600000000000000" pitchFamily="50" charset="-128"/>
              </a:rPr>
              <a:t>からの電話の呼び出しには、原則応じられません。</a:t>
            </a:r>
          </a:p>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事務室</a:t>
            </a:r>
            <a:r>
              <a:rPr lang="ja-JP" altLang="ja-JP" sz="1350" dirty="0" smtClean="0">
                <a:latin typeface="HG丸ｺﾞｼｯｸM-PRO" panose="020F0600000000000000" pitchFamily="50" charset="-128"/>
                <a:ea typeface="HG丸ｺﾞｼｯｸM-PRO" panose="020F0600000000000000" pitchFamily="50" charset="-128"/>
              </a:rPr>
              <a:t>、図書・</a:t>
            </a:r>
            <a:r>
              <a:rPr lang="ja-JP" altLang="ja-JP" sz="1350" dirty="0">
                <a:latin typeface="HG丸ｺﾞｼｯｸM-PRO" panose="020F0600000000000000" pitchFamily="50" charset="-128"/>
                <a:ea typeface="HG丸ｺﾞｼｯｸM-PRO" panose="020F0600000000000000" pitchFamily="50" charset="-128"/>
              </a:rPr>
              <a:t>視聴学習室、</a:t>
            </a:r>
            <a:r>
              <a:rPr lang="ja-JP" altLang="ja-JP" sz="1350" dirty="0" smtClean="0">
                <a:latin typeface="HG丸ｺﾞｼｯｸM-PRO" panose="020F0600000000000000" pitchFamily="50" charset="-128"/>
                <a:ea typeface="HG丸ｺﾞｼｯｸM-PRO" panose="020F0600000000000000" pitchFamily="50" charset="-128"/>
              </a:rPr>
              <a:t>講義室</a:t>
            </a:r>
            <a:r>
              <a:rPr lang="ja-JP" altLang="en-US" sz="1350" dirty="0">
                <a:latin typeface="HG丸ｺﾞｼｯｸM-PRO" panose="020F0600000000000000" pitchFamily="50" charset="-128"/>
                <a:ea typeface="HG丸ｺﾞｼｯｸM-PRO" panose="020F0600000000000000" pitchFamily="50" charset="-128"/>
              </a:rPr>
              <a:t>内</a:t>
            </a:r>
            <a:r>
              <a:rPr lang="ja-JP" altLang="ja-JP" sz="1350" dirty="0" smtClean="0">
                <a:latin typeface="HG丸ｺﾞｼｯｸM-PRO" panose="020F0600000000000000" pitchFamily="50" charset="-128"/>
                <a:ea typeface="HG丸ｺﾞｼｯｸM-PRO" panose="020F0600000000000000" pitchFamily="50" charset="-128"/>
              </a:rPr>
              <a:t>で</a:t>
            </a:r>
            <a:r>
              <a:rPr lang="ja-JP" altLang="en-US" sz="1350" dirty="0" smtClean="0">
                <a:latin typeface="HG丸ｺﾞｼｯｸM-PRO" panose="020F0600000000000000" pitchFamily="50" charset="-128"/>
                <a:ea typeface="HG丸ｺﾞｼｯｸM-PRO" panose="020F0600000000000000" pitchFamily="50" charset="-128"/>
              </a:rPr>
              <a:t>は、通話は</a:t>
            </a:r>
            <a:r>
              <a:rPr lang="ja-JP" altLang="ja-JP" sz="1350" dirty="0" smtClean="0">
                <a:latin typeface="HG丸ｺﾞｼｯｸM-PRO" panose="020F0600000000000000" pitchFamily="50" charset="-128"/>
                <a:ea typeface="HG丸ｺﾞｼｯｸM-PRO" panose="020F0600000000000000" pitchFamily="50" charset="-128"/>
              </a:rPr>
              <a:t>ご遠慮</a:t>
            </a:r>
            <a:r>
              <a:rPr lang="ja-JP" altLang="ja-JP" sz="1350" dirty="0">
                <a:latin typeface="HG丸ｺﾞｼｯｸM-PRO" panose="020F0600000000000000" pitchFamily="50" charset="-128"/>
                <a:ea typeface="HG丸ｺﾞｼｯｸM-PRO" panose="020F0600000000000000" pitchFamily="50" charset="-128"/>
              </a:rPr>
              <a:t>ください。</a:t>
            </a:r>
          </a:p>
          <a:p>
            <a:pPr marL="180000" indent="-180000" hangingPunct="0">
              <a:lnSpc>
                <a:spcPts val="1800"/>
              </a:lnSpc>
            </a:pPr>
            <a:r>
              <a:rPr lang="ja-JP" altLang="en-US" sz="1350" dirty="0" smtClean="0">
                <a:latin typeface="HG丸ｺﾞｼｯｸM-PRO" panose="020F0600000000000000" pitchFamily="50" charset="-128"/>
                <a:ea typeface="HG丸ｺﾞｼｯｸM-PRO" panose="020F0600000000000000" pitchFamily="50" charset="-128"/>
              </a:rPr>
              <a:t>・公衆電話は、大阪教育大学天王寺キャンパスの正門を入って右側にあります。</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302200" y="1625409"/>
            <a:ext cx="3660705" cy="1015663"/>
          </a:xfrm>
          <a:prstGeom prst="rect">
            <a:avLst/>
          </a:prstGeom>
        </p:spPr>
        <p:txBody>
          <a:bodyPr wrap="square">
            <a:spAutoFit/>
          </a:bodyPr>
          <a:lstStyle/>
          <a:p>
            <a:pPr hangingPunct="0">
              <a:lnSpc>
                <a:spcPts val="1800"/>
              </a:lnSpc>
            </a:pPr>
            <a:r>
              <a:rPr lang="ja-JP" altLang="en-US" sz="1350" dirty="0" smtClean="0">
                <a:latin typeface="HG丸ｺﾞｼｯｸM-PRO" panose="020F0600000000000000" pitchFamily="50" charset="-128"/>
                <a:ea typeface="HG丸ｺﾞｼｯｸM-PRO" panose="020F0600000000000000" pitchFamily="50" charset="-128"/>
              </a:rPr>
              <a:t>・図書・視聴学習室内に無線</a:t>
            </a:r>
            <a:r>
              <a:rPr lang="en-US" altLang="ja-JP" sz="1350" dirty="0" smtClean="0">
                <a:latin typeface="HG丸ｺﾞｼｯｸM-PRO" panose="020F0600000000000000" pitchFamily="50" charset="-128"/>
                <a:ea typeface="HG丸ｺﾞｼｯｸM-PRO" panose="020F0600000000000000" pitchFamily="50" charset="-128"/>
              </a:rPr>
              <a:t>LAN</a:t>
            </a:r>
            <a:r>
              <a:rPr lang="ja-JP" altLang="en-US" sz="1350" dirty="0" smtClean="0">
                <a:latin typeface="HG丸ｺﾞｼｯｸM-PRO" panose="020F0600000000000000" pitchFamily="50" charset="-128"/>
                <a:ea typeface="HG丸ｺﾞｼｯｸM-PRO" panose="020F0600000000000000" pitchFamily="50" charset="-128"/>
              </a:rPr>
              <a:t>の環境が整備されています。利用される方は所定の手続きが必要です。図書カウンターでご確認</a:t>
            </a:r>
            <a:r>
              <a:rPr lang="ja-JP" altLang="en-US" sz="1350" spc="-150" dirty="0" smtClean="0">
                <a:latin typeface="HG丸ｺﾞｼｯｸM-PRO" panose="020F0600000000000000" pitchFamily="50" charset="-128"/>
                <a:ea typeface="HG丸ｺﾞｼｯｸM-PRO" panose="020F0600000000000000" pitchFamily="50" charset="-128"/>
              </a:rPr>
              <a:t>ください。</a:t>
            </a:r>
            <a:endParaRPr lang="en-US" altLang="ja-JP" sz="1350" spc="-150" dirty="0" smtClean="0">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383151" y="4908900"/>
            <a:ext cx="6669049" cy="807220"/>
          </a:xfrm>
          <a:prstGeom prst="roundRect">
            <a:avLst/>
          </a:prstGeom>
          <a:noFill/>
          <a:ln w="50800"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1127" y="4995241"/>
            <a:ext cx="6527379" cy="707886"/>
          </a:xfrm>
          <a:prstGeom prst="rect">
            <a:avLst/>
          </a:prstGeom>
        </p:spPr>
        <p:txBody>
          <a:bodyPr wrap="square">
            <a:spAutoFit/>
          </a:bodyPr>
          <a:lstStyle/>
          <a:p>
            <a:pPr algn="just" hangingPunct="0">
              <a:lnSpc>
                <a:spcPts val="1570"/>
              </a:lnSpc>
              <a:spcAft>
                <a:spcPts val="0"/>
              </a:spcAft>
            </a:pPr>
            <a:r>
              <a:rPr lang="ja-JP" altLang="ja-JP" sz="1350" dirty="0">
                <a:latin typeface="HG丸ｺﾞｼｯｸM-PRO" panose="020F0600000000000000" pitchFamily="50" charset="-128"/>
                <a:ea typeface="HG丸ｺﾞｼｯｸM-PRO" panose="020F0600000000000000" pitchFamily="50" charset="-128"/>
              </a:rPr>
              <a:t>当施設は大阪教育大学</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天王寺キャンパス</a:t>
            </a:r>
            <a:r>
              <a:rPr lang="ja-JP" altLang="ja-JP" sz="1350" dirty="0" smtClean="0">
                <a:latin typeface="HG丸ｺﾞｼｯｸM-PRO" panose="020F0600000000000000" pitchFamily="50" charset="-128"/>
                <a:ea typeface="HG丸ｺﾞｼｯｸM-PRO" panose="020F0600000000000000" pitchFamily="50" charset="-128"/>
              </a:rPr>
              <a:t>）</a:t>
            </a:r>
            <a:r>
              <a:rPr lang="ja-JP" altLang="ja-JP" sz="1350" dirty="0">
                <a:latin typeface="HG丸ｺﾞｼｯｸM-PRO" panose="020F0600000000000000" pitchFamily="50" charset="-128"/>
                <a:ea typeface="HG丸ｺﾞｼｯｸM-PRO" panose="020F0600000000000000" pitchFamily="50" charset="-128"/>
              </a:rPr>
              <a:t>との合同の建物です。</a:t>
            </a:r>
          </a:p>
          <a:p>
            <a:pPr algn="just" hangingPunct="0">
              <a:lnSpc>
                <a:spcPts val="1570"/>
              </a:lnSpc>
              <a:spcAft>
                <a:spcPts val="0"/>
              </a:spcAft>
            </a:pPr>
            <a:r>
              <a:rPr lang="ja-JP" altLang="ja-JP" sz="1350" dirty="0" smtClean="0">
                <a:latin typeface="HG丸ｺﾞｼｯｸM-PRO" panose="020F0600000000000000" pitchFamily="50" charset="-128"/>
                <a:ea typeface="HG丸ｺﾞｼｯｸM-PRO" panose="020F0600000000000000" pitchFamily="50" charset="-128"/>
              </a:rPr>
              <a:t>大阪</a:t>
            </a:r>
            <a:r>
              <a:rPr lang="ja-JP" altLang="ja-JP" sz="1350" dirty="0">
                <a:latin typeface="HG丸ｺﾞｼｯｸM-PRO" panose="020F0600000000000000" pitchFamily="50" charset="-128"/>
                <a:ea typeface="HG丸ｺﾞｼｯｸM-PRO" panose="020F0600000000000000" pitchFamily="50" charset="-128"/>
              </a:rPr>
              <a:t>教育大学が専有する場所には、立ち入らないでください。</a:t>
            </a:r>
          </a:p>
          <a:p>
            <a:pPr algn="just" hangingPunct="0">
              <a:lnSpc>
                <a:spcPts val="1570"/>
              </a:lnSpc>
              <a:spcAft>
                <a:spcPts val="0"/>
              </a:spcAft>
            </a:pPr>
            <a:r>
              <a:rPr lang="ja-JP" altLang="en-US" sz="1350" dirty="0" smtClean="0">
                <a:latin typeface="HG丸ｺﾞｼｯｸM-PRO" panose="020F0600000000000000" pitchFamily="50" charset="-128"/>
                <a:ea typeface="HG丸ｺﾞｼｯｸM-PRO" panose="020F0600000000000000" pitchFamily="50" charset="-128"/>
              </a:rPr>
              <a:t>（放送大学</a:t>
            </a:r>
            <a:r>
              <a:rPr lang="ja-JP" altLang="ja-JP" sz="1350" dirty="0" smtClean="0">
                <a:latin typeface="HG丸ｺﾞｼｯｸM-PRO" panose="020F0600000000000000" pitchFamily="50" charset="-128"/>
                <a:ea typeface="HG丸ｺﾞｼｯｸM-PRO" panose="020F0600000000000000" pitchFamily="50" charset="-128"/>
              </a:rPr>
              <a:t>大阪</a:t>
            </a:r>
            <a:r>
              <a:rPr lang="ja-JP" altLang="ja-JP" sz="1350" dirty="0">
                <a:latin typeface="HG丸ｺﾞｼｯｸM-PRO" panose="020F0600000000000000" pitchFamily="50" charset="-128"/>
                <a:ea typeface="HG丸ｺﾞｼｯｸM-PRO" panose="020F0600000000000000" pitchFamily="50" charset="-128"/>
              </a:rPr>
              <a:t>学習センターが専有する場所は、中央館の６階及び７階です。）</a:t>
            </a:r>
          </a:p>
        </p:txBody>
      </p:sp>
      <p:sp>
        <p:nvSpPr>
          <p:cNvPr id="11" name="正方形/長方形 10"/>
          <p:cNvSpPr/>
          <p:nvPr/>
        </p:nvSpPr>
        <p:spPr>
          <a:xfrm>
            <a:off x="293150" y="432598"/>
            <a:ext cx="2880000" cy="288000"/>
          </a:xfrm>
          <a:prstGeom prst="rect">
            <a:avLst/>
          </a:prstGeom>
          <a:solidFill>
            <a:schemeClr val="accent1">
              <a:lumMod val="40000"/>
              <a:lumOff val="60000"/>
            </a:schemeClr>
          </a:solidFill>
          <a:ln>
            <a:noFill/>
            <a:round/>
          </a:ln>
        </p:spPr>
        <p:style>
          <a:lnRef idx="3">
            <a:schemeClr val="lt1"/>
          </a:lnRef>
          <a:fillRef idx="1">
            <a:schemeClr val="accent1"/>
          </a:fillRef>
          <a:effectRef idx="1">
            <a:schemeClr val="accent1"/>
          </a:effectRef>
          <a:fontRef idx="minor">
            <a:schemeClr val="lt1"/>
          </a:fontRef>
        </p:style>
        <p:txBody>
          <a:bodyPr rtlCol="0" anchor="ctr"/>
          <a:lstStyle/>
          <a:p>
            <a:pPr lvl="0" indent="114300" algn="ctr" eaLnBrk="0" fontAlgn="base" hangingPunct="0">
              <a:spcBef>
                <a:spcPct val="0"/>
              </a:spcBef>
              <a:spcAft>
                <a:spcPct val="0"/>
              </a:spcAft>
            </a:pPr>
            <a:r>
              <a:rPr kumimoji="0"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保　健　室</a:t>
            </a:r>
            <a:endParaRPr kumimoji="0" lang="en-US"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13" name="正方形/長方形 12"/>
          <p:cNvSpPr/>
          <p:nvPr/>
        </p:nvSpPr>
        <p:spPr>
          <a:xfrm>
            <a:off x="302200" y="730326"/>
            <a:ext cx="3494886" cy="507831"/>
          </a:xfrm>
          <a:prstGeom prst="rect">
            <a:avLst/>
          </a:prstGeom>
        </p:spPr>
        <p:txBody>
          <a:bodyPr wrap="square">
            <a:spAutoFit/>
          </a:bodyPr>
          <a:lstStyle/>
          <a:p>
            <a:pPr marL="180000" indent="-180000" hangingPunct="0"/>
            <a:r>
              <a:rPr lang="ja-JP" altLang="ja-JP" sz="1350" dirty="0" smtClean="0">
                <a:latin typeface="HG丸ｺﾞｼｯｸM-PRO" panose="020F0600000000000000" pitchFamily="50" charset="-128"/>
                <a:ea typeface="HG丸ｺﾞｼｯｸM-PRO" panose="020F0600000000000000" pitchFamily="50" charset="-128"/>
              </a:rPr>
              <a:t>・身体</a:t>
            </a:r>
            <a:r>
              <a:rPr lang="ja-JP" altLang="ja-JP" sz="1350" dirty="0">
                <a:latin typeface="HG丸ｺﾞｼｯｸM-PRO" panose="020F0600000000000000" pitchFamily="50" charset="-128"/>
                <a:ea typeface="HG丸ｺﾞｼｯｸM-PRO" panose="020F0600000000000000" pitchFamily="50" charset="-128"/>
              </a:rPr>
              <a:t>に不調をおぼえた場合は</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事務室</a:t>
            </a:r>
            <a:r>
              <a:rPr lang="ja-JP" altLang="ja-JP" sz="1350" dirty="0" smtClean="0">
                <a:latin typeface="HG丸ｺﾞｼｯｸM-PRO" panose="020F0600000000000000" pitchFamily="50" charset="-128"/>
                <a:ea typeface="HG丸ｺﾞｼｯｸM-PRO" panose="020F0600000000000000" pitchFamily="50" charset="-128"/>
              </a:rPr>
              <a:t>へ</a:t>
            </a:r>
            <a:endParaRPr lang="en-US" altLang="ja-JP" sz="1350" dirty="0" smtClean="0">
              <a:latin typeface="HG丸ｺﾞｼｯｸM-PRO" panose="020F0600000000000000" pitchFamily="50" charset="-128"/>
              <a:ea typeface="HG丸ｺﾞｼｯｸM-PRO" panose="020F0600000000000000" pitchFamily="50" charset="-128"/>
            </a:endParaRPr>
          </a:p>
          <a:p>
            <a:pPr marL="180000" indent="-180000" hangingPunct="0"/>
            <a:r>
              <a:rPr lang="ja-JP" altLang="ja-JP" sz="1350" dirty="0" smtClean="0">
                <a:latin typeface="HG丸ｺﾞｼｯｸM-PRO" panose="020F0600000000000000" pitchFamily="50" charset="-128"/>
                <a:ea typeface="HG丸ｺﾞｼｯｸM-PRO" panose="020F0600000000000000" pitchFamily="50" charset="-128"/>
              </a:rPr>
              <a:t>申し出て</a:t>
            </a:r>
            <a:r>
              <a:rPr lang="ja-JP" altLang="ja-JP" sz="1350" dirty="0">
                <a:latin typeface="HG丸ｺﾞｼｯｸM-PRO" panose="020F0600000000000000" pitchFamily="50" charset="-128"/>
                <a:ea typeface="HG丸ｺﾞｼｯｸM-PRO" panose="020F0600000000000000" pitchFamily="50" charset="-128"/>
              </a:rPr>
              <a:t>ください。</a:t>
            </a:r>
          </a:p>
        </p:txBody>
      </p:sp>
      <p:sp>
        <p:nvSpPr>
          <p:cNvPr id="14" name="テキスト ボックス 13"/>
          <p:cNvSpPr txBox="1"/>
          <p:nvPr/>
        </p:nvSpPr>
        <p:spPr>
          <a:xfrm>
            <a:off x="4248096" y="2698745"/>
            <a:ext cx="2404164"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大阪学習センター　</a:t>
            </a:r>
            <a:r>
              <a:rPr lang="ja-JP" altLang="en-US" sz="1200" dirty="0" smtClean="0">
                <a:latin typeface="HG丸ｺﾞｼｯｸM-PRO" panose="020F0600000000000000" pitchFamily="50" charset="-128"/>
                <a:ea typeface="HG丸ｺﾞｼｯｸM-PRO" panose="020F0600000000000000" pitchFamily="50" charset="-128"/>
              </a:rPr>
              <a:t>事務室</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l="8065" t="-1166" r="9308" b="1166"/>
          <a:stretch/>
        </p:blipFill>
        <p:spPr>
          <a:xfrm>
            <a:off x="4062265" y="434530"/>
            <a:ext cx="2689355" cy="2169915"/>
          </a:xfrm>
          <a:prstGeom prst="rect">
            <a:avLst/>
          </a:prstGeom>
          <a:ln w="88900" cmpd="dbl">
            <a:solidFill>
              <a:srgbClr val="FFFFFF"/>
            </a:solidFill>
          </a:ln>
          <a:effectLst>
            <a:outerShdw blurRad="50800" dist="38100" dir="2700000" algn="tl" rotWithShape="0">
              <a:prstClr val="black">
                <a:alpha val="40000"/>
              </a:prstClr>
            </a:outerShdw>
          </a:effectLst>
        </p:spPr>
      </p:pic>
      <p:sp>
        <p:nvSpPr>
          <p:cNvPr id="16" name="正方形/長方形 15"/>
          <p:cNvSpPr/>
          <p:nvPr/>
        </p:nvSpPr>
        <p:spPr>
          <a:xfrm>
            <a:off x="293150" y="1322965"/>
            <a:ext cx="2880000" cy="288000"/>
          </a:xfrm>
          <a:prstGeom prst="rect">
            <a:avLst/>
          </a:prstGeom>
          <a:solidFill>
            <a:schemeClr val="accent1">
              <a:lumMod val="40000"/>
              <a:lumOff val="60000"/>
            </a:schemeClr>
          </a:solidFill>
          <a:ln>
            <a:noFill/>
            <a:round/>
          </a:ln>
        </p:spPr>
        <p:style>
          <a:lnRef idx="3">
            <a:schemeClr val="lt1"/>
          </a:lnRef>
          <a:fillRef idx="1">
            <a:schemeClr val="accent1"/>
          </a:fillRef>
          <a:effectRef idx="1">
            <a:schemeClr val="accent1"/>
          </a:effectRef>
          <a:fontRef idx="minor">
            <a:schemeClr val="lt1"/>
          </a:fontRef>
        </p:style>
        <p:txBody>
          <a:bodyPr rtlCol="0" anchor="ctr"/>
          <a:lstStyle/>
          <a:p>
            <a:pPr lvl="0" indent="114300" algn="ctr" eaLnBrk="0" fontAlgn="base" hangingPunct="0">
              <a:spcBef>
                <a:spcPct val="0"/>
              </a:spcBef>
              <a:spcAft>
                <a:spcPct val="0"/>
              </a:spcAft>
            </a:pPr>
            <a:r>
              <a:rPr kumimoji="0"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無 線 </a:t>
            </a:r>
            <a:r>
              <a:rPr kumimoji="0" lang="en-US" altLang="ja-JP"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Wi-Fi</a:t>
            </a:r>
          </a:p>
        </p:txBody>
      </p:sp>
      <p:sp>
        <p:nvSpPr>
          <p:cNvPr id="17" name="正方形/長方形 16"/>
          <p:cNvSpPr/>
          <p:nvPr/>
        </p:nvSpPr>
        <p:spPr>
          <a:xfrm>
            <a:off x="316458" y="4208707"/>
            <a:ext cx="6660000" cy="553998"/>
          </a:xfrm>
          <a:prstGeom prst="rect">
            <a:avLst/>
          </a:prstGeom>
        </p:spPr>
        <p:txBody>
          <a:bodyPr wrap="square">
            <a:spAutoFit/>
          </a:bodyPr>
          <a:lstStyle/>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・傘</a:t>
            </a:r>
            <a:r>
              <a:rPr lang="ja-JP" altLang="ja-JP" sz="1350" dirty="0">
                <a:latin typeface="HG丸ｺﾞｼｯｸM-PRO" panose="020F0600000000000000" pitchFamily="50" charset="-128"/>
                <a:ea typeface="HG丸ｺﾞｼｯｸM-PRO" panose="020F0600000000000000" pitchFamily="50" charset="-128"/>
              </a:rPr>
              <a:t>立ての利用は当日限りです。置き傘のスペースはありません。</a:t>
            </a:r>
          </a:p>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大阪教育大学天王寺キャンパス内はすべて禁煙です。</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289927" y="6610236"/>
            <a:ext cx="6684546" cy="307777"/>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大阪学習センターホームページ</a:t>
            </a:r>
            <a:r>
              <a:rPr lang="ja-JP" altLang="en-US" sz="1400" dirty="0" smtClean="0">
                <a:latin typeface="HG丸ｺﾞｼｯｸM-PRO" panose="020F0600000000000000" pitchFamily="50" charset="-128"/>
                <a:ea typeface="HG丸ｺﾞｼｯｸM-PRO" panose="020F0600000000000000" pitchFamily="50" charset="-128"/>
              </a:rPr>
              <a:t>（</a:t>
            </a:r>
            <a:r>
              <a:rPr lang="en-US" altLang="ja-JP" sz="1400" dirty="0" smtClean="0">
                <a:latin typeface="HG丸ｺﾞｼｯｸM-PRO" panose="020F0600000000000000" pitchFamily="50" charset="-128"/>
                <a:ea typeface="HG丸ｺﾞｼｯｸM-PRO" panose="020F0600000000000000" pitchFamily="50" charset="-128"/>
                <a:hlinkClick r:id="rId4"/>
              </a:rPr>
              <a:t>http</a:t>
            </a:r>
            <a:r>
              <a:rPr lang="en-US" altLang="ja-JP" sz="1400" dirty="0">
                <a:latin typeface="HG丸ｺﾞｼｯｸM-PRO" panose="020F0600000000000000" pitchFamily="50" charset="-128"/>
                <a:ea typeface="HG丸ｺﾞｼｯｸM-PRO" panose="020F0600000000000000" pitchFamily="50" charset="-128"/>
                <a:hlinkClick r:id="rId4"/>
              </a:rPr>
              <a:t>://www.sc.ouj.ac.jp/center/osaka</a:t>
            </a:r>
            <a:r>
              <a:rPr lang="en-US" altLang="ja-JP" sz="1400" dirty="0" smtClean="0">
                <a:latin typeface="HG丸ｺﾞｼｯｸM-PRO" panose="020F0600000000000000" pitchFamily="50" charset="-128"/>
                <a:ea typeface="HG丸ｺﾞｼｯｸM-PRO" panose="020F0600000000000000" pitchFamily="50" charset="-128"/>
                <a:hlinkClick r:id="rId4"/>
              </a:rPr>
              <a:t>/</a:t>
            </a:r>
            <a:r>
              <a:rPr lang="ja-JP" altLang="en-US" sz="1400" dirty="0" smtClean="0">
                <a:latin typeface="HG丸ｺﾞｼｯｸM-PRO" panose="020F0600000000000000" pitchFamily="50" charset="-128"/>
                <a:ea typeface="HG丸ｺﾞｼｯｸM-PRO" panose="020F0600000000000000" pitchFamily="50" charset="-128"/>
              </a:rPr>
              <a:t>）</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212200" y="6175119"/>
            <a:ext cx="6840000" cy="360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ja-JP" altLang="en-US"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大阪学習センターホームページについて　</a:t>
            </a:r>
            <a:endParaRPr kumimoji="0" lang="ja-JP" altLang="en-US" dirty="0">
              <a:solidFill>
                <a:schemeClr val="tx1"/>
              </a:solidFill>
              <a:latin typeface="Arial" panose="020B0604020202020204" pitchFamily="34" charset="0"/>
            </a:endParaRPr>
          </a:p>
        </p:txBody>
      </p:sp>
      <p:pic>
        <p:nvPicPr>
          <p:cNvPr id="20" name="図 19"/>
          <p:cNvPicPr>
            <a:picLocks noChangeAspect="1"/>
          </p:cNvPicPr>
          <p:nvPr/>
        </p:nvPicPr>
        <p:blipFill rotWithShape="1">
          <a:blip r:embed="rId5">
            <a:extLst>
              <a:ext uri="{28A0092B-C50C-407E-A947-70E740481C1C}">
                <a14:useLocalDpi xmlns:a14="http://schemas.microsoft.com/office/drawing/2010/main" val="0"/>
              </a:ext>
            </a:extLst>
          </a:blip>
          <a:srcRect l="218" t="-554" r="-218" b="33624"/>
          <a:stretch/>
        </p:blipFill>
        <p:spPr>
          <a:xfrm>
            <a:off x="2934723" y="6945724"/>
            <a:ext cx="3717537" cy="2931356"/>
          </a:xfrm>
          <a:prstGeom prst="rect">
            <a:avLst/>
          </a:prstGeom>
          <a:ln>
            <a:solidFill>
              <a:schemeClr val="tx1"/>
            </a:solidFill>
          </a:ln>
        </p:spPr>
      </p:pic>
      <p:sp>
        <p:nvSpPr>
          <p:cNvPr id="21" name="テキスト ボックス 20"/>
          <p:cNvSpPr txBox="1"/>
          <p:nvPr/>
        </p:nvSpPr>
        <p:spPr>
          <a:xfrm>
            <a:off x="350750" y="7110602"/>
            <a:ext cx="2517145" cy="1754326"/>
          </a:xfrm>
          <a:prstGeom prst="rect">
            <a:avLst/>
          </a:prstGeom>
          <a:noFill/>
        </p:spPr>
        <p:txBody>
          <a:bodyPr wrap="square" rtlCol="0">
            <a:spAutoFit/>
          </a:bodyPr>
          <a:lstStyle/>
          <a:p>
            <a:r>
              <a:rPr lang="ja-JP" altLang="en-US" sz="1350" dirty="0" smtClean="0">
                <a:latin typeface="HG丸ｺﾞｼｯｸM-PRO" panose="020F0600000000000000" pitchFamily="50" charset="-128"/>
                <a:ea typeface="HG丸ｺﾞｼｯｸM-PRO" panose="020F0600000000000000" pitchFamily="50" charset="-128"/>
              </a:rPr>
              <a:t>　学習</a:t>
            </a:r>
            <a:r>
              <a:rPr lang="ja-JP" altLang="en-US" sz="1350" dirty="0">
                <a:latin typeface="HG丸ｺﾞｼｯｸM-PRO" panose="020F0600000000000000" pitchFamily="50" charset="-128"/>
                <a:ea typeface="HG丸ｺﾞｼｯｸM-PRO" panose="020F0600000000000000" pitchFamily="50" charset="-128"/>
              </a:rPr>
              <a:t>センターの利用</a:t>
            </a:r>
            <a:r>
              <a:rPr lang="ja-JP" altLang="en-US" sz="1350" dirty="0" smtClean="0">
                <a:latin typeface="HG丸ｺﾞｼｯｸM-PRO" panose="020F0600000000000000" pitchFamily="50" charset="-128"/>
                <a:ea typeface="HG丸ｺﾞｼｯｸM-PRO" panose="020F0600000000000000" pitchFamily="50" charset="-128"/>
              </a:rPr>
              <a:t>方法、学生研修旅行、各種講演会、勉強会</a:t>
            </a:r>
            <a:r>
              <a:rPr lang="ja-JP" altLang="en-US" sz="1350" dirty="0">
                <a:latin typeface="HG丸ｺﾞｼｯｸM-PRO" panose="020F0600000000000000" pitchFamily="50" charset="-128"/>
                <a:ea typeface="HG丸ｺﾞｼｯｸM-PRO" panose="020F0600000000000000" pitchFamily="50" charset="-128"/>
              </a:rPr>
              <a:t>の</a:t>
            </a:r>
            <a:r>
              <a:rPr lang="ja-JP" altLang="en-US" sz="1350" dirty="0" smtClean="0">
                <a:latin typeface="HG丸ｺﾞｼｯｸM-PRO" panose="020F0600000000000000" pitchFamily="50" charset="-128"/>
                <a:ea typeface="HG丸ｺﾞｼｯｸM-PRO" panose="020F0600000000000000" pitchFamily="50" charset="-128"/>
              </a:rPr>
              <a:t>概要や最新</a:t>
            </a:r>
            <a:r>
              <a:rPr lang="ja-JP" altLang="en-US" sz="1350" dirty="0">
                <a:latin typeface="HG丸ｺﾞｼｯｸM-PRO" panose="020F0600000000000000" pitchFamily="50" charset="-128"/>
                <a:ea typeface="HG丸ｺﾞｼｯｸM-PRO" panose="020F0600000000000000" pitchFamily="50" charset="-128"/>
              </a:rPr>
              <a:t>の</a:t>
            </a:r>
            <a:r>
              <a:rPr lang="ja-JP" altLang="en-US" sz="1350" dirty="0" smtClean="0">
                <a:latin typeface="HG丸ｺﾞｼｯｸM-PRO" panose="020F0600000000000000" pitchFamily="50" charset="-128"/>
                <a:ea typeface="HG丸ｺﾞｼｯｸM-PRO" panose="020F0600000000000000" pitchFamily="50" charset="-128"/>
              </a:rPr>
              <a:t>日程、気象警報等による臨時閉所など</a:t>
            </a:r>
            <a:r>
              <a:rPr lang="ja-JP" altLang="en-US" sz="1350" dirty="0">
                <a:latin typeface="HG丸ｺﾞｼｯｸM-PRO" panose="020F0600000000000000" pitchFamily="50" charset="-128"/>
                <a:ea typeface="HG丸ｺﾞｼｯｸM-PRO" panose="020F0600000000000000" pitchFamily="50" charset="-128"/>
              </a:rPr>
              <a:t>、大阪学習センター独自</a:t>
            </a:r>
            <a:r>
              <a:rPr lang="ja-JP" altLang="en-US" sz="1350" dirty="0" smtClean="0">
                <a:latin typeface="HG丸ｺﾞｼｯｸM-PRO" panose="020F0600000000000000" pitchFamily="50" charset="-128"/>
                <a:ea typeface="HG丸ｺﾞｼｯｸM-PRO" panose="020F0600000000000000" pitchFamily="50" charset="-128"/>
              </a:rPr>
              <a:t>の情報</a:t>
            </a:r>
            <a:r>
              <a:rPr lang="ja-JP" altLang="en-US" sz="1350" dirty="0">
                <a:latin typeface="HG丸ｺﾞｼｯｸM-PRO" panose="020F0600000000000000" pitchFamily="50" charset="-128"/>
                <a:ea typeface="HG丸ｺﾞｼｯｸM-PRO" panose="020F0600000000000000" pitchFamily="50" charset="-128"/>
              </a:rPr>
              <a:t>を掲載しています</a:t>
            </a:r>
            <a:r>
              <a:rPr lang="ja-JP" altLang="en-US" sz="1350" dirty="0" smtClean="0">
                <a:latin typeface="HG丸ｺﾞｼｯｸM-PRO" panose="020F0600000000000000" pitchFamily="50" charset="-128"/>
                <a:ea typeface="HG丸ｺﾞｼｯｸM-PRO" panose="020F0600000000000000" pitchFamily="50" charset="-128"/>
              </a:rPr>
              <a:t>。</a:t>
            </a:r>
            <a:endParaRPr lang="en-US" altLang="ja-JP" sz="1350" dirty="0" smtClean="0">
              <a:latin typeface="HG丸ｺﾞｼｯｸM-PRO" panose="020F0600000000000000" pitchFamily="50" charset="-128"/>
              <a:ea typeface="HG丸ｺﾞｼｯｸM-PRO" panose="020F0600000000000000" pitchFamily="50" charset="-128"/>
            </a:endParaRPr>
          </a:p>
          <a:p>
            <a:r>
              <a:rPr lang="ja-JP" altLang="en-US" sz="1350" dirty="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面接</a:t>
            </a:r>
            <a:r>
              <a:rPr lang="ja-JP" altLang="en-US" sz="1350" dirty="0">
                <a:latin typeface="HG丸ｺﾞｼｯｸM-PRO" panose="020F0600000000000000" pitchFamily="50" charset="-128"/>
                <a:ea typeface="HG丸ｺﾞｼｯｸM-PRO" panose="020F0600000000000000" pitchFamily="50" charset="-128"/>
              </a:rPr>
              <a:t>授業の追加登録方法なども確認できます</a:t>
            </a:r>
            <a:r>
              <a:rPr lang="ja-JP" altLang="en-US" sz="1350" dirty="0" smtClean="0">
                <a:latin typeface="HG丸ｺﾞｼｯｸM-PRO" panose="020F0600000000000000" pitchFamily="50" charset="-128"/>
                <a:ea typeface="HG丸ｺﾞｼｯｸM-PRO" panose="020F0600000000000000" pitchFamily="50" charset="-128"/>
              </a:rPr>
              <a:t>。</a:t>
            </a:r>
            <a:endParaRPr lang="en-US" altLang="ja-JP"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95442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12200" y="252000"/>
            <a:ext cx="6840000" cy="360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r>
              <a:rPr lang="ja-JP" altLang="ja-JP" b="1" dirty="0" smtClean="0">
                <a:solidFill>
                  <a:schemeClr val="tx1"/>
                </a:solidFill>
                <a:latin typeface="HG丸ｺﾞｼｯｸM-PRO" panose="020F0600000000000000" pitchFamily="50" charset="-128"/>
                <a:ea typeface="HG丸ｺﾞｼｯｸM-PRO" panose="020F0600000000000000" pitchFamily="50" charset="-128"/>
              </a:rPr>
              <a:t>学</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生</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生</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活</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等</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Rectangle 61"/>
          <p:cNvSpPr>
            <a:spLocks noChangeArrowheads="1"/>
          </p:cNvSpPr>
          <p:nvPr/>
        </p:nvSpPr>
        <p:spPr bwMode="auto">
          <a:xfrm>
            <a:off x="301864" y="758564"/>
            <a:ext cx="2880000" cy="288000"/>
          </a:xfrm>
          <a:prstGeom prst="rect">
            <a:avLst/>
          </a:prstGeom>
          <a:solidFill>
            <a:schemeClr val="accent1">
              <a:lumMod val="40000"/>
              <a:lumOff val="60000"/>
            </a:schemeClr>
          </a:solidFill>
          <a:ln>
            <a:noFill/>
          </a:ln>
          <a:effectLst/>
          <a:extLst/>
        </p:spPr>
        <p:txBody>
          <a:bodyPr vert="horz" wrap="square" lIns="91440" tIns="45720" rIns="91440" bIns="45720" numCol="1" anchor="ctr" anchorCtr="0" compatLnSpc="1">
            <a:prstTxWarp prst="textNoShape">
              <a:avLst/>
            </a:prstTxWarp>
            <a:spAutoFit/>
          </a:bodyPr>
          <a:lstStyle/>
          <a:p>
            <a:pPr hangingPunct="0"/>
            <a:r>
              <a:rPr lang="ja-JP" altLang="ja-JP" b="1" spc="300" dirty="0">
                <a:latin typeface="HG丸ｺﾞｼｯｸM-PRO" panose="020F0600000000000000" pitchFamily="50" charset="-128"/>
                <a:ea typeface="HG丸ｺﾞｼｯｸM-PRO" panose="020F0600000000000000" pitchFamily="50" charset="-128"/>
              </a:rPr>
              <a:t>サークル活動</a:t>
            </a:r>
            <a:endParaRPr lang="ja-JP" altLang="ja-JP" spc="300" dirty="0">
              <a:latin typeface="HG丸ｺﾞｼｯｸM-PRO" panose="020F0600000000000000" pitchFamily="50" charset="-128"/>
              <a:ea typeface="HG丸ｺﾞｼｯｸM-PRO" panose="020F0600000000000000" pitchFamily="50" charset="-128"/>
            </a:endParaRPr>
          </a:p>
        </p:txBody>
      </p:sp>
      <p:sp>
        <p:nvSpPr>
          <p:cNvPr id="5" name="Rectangle 61"/>
          <p:cNvSpPr>
            <a:spLocks noChangeArrowheads="1"/>
          </p:cNvSpPr>
          <p:nvPr/>
        </p:nvSpPr>
        <p:spPr bwMode="auto">
          <a:xfrm>
            <a:off x="301864" y="3685835"/>
            <a:ext cx="2880000" cy="288000"/>
          </a:xfrm>
          <a:prstGeom prst="rect">
            <a:avLst/>
          </a:prstGeom>
          <a:solidFill>
            <a:schemeClr val="accent1">
              <a:lumMod val="40000"/>
              <a:lumOff val="60000"/>
            </a:schemeClr>
          </a:solidFill>
          <a:ln>
            <a:noFill/>
          </a:ln>
          <a:effectLst/>
          <a:extLst/>
        </p:spPr>
        <p:txBody>
          <a:bodyPr vert="horz" wrap="square" lIns="91440" tIns="45720" rIns="91440" bIns="45720" numCol="1" anchor="ctr" anchorCtr="0" compatLnSpc="1">
            <a:prstTxWarp prst="textNoShape">
              <a:avLst/>
            </a:prstTxWarp>
            <a:spAutoFit/>
          </a:bodyPr>
          <a:lstStyle/>
          <a:p>
            <a:pPr hangingPunct="0"/>
            <a:r>
              <a:rPr lang="ja-JP" altLang="ja-JP" b="1" spc="300" dirty="0">
                <a:latin typeface="HG丸ｺﾞｼｯｸM-PRO" panose="020F0600000000000000" pitchFamily="50" charset="-128"/>
                <a:ea typeface="HG丸ｺﾞｼｯｸM-PRO" panose="020F0600000000000000" pitchFamily="50" charset="-128"/>
              </a:rPr>
              <a:t>機関誌</a:t>
            </a:r>
            <a:r>
              <a:rPr lang="ja-JP" altLang="en-US" b="1" spc="300" dirty="0">
                <a:latin typeface="HG丸ｺﾞｼｯｸM-PRO" panose="020F0600000000000000" pitchFamily="50" charset="-128"/>
                <a:ea typeface="HG丸ｺﾞｼｯｸM-PRO" panose="020F0600000000000000" pitchFamily="50" charset="-128"/>
              </a:rPr>
              <a:t>「</a:t>
            </a:r>
            <a:r>
              <a:rPr lang="ja-JP" altLang="ja-JP" b="1" spc="300" dirty="0">
                <a:latin typeface="HG丸ｺﾞｼｯｸM-PRO" panose="020F0600000000000000" pitchFamily="50" charset="-128"/>
                <a:ea typeface="HG丸ｺﾞｼｯｸM-PRO" panose="020F0600000000000000" pitchFamily="50" charset="-128"/>
              </a:rPr>
              <a:t>みおつくし</a:t>
            </a:r>
            <a:r>
              <a:rPr lang="ja-JP" altLang="ja-JP" b="1" spc="300" dirty="0" smtClean="0">
                <a:latin typeface="HG丸ｺﾞｼｯｸM-PRO" panose="020F0600000000000000" pitchFamily="50" charset="-128"/>
                <a:ea typeface="HG丸ｺﾞｼｯｸM-PRO" panose="020F0600000000000000" pitchFamily="50" charset="-128"/>
              </a:rPr>
              <a:t>」</a:t>
            </a:r>
            <a:endParaRPr lang="ja-JP" altLang="ja-JP" spc="300" dirty="0">
              <a:latin typeface="HG丸ｺﾞｼｯｸM-PRO" panose="020F0600000000000000" pitchFamily="50" charset="-128"/>
              <a:ea typeface="HG丸ｺﾞｼｯｸM-PRO" panose="020F0600000000000000" pitchFamily="50" charset="-128"/>
            </a:endParaRPr>
          </a:p>
        </p:txBody>
      </p:sp>
      <p:sp>
        <p:nvSpPr>
          <p:cNvPr id="7" name="Rectangle 61"/>
          <p:cNvSpPr>
            <a:spLocks noChangeArrowheads="1"/>
          </p:cNvSpPr>
          <p:nvPr/>
        </p:nvSpPr>
        <p:spPr bwMode="auto">
          <a:xfrm>
            <a:off x="301864" y="8104090"/>
            <a:ext cx="2880000" cy="288000"/>
          </a:xfrm>
          <a:prstGeom prst="rect">
            <a:avLst/>
          </a:prstGeom>
          <a:solidFill>
            <a:schemeClr val="accent1">
              <a:lumMod val="40000"/>
              <a:lumOff val="60000"/>
            </a:schemeClr>
          </a:solidFill>
          <a:ln>
            <a:noFill/>
          </a:ln>
          <a:effectLst/>
          <a:extLst/>
        </p:spPr>
        <p:txBody>
          <a:bodyPr vert="horz" wrap="square" lIns="91440" tIns="45720" rIns="91440" bIns="45720" numCol="1" anchor="ctr" anchorCtr="0" compatLnSpc="1">
            <a:prstTxWarp prst="textNoShape">
              <a:avLst/>
            </a:prstTxWarp>
            <a:spAutoFit/>
          </a:bodyPr>
          <a:lstStyle/>
          <a:p>
            <a:pPr hangingPunct="0"/>
            <a:r>
              <a:rPr lang="ja-JP" altLang="en-US" b="1" spc="300" dirty="0" smtClean="0">
                <a:latin typeface="HG丸ｺﾞｼｯｸM-PRO" panose="020F0600000000000000" pitchFamily="50" charset="-128"/>
                <a:ea typeface="HG丸ｺﾞｼｯｸM-PRO" panose="020F0600000000000000" pitchFamily="50" charset="-128"/>
              </a:rPr>
              <a:t>学習支援の集い</a:t>
            </a:r>
            <a:endParaRPr lang="ja-JP" altLang="ja-JP" spc="3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302200" y="1103374"/>
            <a:ext cx="6660000" cy="2286332"/>
          </a:xfrm>
          <a:prstGeom prst="rect">
            <a:avLst/>
          </a:prstGeom>
          <a:noFill/>
        </p:spPr>
        <p:txBody>
          <a:bodyPr wrap="square" lIns="90000" rIns="90000" bIns="46800" rtlCol="0">
            <a:spAutoFit/>
          </a:bodyPr>
          <a:lstStyle/>
          <a:p>
            <a:pPr hangingPunct="0">
              <a:lnSpc>
                <a:spcPts val="1900"/>
              </a:lnSpc>
            </a:pPr>
            <a:r>
              <a:rPr lang="ja-JP" altLang="en-US" sz="1350" dirty="0">
                <a:latin typeface="HG丸ｺﾞｼｯｸM-PRO" panose="020F0600000000000000" pitchFamily="50" charset="-128"/>
                <a:ea typeface="HG丸ｺﾞｼｯｸM-PRO" panose="020F0600000000000000" pitchFamily="50" charset="-128"/>
              </a:rPr>
              <a:t>　</a:t>
            </a:r>
            <a:r>
              <a:rPr lang="ja-JP" altLang="ja-JP" sz="1350" dirty="0" smtClean="0">
                <a:latin typeface="HG丸ｺﾞｼｯｸM-PRO" panose="020F0600000000000000" pitchFamily="50" charset="-128"/>
                <a:ea typeface="HG丸ｺﾞｼｯｸM-PRO" panose="020F0600000000000000" pitchFamily="50" charset="-128"/>
              </a:rPr>
              <a:t>勉強会</a:t>
            </a:r>
            <a:r>
              <a:rPr lang="ja-JP" altLang="ja-JP" sz="1350" dirty="0">
                <a:latin typeface="HG丸ｺﾞｼｯｸM-PRO" panose="020F0600000000000000" pitchFamily="50" charset="-128"/>
                <a:ea typeface="HG丸ｺﾞｼｯｸM-PRO" panose="020F0600000000000000" pitchFamily="50" charset="-128"/>
              </a:rPr>
              <a:t>及びスポーツ活動などを通じて、お互いの親睦を深め啓発しあうために、サークル・学生団体を結成することを認めています</a:t>
            </a:r>
            <a:r>
              <a:rPr lang="ja-JP" altLang="ja-JP" sz="1350" dirty="0" smtClean="0">
                <a:latin typeface="HG丸ｺﾞｼｯｸM-PRO" panose="020F0600000000000000" pitchFamily="50" charset="-128"/>
                <a:ea typeface="HG丸ｺﾞｼｯｸM-PRO" panose="020F0600000000000000" pitchFamily="50" charset="-128"/>
              </a:rPr>
              <a:t>。</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900"/>
              </a:lnSpc>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大阪学習</a:t>
            </a:r>
            <a:r>
              <a:rPr lang="ja-JP" altLang="ja-JP" sz="1350" dirty="0" smtClean="0">
                <a:latin typeface="HG丸ｺﾞｼｯｸM-PRO" panose="020F0600000000000000" pitchFamily="50" charset="-128"/>
                <a:ea typeface="HG丸ｺﾞｼｯｸM-PRO" panose="020F0600000000000000" pitchFamily="50" charset="-128"/>
              </a:rPr>
              <a:t>セン</a:t>
            </a:r>
            <a:r>
              <a:rPr lang="ja-JP" altLang="en-US" sz="1350" dirty="0" smtClean="0">
                <a:latin typeface="HG丸ｺﾞｼｯｸM-PRO" panose="020F0600000000000000" pitchFamily="50" charset="-128"/>
                <a:ea typeface="HG丸ｺﾞｼｯｸM-PRO" panose="020F0600000000000000" pitchFamily="50" charset="-128"/>
              </a:rPr>
              <a:t>タ</a:t>
            </a:r>
            <a:r>
              <a:rPr lang="ja-JP" altLang="ja-JP" sz="1350" dirty="0" smtClean="0">
                <a:latin typeface="HG丸ｺﾞｼｯｸM-PRO" panose="020F0600000000000000" pitchFamily="50" charset="-128"/>
                <a:ea typeface="HG丸ｺﾞｼｯｸM-PRO" panose="020F0600000000000000" pitchFamily="50" charset="-128"/>
              </a:rPr>
              <a:t>ー</a:t>
            </a:r>
            <a:r>
              <a:rPr lang="ja-JP" altLang="ja-JP" sz="1350" dirty="0">
                <a:latin typeface="HG丸ｺﾞｼｯｸM-PRO" panose="020F0600000000000000" pitchFamily="50" charset="-128"/>
                <a:ea typeface="HG丸ｺﾞｼｯｸM-PRO" panose="020F0600000000000000" pitchFamily="50" charset="-128"/>
              </a:rPr>
              <a:t>には、</a:t>
            </a:r>
            <a:r>
              <a:rPr lang="ja-JP" altLang="ja-JP" sz="1350" dirty="0" smtClean="0">
                <a:latin typeface="HG丸ｺﾞｼｯｸM-PRO" panose="020F0600000000000000" pitchFamily="50" charset="-128"/>
                <a:ea typeface="HG丸ｺﾞｼｯｸM-PRO" panose="020F0600000000000000" pitchFamily="50" charset="-128"/>
              </a:rPr>
              <a:t>現在</a:t>
            </a:r>
            <a:r>
              <a:rPr lang="ja-JP" altLang="en-US" sz="1350" dirty="0" smtClean="0">
                <a:latin typeface="HG丸ｺﾞｼｯｸM-PRO" panose="020F0600000000000000" pitchFamily="50" charset="-128"/>
                <a:ea typeface="HG丸ｺﾞｼｯｸM-PRO" panose="020F0600000000000000" pitchFamily="50" charset="-128"/>
              </a:rPr>
              <a:t>１</a:t>
            </a:r>
            <a:r>
              <a:rPr lang="ja-JP" altLang="en-US" sz="1350" dirty="0">
                <a:latin typeface="HG丸ｺﾞｼｯｸM-PRO" panose="020F0600000000000000" pitchFamily="50" charset="-128"/>
                <a:ea typeface="HG丸ｺﾞｼｯｸM-PRO" panose="020F0600000000000000" pitchFamily="50" charset="-128"/>
              </a:rPr>
              <a:t>９</a:t>
            </a:r>
            <a:r>
              <a:rPr lang="ja-JP" altLang="ja-JP" sz="1350" dirty="0" smtClean="0">
                <a:latin typeface="HG丸ｺﾞｼｯｸM-PRO" panose="020F0600000000000000" pitchFamily="50" charset="-128"/>
                <a:ea typeface="HG丸ｺﾞｼｯｸM-PRO" panose="020F0600000000000000" pitchFamily="50" charset="-128"/>
              </a:rPr>
              <a:t>サークル</a:t>
            </a:r>
            <a:r>
              <a:rPr lang="ja-JP" altLang="ja-JP" sz="1350" dirty="0">
                <a:latin typeface="HG丸ｺﾞｼｯｸM-PRO" panose="020F0600000000000000" pitchFamily="50" charset="-128"/>
                <a:ea typeface="HG丸ｺﾞｼｯｸM-PRO" panose="020F0600000000000000" pitchFamily="50" charset="-128"/>
              </a:rPr>
              <a:t>が活動しています。なお、参加及び活動については学生掲示板（</a:t>
            </a:r>
            <a:r>
              <a:rPr lang="en-US" altLang="ja-JP" sz="1350" dirty="0">
                <a:latin typeface="HG丸ｺﾞｼｯｸM-PRO" panose="020F0600000000000000" pitchFamily="50" charset="-128"/>
                <a:ea typeface="HG丸ｺﾞｼｯｸM-PRO" panose="020F0600000000000000" pitchFamily="50" charset="-128"/>
              </a:rPr>
              <a:t>7</a:t>
            </a:r>
            <a:r>
              <a:rPr lang="ja-JP" altLang="ja-JP" sz="1350" dirty="0">
                <a:latin typeface="HG丸ｺﾞｼｯｸM-PRO" panose="020F0600000000000000" pitchFamily="50" charset="-128"/>
                <a:ea typeface="HG丸ｺﾞｼｯｸM-PRO" panose="020F0600000000000000" pitchFamily="50" charset="-128"/>
              </a:rPr>
              <a:t>階）でお確かめください</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事務室</a:t>
            </a:r>
            <a:r>
              <a:rPr lang="ja-JP" altLang="ja-JP" sz="1350" dirty="0" smtClean="0">
                <a:latin typeface="HG丸ｺﾞｼｯｸM-PRO" panose="020F0600000000000000" pitchFamily="50" charset="-128"/>
                <a:ea typeface="HG丸ｺﾞｼｯｸM-PRO" panose="020F0600000000000000" pitchFamily="50" charset="-128"/>
              </a:rPr>
              <a:t>でも</a:t>
            </a:r>
            <a:r>
              <a:rPr lang="ja-JP" altLang="ja-JP" sz="1350" dirty="0">
                <a:latin typeface="HG丸ｺﾞｼｯｸM-PRO" panose="020F0600000000000000" pitchFamily="50" charset="-128"/>
                <a:ea typeface="HG丸ｺﾞｼｯｸM-PRO" panose="020F0600000000000000" pitchFamily="50" charset="-128"/>
              </a:rPr>
              <a:t>、サークル</a:t>
            </a:r>
            <a:r>
              <a:rPr lang="ja-JP" altLang="ja-JP" sz="1350" dirty="0" smtClean="0">
                <a:latin typeface="HG丸ｺﾞｼｯｸM-PRO" panose="020F0600000000000000" pitchFamily="50" charset="-128"/>
                <a:ea typeface="HG丸ｺﾞｼｯｸM-PRO" panose="020F0600000000000000" pitchFamily="50" charset="-128"/>
              </a:rPr>
              <a:t>一覧を</a:t>
            </a:r>
            <a:r>
              <a:rPr lang="ja-JP" altLang="ja-JP" sz="1350" dirty="0">
                <a:latin typeface="HG丸ｺﾞｼｯｸM-PRO" panose="020F0600000000000000" pitchFamily="50" charset="-128"/>
                <a:ea typeface="HG丸ｺﾞｼｯｸM-PRO" panose="020F0600000000000000" pitchFamily="50" charset="-128"/>
              </a:rPr>
              <a:t>配布しています。</a:t>
            </a:r>
            <a:r>
              <a:rPr lang="ja-JP" altLang="ja-JP" sz="1350" dirty="0" smtClean="0">
                <a:latin typeface="HG丸ｺﾞｼｯｸM-PRO" panose="020F0600000000000000" pitchFamily="50" charset="-128"/>
                <a:ea typeface="HG丸ｺﾞｼｯｸM-PRO" panose="020F0600000000000000" pitchFamily="50" charset="-128"/>
              </a:rPr>
              <a:t>）</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900"/>
              </a:lnSpc>
            </a:pPr>
            <a:endParaRPr lang="en-US" altLang="ja-JP" sz="1350" dirty="0">
              <a:latin typeface="HG丸ｺﾞｼｯｸM-PRO" panose="020F0600000000000000" pitchFamily="50" charset="-128"/>
              <a:ea typeface="HG丸ｺﾞｼｯｸM-PRO" panose="020F0600000000000000" pitchFamily="50" charset="-128"/>
            </a:endParaRPr>
          </a:p>
          <a:p>
            <a:pPr hangingPunct="0">
              <a:lnSpc>
                <a:spcPts val="1900"/>
              </a:lnSpc>
            </a:pP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900"/>
              </a:lnSpc>
            </a:pPr>
            <a:endParaRPr lang="en-US" altLang="ja-JP" sz="1350" dirty="0">
              <a:latin typeface="HG丸ｺﾞｼｯｸM-PRO" panose="020F0600000000000000" pitchFamily="50" charset="-128"/>
              <a:ea typeface="HG丸ｺﾞｼｯｸM-PRO" panose="020F0600000000000000" pitchFamily="50" charset="-128"/>
            </a:endParaRPr>
          </a:p>
          <a:p>
            <a:pPr hangingPunct="0">
              <a:lnSpc>
                <a:spcPts val="1900"/>
              </a:lnSpc>
            </a:pPr>
            <a:endParaRPr lang="en-US" altLang="ja-JP" sz="135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302199" y="4010568"/>
            <a:ext cx="4546892" cy="1066959"/>
          </a:xfrm>
          <a:prstGeom prst="rect">
            <a:avLst/>
          </a:prstGeom>
          <a:noFill/>
        </p:spPr>
        <p:txBody>
          <a:bodyPr wrap="square" rtlCol="0">
            <a:spAutoFit/>
          </a:bodyPr>
          <a:lstStyle/>
          <a:p>
            <a:pPr eaLnBrk="0" hangingPunct="0">
              <a:lnSpc>
                <a:spcPts val="1900"/>
              </a:lnSpc>
            </a:pPr>
            <a:r>
              <a:rPr lang="ja-JP" altLang="en-US" sz="1350" dirty="0">
                <a:latin typeface="HG丸ｺﾞｼｯｸM-PRO" panose="020F0600000000000000" pitchFamily="50" charset="-128"/>
                <a:ea typeface="HG丸ｺﾞｼｯｸM-PRO" panose="020F0600000000000000" pitchFamily="50" charset="-128"/>
              </a:rPr>
              <a:t>　</a:t>
            </a:r>
            <a:r>
              <a:rPr lang="ja-JP" altLang="ja-JP" sz="1350" dirty="0" smtClean="0">
                <a:latin typeface="HG丸ｺﾞｼｯｸM-PRO" panose="020F0600000000000000" pitchFamily="50" charset="-128"/>
                <a:ea typeface="HG丸ｺﾞｼｯｸM-PRO" panose="020F0600000000000000" pitchFamily="50" charset="-128"/>
              </a:rPr>
              <a:t>機関誌</a:t>
            </a:r>
            <a:r>
              <a:rPr lang="ja-JP" altLang="en-US" sz="1350" dirty="0" smtClean="0">
                <a:latin typeface="HG丸ｺﾞｼｯｸM-PRO" panose="020F0600000000000000" pitchFamily="50" charset="-128"/>
                <a:ea typeface="HG丸ｺﾞｼｯｸM-PRO" panose="020F0600000000000000" pitchFamily="50" charset="-128"/>
              </a:rPr>
              <a:t>「</a:t>
            </a:r>
            <a:r>
              <a:rPr lang="ja-JP" altLang="ja-JP" sz="1350" dirty="0" smtClean="0">
                <a:latin typeface="HG丸ｺﾞｼｯｸM-PRO" panose="020F0600000000000000" pitchFamily="50" charset="-128"/>
                <a:ea typeface="HG丸ｺﾞｼｯｸM-PRO" panose="020F0600000000000000" pitchFamily="50" charset="-128"/>
              </a:rPr>
              <a:t>みおつくし」</a:t>
            </a:r>
            <a:r>
              <a:rPr lang="ja-JP" altLang="en-US" sz="1350" dirty="0" smtClean="0">
                <a:latin typeface="HG丸ｺﾞｼｯｸM-PRO" panose="020F0600000000000000" pitchFamily="50" charset="-128"/>
                <a:ea typeface="HG丸ｺﾞｼｯｸM-PRO" panose="020F0600000000000000" pitchFamily="50" charset="-128"/>
              </a:rPr>
              <a:t>を</a:t>
            </a:r>
            <a:r>
              <a:rPr lang="ja-JP" altLang="ja-JP" sz="1350" dirty="0" smtClean="0">
                <a:latin typeface="HG丸ｺﾞｼｯｸM-PRO" panose="020F0600000000000000" pitchFamily="50" charset="-128"/>
                <a:ea typeface="HG丸ｺﾞｼｯｸM-PRO" panose="020F0600000000000000" pitchFamily="50" charset="-128"/>
              </a:rPr>
              <a:t>、年４回</a:t>
            </a:r>
            <a:r>
              <a:rPr lang="ja-JP" altLang="en-US" sz="1350" spc="-150" dirty="0" smtClean="0">
                <a:latin typeface="HG丸ｺﾞｼｯｸM-PRO" panose="020F0600000000000000" pitchFamily="50" charset="-128"/>
                <a:ea typeface="HG丸ｺﾞｼｯｸM-PRO" panose="020F0600000000000000" pitchFamily="50" charset="-128"/>
              </a:rPr>
              <a:t>（</a:t>
            </a:r>
            <a:r>
              <a:rPr lang="en-US" altLang="ja-JP" sz="1350" spc="-150" dirty="0" smtClean="0">
                <a:latin typeface="HG丸ｺﾞｼｯｸM-PRO" panose="020F0600000000000000" pitchFamily="50" charset="-128"/>
                <a:ea typeface="HG丸ｺﾞｼｯｸM-PRO" panose="020F0600000000000000" pitchFamily="50" charset="-128"/>
              </a:rPr>
              <a:t>5</a:t>
            </a:r>
            <a:r>
              <a:rPr lang="ja-JP" altLang="en-US" sz="1350" spc="-150" dirty="0" smtClean="0">
                <a:latin typeface="HG丸ｺﾞｼｯｸM-PRO" panose="020F0600000000000000" pitchFamily="50" charset="-128"/>
                <a:ea typeface="HG丸ｺﾞｼｯｸM-PRO" panose="020F0600000000000000" pitchFamily="50" charset="-128"/>
              </a:rPr>
              <a:t>・</a:t>
            </a:r>
            <a:r>
              <a:rPr lang="en-US" altLang="ja-JP" sz="1350" spc="-150" dirty="0" smtClean="0">
                <a:latin typeface="HG丸ｺﾞｼｯｸM-PRO" panose="020F0600000000000000" pitchFamily="50" charset="-128"/>
                <a:ea typeface="HG丸ｺﾞｼｯｸM-PRO" panose="020F0600000000000000" pitchFamily="50" charset="-128"/>
              </a:rPr>
              <a:t>7</a:t>
            </a:r>
            <a:r>
              <a:rPr lang="ja-JP" altLang="en-US" sz="1350" spc="-150" dirty="0" smtClean="0">
                <a:latin typeface="HG丸ｺﾞｼｯｸM-PRO" panose="020F0600000000000000" pitchFamily="50" charset="-128"/>
                <a:ea typeface="HG丸ｺﾞｼｯｸM-PRO" panose="020F0600000000000000" pitchFamily="50" charset="-128"/>
              </a:rPr>
              <a:t>・</a:t>
            </a:r>
            <a:r>
              <a:rPr lang="en-US" altLang="ja-JP" sz="1350" spc="-150" dirty="0" smtClean="0">
                <a:latin typeface="HG丸ｺﾞｼｯｸM-PRO" panose="020F0600000000000000" pitchFamily="50" charset="-128"/>
                <a:ea typeface="HG丸ｺﾞｼｯｸM-PRO" panose="020F0600000000000000" pitchFamily="50" charset="-128"/>
              </a:rPr>
              <a:t>11</a:t>
            </a:r>
            <a:r>
              <a:rPr lang="ja-JP" altLang="en-US" sz="1350" spc="-150" dirty="0" smtClean="0">
                <a:latin typeface="HG丸ｺﾞｼｯｸM-PRO" panose="020F0600000000000000" pitchFamily="50" charset="-128"/>
                <a:ea typeface="HG丸ｺﾞｼｯｸM-PRO" panose="020F0600000000000000" pitchFamily="50" charset="-128"/>
              </a:rPr>
              <a:t>・</a:t>
            </a:r>
            <a:r>
              <a:rPr lang="en-US" altLang="ja-JP" sz="1350" spc="-150" dirty="0" smtClean="0">
                <a:latin typeface="HG丸ｺﾞｼｯｸM-PRO" panose="020F0600000000000000" pitchFamily="50" charset="-128"/>
                <a:ea typeface="HG丸ｺﾞｼｯｸM-PRO" panose="020F0600000000000000" pitchFamily="50" charset="-128"/>
              </a:rPr>
              <a:t>1</a:t>
            </a:r>
            <a:r>
              <a:rPr lang="ja-JP" altLang="en-US" sz="1350" spc="-150" dirty="0" smtClean="0">
                <a:latin typeface="HG丸ｺﾞｼｯｸM-PRO" panose="020F0600000000000000" pitchFamily="50" charset="-128"/>
                <a:ea typeface="HG丸ｺﾞｼｯｸM-PRO" panose="020F0600000000000000" pitchFamily="50" charset="-128"/>
              </a:rPr>
              <a:t>月）</a:t>
            </a:r>
            <a:r>
              <a:rPr lang="ja-JP" altLang="ja-JP" sz="1350" dirty="0" smtClean="0">
                <a:latin typeface="HG丸ｺﾞｼｯｸM-PRO" panose="020F0600000000000000" pitchFamily="50" charset="-128"/>
                <a:ea typeface="HG丸ｺﾞｼｯｸM-PRO" panose="020F0600000000000000" pitchFamily="50" charset="-128"/>
              </a:rPr>
              <a:t>発行し</a:t>
            </a:r>
            <a:r>
              <a:rPr lang="ja-JP" altLang="en-US" sz="1350" dirty="0" smtClean="0">
                <a:latin typeface="HG丸ｺﾞｼｯｸM-PRO" panose="020F0600000000000000" pitchFamily="50" charset="-128"/>
                <a:ea typeface="HG丸ｺﾞｼｯｸM-PRO" panose="020F0600000000000000" pitchFamily="50" charset="-128"/>
              </a:rPr>
              <a:t>ています。客員教員や学生からの寄稿もあり、また、学生への周知事項の掲載、学習</a:t>
            </a:r>
            <a:r>
              <a:rPr lang="ja-JP" altLang="ja-JP" sz="1350" dirty="0" smtClean="0">
                <a:latin typeface="HG丸ｺﾞｼｯｸM-PRO" panose="020F0600000000000000" pitchFamily="50" charset="-128"/>
                <a:ea typeface="HG丸ｺﾞｼｯｸM-PRO" panose="020F0600000000000000" pitchFamily="50" charset="-128"/>
              </a:rPr>
              <a:t>センター</a:t>
            </a:r>
            <a:r>
              <a:rPr lang="ja-JP" altLang="en-US" sz="1350" dirty="0" smtClean="0">
                <a:latin typeface="HG丸ｺﾞｼｯｸM-PRO" panose="020F0600000000000000" pitchFamily="50" charset="-128"/>
                <a:ea typeface="HG丸ｺﾞｼｯｸM-PRO" panose="020F0600000000000000" pitchFamily="50" charset="-128"/>
              </a:rPr>
              <a:t>と学生、学生同士</a:t>
            </a:r>
            <a:r>
              <a:rPr lang="ja-JP" altLang="ja-JP" sz="1350" dirty="0" smtClean="0">
                <a:latin typeface="HG丸ｺﾞｼｯｸM-PRO" panose="020F0600000000000000" pitchFamily="50" charset="-128"/>
                <a:ea typeface="HG丸ｺﾞｼｯｸM-PRO" panose="020F0600000000000000" pitchFamily="50" charset="-128"/>
              </a:rPr>
              <a:t>の</a:t>
            </a:r>
            <a:r>
              <a:rPr lang="ja-JP" altLang="en-US" sz="1350" dirty="0" smtClean="0">
                <a:latin typeface="HG丸ｺﾞｼｯｸM-PRO" panose="020F0600000000000000" pitchFamily="50" charset="-128"/>
                <a:ea typeface="HG丸ｺﾞｼｯｸM-PRO" panose="020F0600000000000000" pitchFamily="50" charset="-128"/>
              </a:rPr>
              <a:t>情報交換などを目的としています</a:t>
            </a:r>
            <a:r>
              <a:rPr lang="ja-JP" altLang="ja-JP" sz="1350" dirty="0" smtClean="0">
                <a:latin typeface="HG丸ｺﾞｼｯｸM-PRO" panose="020F0600000000000000" pitchFamily="50" charset="-128"/>
                <a:ea typeface="HG丸ｺﾞｼｯｸM-PRO" panose="020F0600000000000000" pitchFamily="50" charset="-128"/>
              </a:rPr>
              <a:t>。</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302200" y="8431858"/>
            <a:ext cx="6750000" cy="1310615"/>
          </a:xfrm>
          <a:prstGeom prst="rect">
            <a:avLst/>
          </a:prstGeom>
          <a:noFill/>
        </p:spPr>
        <p:txBody>
          <a:bodyPr wrap="square" rtlCol="0">
            <a:spAutoFit/>
          </a:bodyPr>
          <a:lstStyle/>
          <a:p>
            <a:pPr hangingPunct="0">
              <a:lnSpc>
                <a:spcPts val="1900"/>
              </a:lnSpc>
            </a:pPr>
            <a:r>
              <a:rPr lang="ja-JP" altLang="en-US" sz="1350" dirty="0" smtClean="0">
                <a:latin typeface="HG丸ｺﾞｼｯｸM-PRO" panose="020F0600000000000000" pitchFamily="50" charset="-128"/>
                <a:ea typeface="HG丸ｺﾞｼｯｸM-PRO" panose="020F0600000000000000" pitchFamily="50" charset="-128"/>
              </a:rPr>
              <a:t>　学習の進め方がよくわからない、相談する相手がいなくて困っている、単位認定試験対策など学生生活を送る上での不安を、先輩在学生からアドバイスが得られる集いです。</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900"/>
              </a:lnSpc>
            </a:pPr>
            <a:r>
              <a:rPr lang="ja-JP" altLang="en-US" sz="1350" dirty="0" smtClean="0">
                <a:latin typeface="HG丸ｺﾞｼｯｸM-PRO" panose="020F0600000000000000" pitchFamily="50" charset="-128"/>
                <a:ea typeface="HG丸ｺﾞｼｯｸM-PRO" panose="020F0600000000000000" pitchFamily="50" charset="-128"/>
              </a:rPr>
              <a:t>　各学期に開催しますので、どなたでも気軽にご参加ください。</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900"/>
              </a:lnSpc>
            </a:pPr>
            <a:r>
              <a:rPr lang="ja-JP" altLang="en-US" sz="1350" dirty="0" smtClean="0">
                <a:latin typeface="HG丸ｺﾞｼｯｸM-PRO" panose="020F0600000000000000" pitchFamily="50" charset="-128"/>
                <a:ea typeface="HG丸ｺﾞｼｯｸM-PRO" panose="020F0600000000000000" pitchFamily="50" charset="-128"/>
              </a:rPr>
              <a:t>　詳細は機関誌「みおつくし」、大阪学習センターホームページでお知らせします。</a:t>
            </a:r>
            <a:endParaRPr lang="en-US" altLang="ja-JP" sz="1350" dirty="0" smtClean="0">
              <a:latin typeface="HG丸ｺﾞｼｯｸM-PRO" panose="020F0600000000000000" pitchFamily="50" charset="-128"/>
              <a:ea typeface="HG丸ｺﾞｼｯｸM-PRO" panose="020F0600000000000000" pitchFamily="50" charset="-128"/>
            </a:endParaRPr>
          </a:p>
        </p:txBody>
      </p:sp>
      <p:sp>
        <p:nvSpPr>
          <p:cNvPr id="14" name="Rectangle 61"/>
          <p:cNvSpPr>
            <a:spLocks noChangeArrowheads="1"/>
          </p:cNvSpPr>
          <p:nvPr/>
        </p:nvSpPr>
        <p:spPr bwMode="auto">
          <a:xfrm>
            <a:off x="301864" y="5206912"/>
            <a:ext cx="2880000" cy="288000"/>
          </a:xfrm>
          <a:prstGeom prst="rect">
            <a:avLst/>
          </a:prstGeom>
          <a:solidFill>
            <a:schemeClr val="accent1">
              <a:lumMod val="40000"/>
              <a:lumOff val="60000"/>
            </a:schemeClr>
          </a:solidFill>
          <a:ln>
            <a:noFill/>
          </a:ln>
          <a:effectLst/>
          <a:extLst/>
        </p:spPr>
        <p:txBody>
          <a:bodyPr vert="horz" wrap="square" lIns="91440" tIns="45720" rIns="91440" bIns="45720" numCol="1" anchor="ctr" anchorCtr="0" compatLnSpc="1">
            <a:prstTxWarp prst="textNoShape">
              <a:avLst/>
            </a:prstTxWarp>
            <a:spAutoFit/>
          </a:bodyPr>
          <a:lstStyle/>
          <a:p>
            <a:pPr hangingPunct="0"/>
            <a:r>
              <a:rPr lang="ja-JP" altLang="en-US" b="1" spc="300" dirty="0" smtClean="0">
                <a:latin typeface="HG丸ｺﾞｼｯｸM-PRO" panose="020F0600000000000000" pitchFamily="50" charset="-128"/>
                <a:ea typeface="HG丸ｺﾞｼｯｸM-PRO" panose="020F0600000000000000" pitchFamily="50" charset="-128"/>
              </a:rPr>
              <a:t>学生研修旅行</a:t>
            </a:r>
            <a:endParaRPr lang="ja-JP" altLang="ja-JP" spc="3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302200" y="5527230"/>
            <a:ext cx="6900774" cy="823302"/>
          </a:xfrm>
          <a:prstGeom prst="rect">
            <a:avLst/>
          </a:prstGeom>
          <a:noFill/>
        </p:spPr>
        <p:txBody>
          <a:bodyPr wrap="square" rtlCol="0">
            <a:spAutoFit/>
          </a:bodyPr>
          <a:lstStyle/>
          <a:p>
            <a:pPr hangingPunct="0">
              <a:lnSpc>
                <a:spcPts val="1900"/>
              </a:lnSpc>
            </a:pPr>
            <a:r>
              <a:rPr lang="ja-JP" altLang="en-US" sz="1350" dirty="0" smtClean="0">
                <a:latin typeface="HG丸ｺﾞｼｯｸM-PRO" panose="020F0600000000000000" pitchFamily="50" charset="-128"/>
                <a:ea typeface="HG丸ｺﾞｼｯｸM-PRO" panose="020F0600000000000000" pitchFamily="50" charset="-128"/>
              </a:rPr>
              <a:t>　歴史や文化に触れながら、学生の交流、親睦を深める</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900"/>
              </a:lnSpc>
            </a:pPr>
            <a:r>
              <a:rPr lang="ja-JP" altLang="en-US" sz="1350" dirty="0" smtClean="0">
                <a:latin typeface="HG丸ｺﾞｼｯｸM-PRO" panose="020F0600000000000000" pitchFamily="50" charset="-128"/>
                <a:ea typeface="HG丸ｺﾞｼｯｸM-PRO" panose="020F0600000000000000" pitchFamily="50" charset="-128"/>
              </a:rPr>
              <a:t>ことを目的として、毎年秋頃に、日帰りの研修旅行を行っています。</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900"/>
              </a:lnSpc>
            </a:pPr>
            <a:r>
              <a:rPr lang="ja-JP" altLang="en-US" sz="1350" dirty="0" smtClean="0">
                <a:latin typeface="HG丸ｺﾞｼｯｸM-PRO" panose="020F0600000000000000" pitchFamily="50" charset="-128"/>
                <a:ea typeface="HG丸ｺﾞｼｯｸM-PRO" panose="020F0600000000000000" pitchFamily="50" charset="-128"/>
              </a:rPr>
              <a:t>　詳細は機関誌「みおつくし」、大阪学習センターホームページ等でお知らせします。</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16" name="Rectangle 61"/>
          <p:cNvSpPr>
            <a:spLocks noChangeArrowheads="1"/>
          </p:cNvSpPr>
          <p:nvPr/>
        </p:nvSpPr>
        <p:spPr bwMode="auto">
          <a:xfrm>
            <a:off x="301864" y="6518933"/>
            <a:ext cx="2880000" cy="288000"/>
          </a:xfrm>
          <a:prstGeom prst="rect">
            <a:avLst/>
          </a:prstGeom>
          <a:solidFill>
            <a:schemeClr val="accent1">
              <a:lumMod val="40000"/>
              <a:lumOff val="60000"/>
            </a:schemeClr>
          </a:solidFill>
          <a:ln>
            <a:noFill/>
          </a:ln>
          <a:effectLst/>
          <a:extLst/>
        </p:spPr>
        <p:txBody>
          <a:bodyPr vert="horz" wrap="square" lIns="91440" tIns="45720" rIns="91440" bIns="45720" numCol="1" anchor="ctr" anchorCtr="0" compatLnSpc="1">
            <a:prstTxWarp prst="textNoShape">
              <a:avLst/>
            </a:prstTxWarp>
            <a:spAutoFit/>
          </a:bodyPr>
          <a:lstStyle/>
          <a:p>
            <a:pPr hangingPunct="0"/>
            <a:r>
              <a:rPr lang="ja-JP" altLang="en-US" b="1" spc="300" dirty="0" smtClean="0">
                <a:latin typeface="HG丸ｺﾞｼｯｸM-PRO" panose="020F0600000000000000" pitchFamily="50" charset="-128"/>
                <a:ea typeface="HG丸ｺﾞｼｯｸM-PRO" panose="020F0600000000000000" pitchFamily="50" charset="-128"/>
              </a:rPr>
              <a:t>放大河堀祭</a:t>
            </a:r>
            <a:endParaRPr lang="ja-JP" altLang="ja-JP" spc="300"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302200" y="6835361"/>
            <a:ext cx="6660000" cy="1066959"/>
          </a:xfrm>
          <a:prstGeom prst="rect">
            <a:avLst/>
          </a:prstGeom>
          <a:noFill/>
        </p:spPr>
        <p:txBody>
          <a:bodyPr wrap="square" rtlCol="0">
            <a:spAutoFit/>
          </a:bodyPr>
          <a:lstStyle/>
          <a:p>
            <a:pPr hangingPunct="0">
              <a:lnSpc>
                <a:spcPts val="1900"/>
              </a:lnSpc>
            </a:pPr>
            <a:r>
              <a:rPr lang="ja-JP" altLang="en-US" sz="1350" dirty="0" smtClean="0">
                <a:latin typeface="HG丸ｺﾞｼｯｸM-PRO" panose="020F0600000000000000" pitchFamily="50" charset="-128"/>
                <a:ea typeface="HG丸ｺﾞｼｯｸM-PRO" panose="020F0600000000000000" pitchFamily="50" charset="-128"/>
              </a:rPr>
              <a:t>　秋に学園祭（放大河堀祭）を開催して</a:t>
            </a:r>
            <a:r>
              <a:rPr lang="ja-JP" altLang="en-US" sz="1350" dirty="0">
                <a:latin typeface="HG丸ｺﾞｼｯｸM-PRO" panose="020F0600000000000000" pitchFamily="50" charset="-128"/>
                <a:ea typeface="HG丸ｺﾞｼｯｸM-PRO" panose="020F0600000000000000" pitchFamily="50" charset="-128"/>
              </a:rPr>
              <a:t>います</a:t>
            </a:r>
            <a:r>
              <a:rPr lang="ja-JP" altLang="en-US" sz="1350" dirty="0" smtClean="0">
                <a:latin typeface="HG丸ｺﾞｼｯｸM-PRO" panose="020F0600000000000000" pitchFamily="50" charset="-128"/>
                <a:ea typeface="HG丸ｺﾞｼｯｸM-PRO" panose="020F0600000000000000" pitchFamily="50" charset="-128"/>
              </a:rPr>
              <a:t>。</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900"/>
              </a:lnSpc>
            </a:pPr>
            <a:r>
              <a:rPr lang="ja-JP" altLang="en-US" sz="1350" dirty="0" smtClean="0">
                <a:latin typeface="HG丸ｺﾞｼｯｸM-PRO" panose="020F0600000000000000" pitchFamily="50" charset="-128"/>
                <a:ea typeface="HG丸ｺﾞｼｯｸM-PRO" panose="020F0600000000000000" pitchFamily="50" charset="-128"/>
              </a:rPr>
              <a:t>サークルが中心となり、日頃の練習成果の発表や</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900"/>
              </a:lnSpc>
            </a:pPr>
            <a:r>
              <a:rPr lang="ja-JP" altLang="en-US" sz="1350" dirty="0" smtClean="0">
                <a:latin typeface="HG丸ｺﾞｼｯｸM-PRO" panose="020F0600000000000000" pitchFamily="50" charset="-128"/>
                <a:ea typeface="HG丸ｺﾞｼｯｸM-PRO" panose="020F0600000000000000" pitchFamily="50" charset="-128"/>
              </a:rPr>
              <a:t>模擬店の出店など学生交流の場として大変賑って</a:t>
            </a:r>
            <a:endParaRPr lang="en-US" altLang="ja-JP" sz="1350" dirty="0" smtClean="0">
              <a:latin typeface="HG丸ｺﾞｼｯｸM-PRO" panose="020F0600000000000000" pitchFamily="50" charset="-128"/>
              <a:ea typeface="HG丸ｺﾞｼｯｸM-PRO" panose="020F0600000000000000" pitchFamily="50" charset="-128"/>
            </a:endParaRPr>
          </a:p>
          <a:p>
            <a:pPr hangingPunct="0">
              <a:lnSpc>
                <a:spcPts val="1900"/>
              </a:lnSpc>
            </a:pPr>
            <a:r>
              <a:rPr lang="ja-JP" altLang="en-US" sz="1350" dirty="0" smtClean="0">
                <a:latin typeface="HG丸ｺﾞｼｯｸM-PRO" panose="020F0600000000000000" pitchFamily="50" charset="-128"/>
                <a:ea typeface="HG丸ｺﾞｼｯｸM-PRO" panose="020F0600000000000000" pitchFamily="50" charset="-128"/>
              </a:rPr>
              <a:t>います。（今年度は</a:t>
            </a:r>
            <a:r>
              <a:rPr lang="en-US" altLang="ja-JP" sz="1350" b="1" dirty="0" smtClean="0">
                <a:latin typeface="HG丸ｺﾞｼｯｸM-PRO" panose="020F0600000000000000" pitchFamily="50" charset="-128"/>
                <a:ea typeface="HG丸ｺﾞｼｯｸM-PRO" panose="020F0600000000000000" pitchFamily="50" charset="-128"/>
              </a:rPr>
              <a:t>10</a:t>
            </a:r>
            <a:r>
              <a:rPr lang="ja-JP" altLang="en-US" sz="1350" b="1" dirty="0" smtClean="0">
                <a:latin typeface="HG丸ｺﾞｼｯｸM-PRO" panose="020F0600000000000000" pitchFamily="50" charset="-128"/>
                <a:ea typeface="HG丸ｺﾞｼｯｸM-PRO" panose="020F0600000000000000" pitchFamily="50" charset="-128"/>
              </a:rPr>
              <a:t>月</a:t>
            </a:r>
            <a:r>
              <a:rPr lang="en-US" altLang="ja-JP" sz="1350" b="1" dirty="0" smtClean="0">
                <a:latin typeface="HG丸ｺﾞｼｯｸM-PRO" panose="020F0600000000000000" pitchFamily="50" charset="-128"/>
                <a:ea typeface="HG丸ｺﾞｼｯｸM-PRO" panose="020F0600000000000000" pitchFamily="50" charset="-128"/>
              </a:rPr>
              <a:t>1</a:t>
            </a:r>
            <a:r>
              <a:rPr lang="ja-JP" altLang="en-US" sz="1350" b="1" dirty="0" smtClean="0">
                <a:latin typeface="HG丸ｺﾞｼｯｸM-PRO" panose="020F0600000000000000" pitchFamily="50" charset="-128"/>
                <a:ea typeface="HG丸ｺﾞｼｯｸM-PRO" panose="020F0600000000000000" pitchFamily="50" charset="-128"/>
              </a:rPr>
              <a:t>３日（日）</a:t>
            </a:r>
            <a:r>
              <a:rPr lang="ja-JP" altLang="en-US" sz="1350" dirty="0" smtClean="0">
                <a:latin typeface="HG丸ｺﾞｼｯｸM-PRO" panose="020F0600000000000000" pitchFamily="50" charset="-128"/>
                <a:ea typeface="HG丸ｺﾞｼｯｸM-PRO" panose="020F0600000000000000" pitchFamily="50" charset="-128"/>
              </a:rPr>
              <a:t>の予定です。）</a:t>
            </a:r>
            <a:endParaRPr lang="ja-JP" altLang="ja-JP" sz="1350" dirty="0">
              <a:latin typeface="HG丸ｺﾞｼｯｸM-PRO" panose="020F0600000000000000" pitchFamily="50" charset="-128"/>
              <a:ea typeface="HG丸ｺﾞｼｯｸM-PRO" panose="020F0600000000000000" pitchFamily="50" charset="-128"/>
            </a:endParaRPr>
          </a:p>
        </p:txBody>
      </p:sp>
      <p:grpSp>
        <p:nvGrpSpPr>
          <p:cNvPr id="17" name="グループ化 16"/>
          <p:cNvGrpSpPr/>
          <p:nvPr/>
        </p:nvGrpSpPr>
        <p:grpSpPr>
          <a:xfrm>
            <a:off x="4524900" y="6610547"/>
            <a:ext cx="2362200" cy="1428750"/>
            <a:chOff x="28575" y="0"/>
            <a:chExt cx="2692401" cy="1404897"/>
          </a:xfrm>
        </p:grpSpPr>
        <p:pic>
          <p:nvPicPr>
            <p:cNvPr id="18" name="コンテンツ プレースホルダー 3" descr="https://ouj-gpw.ouj.ac.jp/cgi-bin/cbgrn/grn.cgi/mail/file_download/-/Image_01.jpg?mid=183142&amp;fid=0&amp;pids=&amp;hash=ad852c79343c562367bc143e4190a3928096b384&amp;.jpg"/>
            <p:cNvPicPr>
              <a:picLocks/>
            </p:cNvPicPr>
            <p:nvPr/>
          </p:nvPicPr>
          <p:blipFill rotWithShape="1">
            <a:blip r:embed="rId2" cstate="print">
              <a:extLst>
                <a:ext uri="{28A0092B-C50C-407E-A947-70E740481C1C}">
                  <a14:useLocalDpi xmlns:a14="http://schemas.microsoft.com/office/drawing/2010/main" val="0"/>
                </a:ext>
              </a:extLst>
            </a:blip>
            <a:srcRect l="2334" t="7733" r="47870" b="49231"/>
            <a:stretch/>
          </p:blipFill>
          <p:spPr bwMode="auto">
            <a:xfrm>
              <a:off x="300211" y="0"/>
              <a:ext cx="2162583" cy="1335198"/>
            </a:xfrm>
            <a:prstGeom prst="rect">
              <a:avLst/>
            </a:prstGeom>
            <a:noFill/>
            <a:ln>
              <a:noFill/>
            </a:ln>
          </p:spPr>
        </p:pic>
        <p:sp>
          <p:nvSpPr>
            <p:cNvPr id="20" name="正方形/長方形 19"/>
            <p:cNvSpPr/>
            <p:nvPr/>
          </p:nvSpPr>
          <p:spPr>
            <a:xfrm>
              <a:off x="28575" y="620355"/>
              <a:ext cx="2692401" cy="784542"/>
            </a:xfrm>
            <a:prstGeom prst="rect">
              <a:avLst/>
            </a:prstGeom>
            <a:noFill/>
          </p:spPr>
          <p:txBody>
            <a:bodyPr wrap="square" lIns="98743" tIns="49371" rIns="98743" bIns="49371">
              <a:noAutofit/>
            </a:bodyPr>
            <a:lstStyle/>
            <a:p>
              <a:pPr algn="ctr">
                <a:spcAft>
                  <a:spcPts val="0"/>
                </a:spcAft>
              </a:pPr>
              <a:r>
                <a:rPr lang="ja-JP" sz="2200" b="1" kern="1200">
                  <a:ln w="10160" cap="flat" cmpd="sng" algn="ctr">
                    <a:solidFill>
                      <a:srgbClr val="4472C4"/>
                    </a:solidFill>
                    <a:prstDash val="solid"/>
                    <a:round/>
                  </a:ln>
                  <a:solidFill>
                    <a:srgbClr val="FF0000"/>
                  </a:solidFill>
                  <a:effectLst>
                    <a:outerShdw blurRad="38100" dist="22860" dir="5400000" algn="tl">
                      <a:srgbClr val="000000">
                        <a:alpha val="30000"/>
                      </a:srgbClr>
                    </a:outerShdw>
                  </a:effectLst>
                  <a:latin typeface="ＭＳ Ｐゴシック" panose="020B0600070205080204" pitchFamily="50" charset="-128"/>
                  <a:ea typeface="HG創英角ﾎﾟｯﾌﾟ体" panose="040B0A09000000000000" pitchFamily="49" charset="-128"/>
                  <a:cs typeface="Times New Roman" panose="02020603050405020304" pitchFamily="18" charset="0"/>
                </a:rPr>
                <a:t>放</a:t>
              </a:r>
              <a:r>
                <a:rPr lang="ja-JP" sz="2200" b="1" kern="1200">
                  <a:ln w="10160" cap="flat" cmpd="sng" algn="ctr">
                    <a:solidFill>
                      <a:srgbClr val="4472C4"/>
                    </a:solidFill>
                    <a:prstDash val="solid"/>
                    <a:round/>
                  </a:ln>
                  <a:solidFill>
                    <a:srgbClr val="FFFF00"/>
                  </a:solidFill>
                  <a:effectLst>
                    <a:outerShdw blurRad="38100" dist="22860" dir="5400000" algn="tl">
                      <a:srgbClr val="000000">
                        <a:alpha val="30000"/>
                      </a:srgbClr>
                    </a:outerShdw>
                  </a:effectLst>
                  <a:latin typeface="ＭＳ Ｐゴシック" panose="020B0600070205080204" pitchFamily="50" charset="-128"/>
                  <a:ea typeface="HG創英角ﾎﾟｯﾌﾟ体" panose="040B0A09000000000000" pitchFamily="49" charset="-128"/>
                  <a:cs typeface="Times New Roman" panose="02020603050405020304" pitchFamily="18" charset="0"/>
                </a:rPr>
                <a:t>大</a:t>
              </a:r>
              <a:r>
                <a:rPr lang="ja-JP" sz="2200" b="1" kern="1200">
                  <a:ln w="10160" cap="flat" cmpd="sng" algn="ctr">
                    <a:solidFill>
                      <a:srgbClr val="4472C4"/>
                    </a:solidFill>
                    <a:prstDash val="solid"/>
                    <a:round/>
                  </a:ln>
                  <a:solidFill>
                    <a:srgbClr val="00B050"/>
                  </a:solidFill>
                  <a:effectLst>
                    <a:outerShdw blurRad="38100" dist="22860" dir="5400000" algn="tl">
                      <a:srgbClr val="000000">
                        <a:alpha val="30000"/>
                      </a:srgbClr>
                    </a:outerShdw>
                  </a:effectLst>
                  <a:latin typeface="ＭＳ Ｐゴシック" panose="020B0600070205080204" pitchFamily="50" charset="-128"/>
                  <a:ea typeface="HG創英角ﾎﾟｯﾌﾟ体" panose="040B0A09000000000000" pitchFamily="49" charset="-128"/>
                  <a:cs typeface="Times New Roman" panose="02020603050405020304" pitchFamily="18" charset="0"/>
                </a:rPr>
                <a:t>河</a:t>
              </a:r>
              <a:r>
                <a:rPr lang="ja-JP" sz="2200" b="1" kern="1200">
                  <a:ln w="10160" cap="flat" cmpd="sng" algn="ctr">
                    <a:solidFill>
                      <a:srgbClr val="4472C4"/>
                    </a:solidFill>
                    <a:prstDash val="solid"/>
                    <a:round/>
                  </a:ln>
                  <a:solidFill>
                    <a:srgbClr val="FF66FF"/>
                  </a:solidFill>
                  <a:effectLst>
                    <a:outerShdw blurRad="38100" dist="22860" dir="5400000" algn="tl">
                      <a:srgbClr val="000000">
                        <a:alpha val="30000"/>
                      </a:srgbClr>
                    </a:outerShdw>
                  </a:effectLst>
                  <a:latin typeface="ＭＳ Ｐゴシック" panose="020B0600070205080204" pitchFamily="50" charset="-128"/>
                  <a:ea typeface="HG創英角ﾎﾟｯﾌﾟ体" panose="040B0A09000000000000" pitchFamily="49" charset="-128"/>
                  <a:cs typeface="Times New Roman" panose="02020603050405020304" pitchFamily="18" charset="0"/>
                </a:rPr>
                <a:t>堀</a:t>
              </a:r>
              <a:r>
                <a:rPr lang="ja-JP" sz="2200" b="1" kern="1200">
                  <a:ln w="10160" cap="flat" cmpd="sng" algn="ctr">
                    <a:solidFill>
                      <a:srgbClr val="4472C4"/>
                    </a:solidFill>
                    <a:prstDash val="solid"/>
                    <a:round/>
                  </a:ln>
                  <a:solidFill>
                    <a:srgbClr val="FFD966"/>
                  </a:solidFill>
                  <a:effectLst>
                    <a:outerShdw blurRad="38100" dist="22860" dir="5400000" algn="tl">
                      <a:srgbClr val="000000">
                        <a:alpha val="30000"/>
                      </a:srgbClr>
                    </a:outerShdw>
                  </a:effectLst>
                  <a:latin typeface="ＭＳ Ｐゴシック" panose="020B0600070205080204" pitchFamily="50" charset="-128"/>
                  <a:ea typeface="HG創英角ﾎﾟｯﾌﾟ体" panose="040B0A09000000000000" pitchFamily="49" charset="-128"/>
                  <a:cs typeface="Times New Roman" panose="02020603050405020304" pitchFamily="18" charset="0"/>
                </a:rPr>
                <a:t>祭</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13" name="Rectangle 6"/>
          <p:cNvSpPr>
            <a:spLocks noChangeArrowheads="1"/>
          </p:cNvSpPr>
          <p:nvPr/>
        </p:nvSpPr>
        <p:spPr bwMode="auto">
          <a:xfrm>
            <a:off x="3420000" y="5810447"/>
            <a:ext cx="726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091" y="3729121"/>
            <a:ext cx="1637579" cy="1990820"/>
          </a:xfrm>
          <a:prstGeom prst="rect">
            <a:avLst/>
          </a:prstGeom>
        </p:spPr>
      </p:pic>
      <p:graphicFrame>
        <p:nvGraphicFramePr>
          <p:cNvPr id="22" name="表 21"/>
          <p:cNvGraphicFramePr>
            <a:graphicFrameLocks noGrp="1"/>
          </p:cNvGraphicFramePr>
          <p:nvPr>
            <p:extLst>
              <p:ext uri="{D42A27DB-BD31-4B8C-83A1-F6EECF244321}">
                <p14:modId xmlns:p14="http://schemas.microsoft.com/office/powerpoint/2010/main" val="2347097774"/>
              </p:ext>
            </p:extLst>
          </p:nvPr>
        </p:nvGraphicFramePr>
        <p:xfrm>
          <a:off x="323696" y="2372871"/>
          <a:ext cx="6638504" cy="1230055"/>
        </p:xfrm>
        <a:graphic>
          <a:graphicData uri="http://schemas.openxmlformats.org/drawingml/2006/table">
            <a:tbl>
              <a:tblPr firstRow="1" bandRow="1">
                <a:tableStyleId>{5C22544A-7EE6-4342-B048-85BDC9FD1C3A}</a:tableStyleId>
              </a:tblPr>
              <a:tblGrid>
                <a:gridCol w="1659626"/>
                <a:gridCol w="1659626"/>
                <a:gridCol w="1659626"/>
                <a:gridCol w="1659626"/>
              </a:tblGrid>
              <a:tr h="221806">
                <a:tc>
                  <a:txBody>
                    <a:bodyPr/>
                    <a:lstStyle/>
                    <a:p>
                      <a:pPr algn="l"/>
                      <a:r>
                        <a:rPr kumimoji="1" lang="ja-JP" altLang="en-US" sz="10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外国語サークル</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医療福祉研究会</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美術部</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水の会</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6736">
                <a:tc>
                  <a:txBody>
                    <a:bodyPr/>
                    <a:lstStyle/>
                    <a:p>
                      <a:pPr algn="l"/>
                      <a:r>
                        <a:rPr kumimoji="1" lang="ja-JP" altLang="en-US" sz="1000" dirty="0" smtClean="0">
                          <a:latin typeface="HG丸ｺﾞｼｯｸM-PRO" panose="020F0600000000000000" pitchFamily="50" charset="-128"/>
                          <a:ea typeface="HG丸ｺﾞｼｯｸM-PRO" panose="020F0600000000000000" pitchFamily="50" charset="-128"/>
                        </a:rPr>
                        <a:t> 英語サークル</a:t>
                      </a:r>
                      <a:endParaRPr kumimoji="1" lang="ja-JP" altLang="en-US" sz="1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社交ﾀﾞﾝｽｻｰｸﾙ ﾌﾞﾙｰｽｶｲ</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山歩きの会</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軽音倶楽部</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4695">
                <a:tc>
                  <a:txBody>
                    <a:bodyPr/>
                    <a:lstStyle/>
                    <a:p>
                      <a:pPr algn="l"/>
                      <a:r>
                        <a:rPr kumimoji="1" lang="ja-JP" altLang="en-US" sz="1000" dirty="0" smtClean="0">
                          <a:latin typeface="HG丸ｺﾞｼｯｸM-PRO" panose="020F0600000000000000" pitchFamily="50" charset="-128"/>
                          <a:ea typeface="HG丸ｺﾞｼｯｸM-PRO" panose="020F0600000000000000" pitchFamily="50" charset="-128"/>
                        </a:rPr>
                        <a:t> 中国語サークル</a:t>
                      </a:r>
                      <a:r>
                        <a:rPr kumimoji="1" lang="en-US" altLang="ja-JP" sz="1000" dirty="0" smtClean="0">
                          <a:latin typeface="HG丸ｺﾞｼｯｸM-PRO" panose="020F0600000000000000" pitchFamily="50" charset="-128"/>
                          <a:ea typeface="HG丸ｺﾞｼｯｸM-PRO" panose="020F0600000000000000" pitchFamily="50" charset="-128"/>
                        </a:rPr>
                        <a:t>『</a:t>
                      </a:r>
                      <a:r>
                        <a:rPr kumimoji="1" lang="ja-JP" altLang="en-US" sz="1000" dirty="0" smtClean="0">
                          <a:latin typeface="HG丸ｺﾞｼｯｸM-PRO" panose="020F0600000000000000" pitchFamily="50" charset="-128"/>
                          <a:ea typeface="HG丸ｺﾞｼｯｸM-PRO" panose="020F0600000000000000" pitchFamily="50" charset="-128"/>
                        </a:rPr>
                        <a:t>你好</a:t>
                      </a:r>
                      <a:r>
                        <a:rPr kumimoji="1" lang="en-US" altLang="ja-JP" sz="1000" dirty="0" smtClean="0">
                          <a:latin typeface="HG丸ｺﾞｼｯｸM-PRO" panose="020F0600000000000000" pitchFamily="50" charset="-128"/>
                          <a:ea typeface="HG丸ｺﾞｼｯｸM-PRO" panose="020F0600000000000000" pitchFamily="50" charset="-128"/>
                        </a:rPr>
                        <a:t>』</a:t>
                      </a:r>
                      <a:endParaRPr kumimoji="1" lang="ja-JP" altLang="en-US" sz="1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数学クラブ</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旅クラブ</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太極拳倶楽部</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3840">
                <a:tc>
                  <a:txBody>
                    <a:bodyPr/>
                    <a:lstStyle/>
                    <a:p>
                      <a:pPr algn="l"/>
                      <a:r>
                        <a:rPr kumimoji="1" lang="en-US" altLang="ja-JP" sz="1000" baseline="0" dirty="0" smtClean="0">
                          <a:latin typeface="HG丸ｺﾞｼｯｸM-PRO" panose="020F0600000000000000" pitchFamily="50" charset="-128"/>
                          <a:ea typeface="HG丸ｺﾞｼｯｸM-PRO" panose="020F0600000000000000" pitchFamily="50" charset="-128"/>
                        </a:rPr>
                        <a:t> </a:t>
                      </a:r>
                      <a:r>
                        <a:rPr kumimoji="1" lang="ja-JP" altLang="en-US" sz="1000" baseline="0" dirty="0" smtClean="0">
                          <a:latin typeface="HG丸ｺﾞｼｯｸM-PRO" panose="020F0600000000000000" pitchFamily="50" charset="-128"/>
                          <a:ea typeface="HG丸ｺﾞｼｯｸM-PRO" panose="020F0600000000000000" pitchFamily="50" charset="-128"/>
                        </a:rPr>
                        <a:t>歴史サークル</a:t>
                      </a:r>
                      <a:endParaRPr kumimoji="1" lang="ja-JP" altLang="en-US" sz="10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コーラスサークル</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rPr>
                        <a:t>CHAT AND TALK</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歌曲の会</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3840">
                <a:tc>
                  <a:txBody>
                    <a:bodyPr/>
                    <a:lstStyle/>
                    <a:p>
                      <a:pPr algn="l"/>
                      <a:r>
                        <a:rPr kumimoji="1" lang="ja-JP" altLang="en-US" sz="1000" dirty="0" smtClean="0">
                          <a:latin typeface="HG丸ｺﾞｼｯｸM-PRO" panose="020F0600000000000000" pitchFamily="50" charset="-128"/>
                          <a:ea typeface="HG丸ｺﾞｼｯｸM-PRO" panose="020F0600000000000000" pitchFamily="50" charset="-128"/>
                        </a:rPr>
                        <a:t> ちょっぴり知的サロン</a:t>
                      </a:r>
                      <a:endParaRPr kumimoji="1" lang="en-US" altLang="ja-JP" sz="1000"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ｷｬﾝﾊﾟｽ情報倶楽部</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囲碁・将棋部</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60805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3158575" y="886705"/>
            <a:ext cx="3809048" cy="9150572"/>
          </a:xfrm>
          <a:prstGeom prst="rect">
            <a:avLst/>
          </a:prstGeom>
        </p:spPr>
      </p:pic>
      <p:sp>
        <p:nvSpPr>
          <p:cNvPr id="2" name="テキスト ボックス 1"/>
          <p:cNvSpPr txBox="1"/>
          <p:nvPr/>
        </p:nvSpPr>
        <p:spPr>
          <a:xfrm>
            <a:off x="4323757" y="1436816"/>
            <a:ext cx="1230959" cy="338554"/>
          </a:xfrm>
          <a:prstGeom prst="rect">
            <a:avLst/>
          </a:prstGeom>
          <a:noFill/>
        </p:spPr>
        <p:txBody>
          <a:bodyPr wrap="square" rtlCol="0">
            <a:spAutoFit/>
          </a:bodyPr>
          <a:lstStyle/>
          <a:p>
            <a:r>
              <a:rPr lang="ja-JP" altLang="en-US" sz="1600" dirty="0" smtClean="0"/>
              <a:t>図書室</a:t>
            </a:r>
            <a:endParaRPr lang="en-US" altLang="ja-JP" sz="1600" dirty="0" smtClean="0"/>
          </a:p>
        </p:txBody>
      </p:sp>
      <p:sp>
        <p:nvSpPr>
          <p:cNvPr id="4" name="テキスト ボックス 3"/>
          <p:cNvSpPr txBox="1"/>
          <p:nvPr/>
        </p:nvSpPr>
        <p:spPr>
          <a:xfrm>
            <a:off x="5505454" y="3743227"/>
            <a:ext cx="1287389" cy="338554"/>
          </a:xfrm>
          <a:prstGeom prst="rect">
            <a:avLst/>
          </a:prstGeom>
          <a:noFill/>
        </p:spPr>
        <p:txBody>
          <a:bodyPr wrap="square" rtlCol="0">
            <a:spAutoFit/>
          </a:bodyPr>
          <a:lstStyle/>
          <a:p>
            <a:r>
              <a:rPr lang="ja-JP" altLang="en-US" sz="1600" dirty="0" smtClean="0"/>
              <a:t>視聴学習室</a:t>
            </a:r>
            <a:endParaRPr lang="en-US" altLang="ja-JP" sz="1600" dirty="0" smtClean="0"/>
          </a:p>
        </p:txBody>
      </p:sp>
      <p:sp>
        <p:nvSpPr>
          <p:cNvPr id="5" name="テキスト ボックス 4"/>
          <p:cNvSpPr txBox="1"/>
          <p:nvPr/>
        </p:nvSpPr>
        <p:spPr>
          <a:xfrm>
            <a:off x="5984193" y="5428217"/>
            <a:ext cx="1040049" cy="523220"/>
          </a:xfrm>
          <a:prstGeom prst="rect">
            <a:avLst/>
          </a:prstGeom>
          <a:noFill/>
        </p:spPr>
        <p:txBody>
          <a:bodyPr wrap="square" rtlCol="0">
            <a:spAutoFit/>
          </a:bodyPr>
          <a:lstStyle/>
          <a:p>
            <a:r>
              <a:rPr lang="ja-JP" altLang="en-US" sz="1400" dirty="0" smtClean="0"/>
              <a:t>図書</a:t>
            </a:r>
            <a:endParaRPr lang="en-US" altLang="ja-JP" sz="1400" dirty="0" smtClean="0"/>
          </a:p>
          <a:p>
            <a:r>
              <a:rPr lang="ja-JP" altLang="en-US" sz="1400" dirty="0" smtClean="0"/>
              <a:t>カウンター</a:t>
            </a:r>
            <a:endParaRPr lang="en-US" altLang="ja-JP" sz="1400" dirty="0" smtClean="0"/>
          </a:p>
        </p:txBody>
      </p:sp>
      <p:sp>
        <p:nvSpPr>
          <p:cNvPr id="6" name="テキスト ボックス 5"/>
          <p:cNvSpPr txBox="1"/>
          <p:nvPr/>
        </p:nvSpPr>
        <p:spPr>
          <a:xfrm>
            <a:off x="3223549" y="3602948"/>
            <a:ext cx="855168" cy="338554"/>
          </a:xfrm>
          <a:prstGeom prst="rect">
            <a:avLst/>
          </a:prstGeom>
          <a:noFill/>
        </p:spPr>
        <p:txBody>
          <a:bodyPr wrap="square" rtlCol="0">
            <a:spAutoFit/>
          </a:bodyPr>
          <a:lstStyle/>
          <a:p>
            <a:r>
              <a:rPr lang="ja-JP" altLang="en-US" sz="1600" dirty="0" smtClean="0"/>
              <a:t>会議室</a:t>
            </a:r>
            <a:endParaRPr lang="en-US" altLang="ja-JP" sz="1600" dirty="0" smtClean="0"/>
          </a:p>
        </p:txBody>
      </p:sp>
      <p:sp>
        <p:nvSpPr>
          <p:cNvPr id="7" name="テキスト ボックス 6"/>
          <p:cNvSpPr txBox="1"/>
          <p:nvPr/>
        </p:nvSpPr>
        <p:spPr>
          <a:xfrm>
            <a:off x="3223549" y="4855305"/>
            <a:ext cx="855168" cy="338554"/>
          </a:xfrm>
          <a:prstGeom prst="rect">
            <a:avLst/>
          </a:prstGeom>
          <a:noFill/>
        </p:spPr>
        <p:txBody>
          <a:bodyPr wrap="square" rtlCol="0">
            <a:spAutoFit/>
          </a:bodyPr>
          <a:lstStyle/>
          <a:p>
            <a:r>
              <a:rPr lang="ja-JP" altLang="en-US" sz="1600" dirty="0" smtClean="0"/>
              <a:t>所長室</a:t>
            </a:r>
            <a:endParaRPr lang="en-US" altLang="ja-JP" sz="1600" dirty="0" smtClean="0"/>
          </a:p>
        </p:txBody>
      </p:sp>
      <p:sp>
        <p:nvSpPr>
          <p:cNvPr id="8" name="テキスト ボックス 7"/>
          <p:cNvSpPr txBox="1"/>
          <p:nvPr/>
        </p:nvSpPr>
        <p:spPr>
          <a:xfrm>
            <a:off x="3223549" y="6018629"/>
            <a:ext cx="855168" cy="338554"/>
          </a:xfrm>
          <a:prstGeom prst="rect">
            <a:avLst/>
          </a:prstGeom>
          <a:noFill/>
        </p:spPr>
        <p:txBody>
          <a:bodyPr wrap="square" rtlCol="0">
            <a:spAutoFit/>
          </a:bodyPr>
          <a:lstStyle/>
          <a:p>
            <a:r>
              <a:rPr lang="ja-JP" altLang="en-US" sz="1600" dirty="0" smtClean="0"/>
              <a:t>保健室</a:t>
            </a:r>
            <a:endParaRPr lang="en-US" altLang="ja-JP" sz="1600" dirty="0" smtClean="0"/>
          </a:p>
        </p:txBody>
      </p:sp>
      <p:sp>
        <p:nvSpPr>
          <p:cNvPr id="9" name="テキスト ボックス 8"/>
          <p:cNvSpPr txBox="1"/>
          <p:nvPr/>
        </p:nvSpPr>
        <p:spPr>
          <a:xfrm>
            <a:off x="3223549" y="2664211"/>
            <a:ext cx="855168" cy="338554"/>
          </a:xfrm>
          <a:prstGeom prst="rect">
            <a:avLst/>
          </a:prstGeom>
          <a:noFill/>
        </p:spPr>
        <p:txBody>
          <a:bodyPr wrap="square" rtlCol="0">
            <a:spAutoFit/>
          </a:bodyPr>
          <a:lstStyle/>
          <a:p>
            <a:r>
              <a:rPr lang="ja-JP" altLang="en-US" sz="1600" dirty="0" smtClean="0"/>
              <a:t>学習室</a:t>
            </a:r>
            <a:endParaRPr lang="en-US" altLang="ja-JP" sz="1600" dirty="0" smtClean="0"/>
          </a:p>
        </p:txBody>
      </p:sp>
      <p:sp>
        <p:nvSpPr>
          <p:cNvPr id="10" name="テキスト ボックス 9"/>
          <p:cNvSpPr txBox="1"/>
          <p:nvPr/>
        </p:nvSpPr>
        <p:spPr>
          <a:xfrm>
            <a:off x="5539720" y="7482437"/>
            <a:ext cx="1478925" cy="338554"/>
          </a:xfrm>
          <a:prstGeom prst="rect">
            <a:avLst/>
          </a:prstGeom>
          <a:noFill/>
        </p:spPr>
        <p:txBody>
          <a:bodyPr wrap="square" rtlCol="0">
            <a:spAutoFit/>
          </a:bodyPr>
          <a:lstStyle/>
          <a:p>
            <a:pPr algn="ctr"/>
            <a:r>
              <a:rPr lang="ja-JP" altLang="en-US" sz="1600" dirty="0" smtClean="0"/>
              <a:t>事務室</a:t>
            </a:r>
            <a:endParaRPr lang="en-US" altLang="ja-JP" sz="1600" dirty="0" smtClean="0"/>
          </a:p>
        </p:txBody>
      </p:sp>
      <p:sp>
        <p:nvSpPr>
          <p:cNvPr id="11" name="テキスト ボックス 10"/>
          <p:cNvSpPr txBox="1"/>
          <p:nvPr/>
        </p:nvSpPr>
        <p:spPr>
          <a:xfrm>
            <a:off x="3309043" y="9193323"/>
            <a:ext cx="1050041" cy="338554"/>
          </a:xfrm>
          <a:prstGeom prst="rect">
            <a:avLst/>
          </a:prstGeom>
          <a:noFill/>
        </p:spPr>
        <p:txBody>
          <a:bodyPr wrap="square" rtlCol="0">
            <a:spAutoFit/>
          </a:bodyPr>
          <a:lstStyle/>
          <a:p>
            <a:r>
              <a:rPr lang="ja-JP" altLang="en-US" sz="1600" dirty="0" smtClean="0"/>
              <a:t>学生控室</a:t>
            </a:r>
            <a:endParaRPr lang="en-US" altLang="ja-JP" sz="1600" dirty="0" smtClean="0"/>
          </a:p>
        </p:txBody>
      </p:sp>
      <p:sp>
        <p:nvSpPr>
          <p:cNvPr id="12" name="テキスト ボックス 11"/>
          <p:cNvSpPr txBox="1"/>
          <p:nvPr/>
        </p:nvSpPr>
        <p:spPr>
          <a:xfrm>
            <a:off x="5479280" y="9207178"/>
            <a:ext cx="1287388" cy="338554"/>
          </a:xfrm>
          <a:prstGeom prst="rect">
            <a:avLst/>
          </a:prstGeom>
          <a:noFill/>
        </p:spPr>
        <p:txBody>
          <a:bodyPr wrap="square" rtlCol="0">
            <a:spAutoFit/>
          </a:bodyPr>
          <a:lstStyle/>
          <a:p>
            <a:r>
              <a:rPr lang="ja-JP" altLang="en-US" sz="1600" dirty="0" smtClean="0"/>
              <a:t>セミナー室</a:t>
            </a:r>
            <a:endParaRPr lang="en-US" altLang="ja-JP" sz="1600" dirty="0" smtClean="0"/>
          </a:p>
        </p:txBody>
      </p:sp>
      <p:sp>
        <p:nvSpPr>
          <p:cNvPr id="15" name="正方形/長方形 14"/>
          <p:cNvSpPr/>
          <p:nvPr/>
        </p:nvSpPr>
        <p:spPr>
          <a:xfrm>
            <a:off x="6063091" y="552412"/>
            <a:ext cx="813043"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６階</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212200" y="273369"/>
            <a:ext cx="6840000" cy="360000"/>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b="1" dirty="0" smtClean="0">
                <a:solidFill>
                  <a:schemeClr val="tx1"/>
                </a:solidFill>
                <a:latin typeface="HG丸ｺﾞｼｯｸM-PRO" panose="020F0600000000000000" pitchFamily="50" charset="-128"/>
                <a:ea typeface="HG丸ｺﾞｼｯｸM-PRO" panose="020F0600000000000000" pitchFamily="50" charset="-128"/>
              </a:rPr>
              <a:t>施　設　案　内　・　施　設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見</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取</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図</a:t>
            </a:r>
            <a:endParaRPr kumimoji="0"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288000" y="1781998"/>
            <a:ext cx="2880000" cy="324000"/>
          </a:xfrm>
          <a:prstGeom prst="rect">
            <a:avLst/>
          </a:prstGeom>
          <a:solidFill>
            <a:schemeClr val="accent1">
              <a:lumMod val="40000"/>
              <a:lumOff val="60000"/>
            </a:schemeClr>
          </a:solidFill>
          <a:ln>
            <a:round/>
          </a:ln>
        </p:spPr>
        <p:style>
          <a:lnRef idx="3">
            <a:schemeClr val="lt1"/>
          </a:lnRef>
          <a:fillRef idx="1">
            <a:schemeClr val="accent1"/>
          </a:fillRef>
          <a:effectRef idx="1">
            <a:schemeClr val="accent1"/>
          </a:effectRef>
          <a:fontRef idx="minor">
            <a:schemeClr val="lt1"/>
          </a:fontRef>
        </p:style>
        <p:txBody>
          <a:bodyPr wrap="none" rtlCol="0" anchor="ctr">
            <a:spAutoFit/>
          </a:bodyPr>
          <a:lstStyle/>
          <a:p>
            <a:pPr hangingPunct="0"/>
            <a:r>
              <a:rPr lang="ja-JP" altLang="en-US" b="1" dirty="0" smtClean="0">
                <a:solidFill>
                  <a:schemeClr val="tx1"/>
                </a:solidFill>
                <a:latin typeface="HG丸ｺﾞｼｯｸM-PRO" panose="020F0600000000000000" pitchFamily="50" charset="-128"/>
                <a:ea typeface="HG丸ｺﾞｼｯｸM-PRO" panose="020F0600000000000000" pitchFamily="50" charset="-128"/>
              </a:rPr>
              <a:t>②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視</a:t>
            </a:r>
            <a:r>
              <a:rPr lang="ja-JP" altLang="ja-JP"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a:solidFill>
                  <a:schemeClr val="tx1"/>
                </a:solidFill>
                <a:latin typeface="HG丸ｺﾞｼｯｸM-PRO" panose="020F0600000000000000" pitchFamily="50" charset="-128"/>
                <a:ea typeface="HG丸ｺﾞｼｯｸM-PRO" panose="020F0600000000000000" pitchFamily="50" charset="-128"/>
              </a:rPr>
              <a:t>聴</a:t>
            </a:r>
            <a:r>
              <a:rPr lang="ja-JP" altLang="ja-JP" dirty="0">
                <a:solidFill>
                  <a:schemeClr val="tx1"/>
                </a:solidFill>
                <a:latin typeface="HG丸ｺﾞｼｯｸM-PRO" panose="020F0600000000000000" pitchFamily="50" charset="-128"/>
                <a:ea typeface="HG丸ｺﾞｼｯｸM-PRO" panose="020F0600000000000000" pitchFamily="50" charset="-128"/>
              </a:rPr>
              <a:t> </a:t>
            </a:r>
            <a:r>
              <a:rPr lang="ja-JP" altLang="ja-JP" b="1" dirty="0">
                <a:solidFill>
                  <a:schemeClr val="tx1"/>
                </a:solidFill>
                <a:latin typeface="HG丸ｺﾞｼｯｸM-PRO" panose="020F0600000000000000" pitchFamily="50" charset="-128"/>
                <a:ea typeface="HG丸ｺﾞｼｯｸM-PRO" panose="020F0600000000000000" pitchFamily="50" charset="-128"/>
              </a:rPr>
              <a:t>学</a:t>
            </a:r>
            <a:r>
              <a:rPr lang="ja-JP" altLang="ja-JP" dirty="0">
                <a:solidFill>
                  <a:schemeClr val="tx1"/>
                </a:solidFill>
                <a:latin typeface="HG丸ｺﾞｼｯｸM-PRO" panose="020F0600000000000000" pitchFamily="50" charset="-128"/>
                <a:ea typeface="HG丸ｺﾞｼｯｸM-PRO" panose="020F0600000000000000" pitchFamily="50" charset="-128"/>
              </a:rPr>
              <a:t> </a:t>
            </a:r>
            <a:r>
              <a:rPr lang="ja-JP" altLang="ja-JP" b="1" dirty="0">
                <a:solidFill>
                  <a:schemeClr val="tx1"/>
                </a:solidFill>
                <a:latin typeface="HG丸ｺﾞｼｯｸM-PRO" panose="020F0600000000000000" pitchFamily="50" charset="-128"/>
                <a:ea typeface="HG丸ｺﾞｼｯｸM-PRO" panose="020F0600000000000000" pitchFamily="50" charset="-128"/>
              </a:rPr>
              <a:t>習</a:t>
            </a:r>
            <a:r>
              <a:rPr lang="ja-JP" altLang="ja-JP" dirty="0">
                <a:solidFill>
                  <a:schemeClr val="tx1"/>
                </a:solidFill>
                <a:latin typeface="HG丸ｺﾞｼｯｸM-PRO" panose="020F0600000000000000" pitchFamily="50" charset="-128"/>
                <a:ea typeface="HG丸ｺﾞｼｯｸM-PRO" panose="020F0600000000000000" pitchFamily="50" charset="-128"/>
              </a:rPr>
              <a:t> </a:t>
            </a:r>
            <a:r>
              <a:rPr lang="ja-JP" altLang="ja-JP" b="1" dirty="0">
                <a:solidFill>
                  <a:schemeClr val="tx1"/>
                </a:solidFill>
                <a:latin typeface="HG丸ｺﾞｼｯｸM-PRO" panose="020F0600000000000000" pitchFamily="50" charset="-128"/>
                <a:ea typeface="HG丸ｺﾞｼｯｸM-PRO" panose="020F0600000000000000" pitchFamily="50" charset="-128"/>
              </a:rPr>
              <a:t>室</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88000" y="848385"/>
            <a:ext cx="2880000" cy="324000"/>
          </a:xfrm>
          <a:prstGeom prst="rect">
            <a:avLst/>
          </a:prstGeom>
          <a:solidFill>
            <a:schemeClr val="accent1">
              <a:lumMod val="40000"/>
              <a:lumOff val="60000"/>
            </a:schemeClr>
          </a:solidFill>
          <a:ln>
            <a:round/>
          </a:ln>
        </p:spPr>
        <p:style>
          <a:lnRef idx="3">
            <a:schemeClr val="lt1"/>
          </a:lnRef>
          <a:fillRef idx="1">
            <a:schemeClr val="accent1"/>
          </a:fillRef>
          <a:effectRef idx="1">
            <a:schemeClr val="accent1"/>
          </a:effectRef>
          <a:fontRef idx="minor">
            <a:schemeClr val="lt1"/>
          </a:fontRef>
        </p:style>
        <p:txBody>
          <a:bodyPr wrap="none" rtlCol="0" anchor="ctr">
            <a:spAutoFit/>
          </a:bodyPr>
          <a:lstStyle/>
          <a:p>
            <a:pPr hangingPunct="0"/>
            <a:r>
              <a:rPr lang="ja-JP" altLang="en-US" b="1" dirty="0" smtClean="0">
                <a:solidFill>
                  <a:schemeClr val="tx1"/>
                </a:solidFill>
                <a:latin typeface="HG丸ｺﾞｼｯｸM-PRO" panose="020F0600000000000000" pitchFamily="50" charset="-128"/>
                <a:ea typeface="HG丸ｺﾞｼｯｸM-PRO" panose="020F0600000000000000" pitchFamily="50" charset="-128"/>
              </a:rPr>
              <a:t>①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図</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書</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室</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25" name="正方形/長方形 24"/>
          <p:cNvSpPr/>
          <p:nvPr/>
        </p:nvSpPr>
        <p:spPr>
          <a:xfrm>
            <a:off x="165460" y="2135875"/>
            <a:ext cx="3096000" cy="2400657"/>
          </a:xfrm>
          <a:prstGeom prst="rect">
            <a:avLst/>
          </a:prstGeom>
        </p:spPr>
        <p:txBody>
          <a:bodyPr wrap="square">
            <a:spAutoFit/>
          </a:bodyPr>
          <a:lstStyle/>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・放送授業の</a:t>
            </a:r>
            <a:r>
              <a:rPr lang="en-US" altLang="ja-JP" sz="1350" dirty="0">
                <a:latin typeface="HG丸ｺﾞｼｯｸM-PRO" panose="020F0600000000000000" pitchFamily="50" charset="-128"/>
                <a:ea typeface="HG丸ｺﾞｼｯｸM-PRO" panose="020F0600000000000000" pitchFamily="50" charset="-128"/>
              </a:rPr>
              <a:t>DVD</a:t>
            </a:r>
            <a:r>
              <a:rPr lang="ja-JP" altLang="ja-JP" sz="1350" dirty="0">
                <a:latin typeface="HG丸ｺﾞｼｯｸM-PRO" panose="020F0600000000000000" pitchFamily="50" charset="-128"/>
                <a:ea typeface="HG丸ｺﾞｼｯｸM-PRO" panose="020F0600000000000000" pitchFamily="50" charset="-128"/>
              </a:rPr>
              <a:t>及び</a:t>
            </a:r>
            <a:r>
              <a:rPr lang="en-US" altLang="ja-JP" sz="1350" dirty="0">
                <a:latin typeface="HG丸ｺﾞｼｯｸM-PRO" panose="020F0600000000000000" pitchFamily="50" charset="-128"/>
                <a:ea typeface="HG丸ｺﾞｼｯｸM-PRO" panose="020F0600000000000000" pitchFamily="50" charset="-128"/>
              </a:rPr>
              <a:t>CD</a:t>
            </a:r>
            <a:r>
              <a:rPr lang="ja-JP" altLang="ja-JP" sz="1350" dirty="0">
                <a:latin typeface="HG丸ｺﾞｼｯｸM-PRO" panose="020F0600000000000000" pitchFamily="50" charset="-128"/>
                <a:ea typeface="HG丸ｺﾞｼｯｸM-PRO" panose="020F0600000000000000" pitchFamily="50" charset="-128"/>
              </a:rPr>
              <a:t>（以下「放送教材」と</a:t>
            </a:r>
            <a:r>
              <a:rPr lang="ja-JP" altLang="ja-JP" sz="1350" dirty="0" smtClean="0">
                <a:latin typeface="HG丸ｺﾞｼｯｸM-PRO" panose="020F0600000000000000" pitchFamily="50" charset="-128"/>
                <a:ea typeface="HG丸ｺﾞｼｯｸM-PRO" panose="020F0600000000000000" pitchFamily="50" charset="-128"/>
              </a:rPr>
              <a:t>いう）</a:t>
            </a:r>
            <a:r>
              <a:rPr lang="ja-JP" altLang="ja-JP" sz="1350" dirty="0">
                <a:latin typeface="HG丸ｺﾞｼｯｸM-PRO" panose="020F0600000000000000" pitchFamily="50" charset="-128"/>
                <a:ea typeface="HG丸ｺﾞｼｯｸM-PRO" panose="020F0600000000000000" pitchFamily="50" charset="-128"/>
              </a:rPr>
              <a:t>が備えてあります</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インターネット視聴用パソコン、タブレットがそれぞれ</a:t>
            </a:r>
            <a:r>
              <a:rPr lang="en-US" altLang="ja-JP" sz="1350" dirty="0" smtClean="0">
                <a:latin typeface="HG丸ｺﾞｼｯｸM-PRO" panose="020F0600000000000000" pitchFamily="50" charset="-128"/>
                <a:ea typeface="HG丸ｺﾞｼｯｸM-PRO" panose="020F0600000000000000" pitchFamily="50" charset="-128"/>
              </a:rPr>
              <a:t>9</a:t>
            </a:r>
            <a:r>
              <a:rPr lang="ja-JP" altLang="en-US" sz="1350" dirty="0" smtClean="0">
                <a:latin typeface="HG丸ｺﾞｼｯｸM-PRO" panose="020F0600000000000000" pitchFamily="50" charset="-128"/>
                <a:ea typeface="HG丸ｺﾞｼｯｸM-PRO" panose="020F0600000000000000" pitchFamily="50" charset="-128"/>
              </a:rPr>
              <a:t>台あり、無線</a:t>
            </a:r>
            <a:r>
              <a:rPr lang="en-US" altLang="ja-JP" sz="1350" dirty="0" smtClean="0">
                <a:latin typeface="HG丸ｺﾞｼｯｸM-PRO" panose="020F0600000000000000" pitchFamily="50" charset="-128"/>
                <a:ea typeface="HG丸ｺﾞｼｯｸM-PRO" panose="020F0600000000000000" pitchFamily="50" charset="-128"/>
              </a:rPr>
              <a:t>LAN</a:t>
            </a:r>
            <a:r>
              <a:rPr lang="ja-JP" altLang="en-US" sz="1350" dirty="0" smtClean="0">
                <a:latin typeface="HG丸ｺﾞｼｯｸM-PRO" panose="020F0600000000000000" pitchFamily="50" charset="-128"/>
                <a:ea typeface="HG丸ｺﾞｼｯｸM-PRO" panose="020F0600000000000000" pitchFamily="50" charset="-128"/>
              </a:rPr>
              <a:t>の環境も整備されています。</a:t>
            </a:r>
            <a:r>
              <a:rPr lang="ja-JP" altLang="ja-JP" sz="1350" dirty="0" smtClean="0">
                <a:latin typeface="HG丸ｺﾞｼｯｸM-PRO" panose="020F0600000000000000" pitchFamily="50" charset="-128"/>
                <a:ea typeface="HG丸ｺﾞｼｯｸM-PRO" panose="020F0600000000000000" pitchFamily="50" charset="-128"/>
              </a:rPr>
              <a:t>ご自宅</a:t>
            </a:r>
            <a:r>
              <a:rPr lang="ja-JP" altLang="ja-JP" sz="1350" dirty="0">
                <a:latin typeface="HG丸ｺﾞｼｯｸM-PRO" panose="020F0600000000000000" pitchFamily="50" charset="-128"/>
                <a:ea typeface="HG丸ｺﾞｼｯｸM-PRO" panose="020F0600000000000000" pitchFamily="50" charset="-128"/>
              </a:rPr>
              <a:t>で視聴</a:t>
            </a:r>
            <a:r>
              <a:rPr lang="ja-JP" altLang="ja-JP" sz="1350" dirty="0" smtClean="0">
                <a:latin typeface="HG丸ｺﾞｼｯｸM-PRO" panose="020F0600000000000000" pitchFamily="50" charset="-128"/>
                <a:ea typeface="HG丸ｺﾞｼｯｸM-PRO" panose="020F0600000000000000" pitchFamily="50" charset="-128"/>
              </a:rPr>
              <a:t>できな</a:t>
            </a:r>
            <a:r>
              <a:rPr lang="ja-JP" altLang="en-US" sz="1350" dirty="0" smtClean="0">
                <a:latin typeface="HG丸ｺﾞｼｯｸM-PRO" panose="020F0600000000000000" pitchFamily="50" charset="-128"/>
                <a:ea typeface="HG丸ｺﾞｼｯｸM-PRO" panose="020F0600000000000000" pitchFamily="50" charset="-128"/>
              </a:rPr>
              <a:t>い</a:t>
            </a:r>
            <a:r>
              <a:rPr lang="ja-JP" altLang="ja-JP" sz="1350" dirty="0" smtClean="0">
                <a:latin typeface="HG丸ｺﾞｼｯｸM-PRO" panose="020F0600000000000000" pitchFamily="50" charset="-128"/>
                <a:ea typeface="HG丸ｺﾞｼｯｸM-PRO" panose="020F0600000000000000" pitchFamily="50" charset="-128"/>
              </a:rPr>
              <a:t>場合</a:t>
            </a:r>
            <a:r>
              <a:rPr lang="ja-JP" altLang="ja-JP" sz="1350" dirty="0">
                <a:latin typeface="HG丸ｺﾞｼｯｸM-PRO" panose="020F0600000000000000" pitchFamily="50" charset="-128"/>
                <a:ea typeface="HG丸ｺﾞｼｯｸM-PRO" panose="020F0600000000000000" pitchFamily="50" charset="-128"/>
              </a:rPr>
              <a:t>や繰り返し学習したい場合、個別</a:t>
            </a:r>
            <a:r>
              <a:rPr lang="ja-JP" altLang="ja-JP" sz="1350" dirty="0" smtClean="0">
                <a:latin typeface="HG丸ｺﾞｼｯｸM-PRO" panose="020F0600000000000000" pitchFamily="50" charset="-128"/>
                <a:ea typeface="HG丸ｺﾞｼｯｸM-PRO" panose="020F0600000000000000" pitchFamily="50" charset="-128"/>
              </a:rPr>
              <a:t>視聴</a:t>
            </a:r>
            <a:r>
              <a:rPr lang="ja-JP" altLang="en-US" sz="1350" dirty="0" smtClean="0">
                <a:latin typeface="HG丸ｺﾞｼｯｸM-PRO" panose="020F0600000000000000" pitchFamily="50" charset="-128"/>
                <a:ea typeface="HG丸ｺﾞｼｯｸM-PRO" panose="020F0600000000000000" pitchFamily="50" charset="-128"/>
              </a:rPr>
              <a:t>ができます</a:t>
            </a:r>
            <a:r>
              <a:rPr lang="ja-JP" altLang="ja-JP" sz="1350" dirty="0" smtClean="0">
                <a:latin typeface="HG丸ｺﾞｼｯｸM-PRO" panose="020F0600000000000000" pitchFamily="50" charset="-128"/>
                <a:ea typeface="HG丸ｺﾞｼｯｸM-PRO" panose="020F0600000000000000" pitchFamily="50" charset="-128"/>
              </a:rPr>
              <a:t>。</a:t>
            </a:r>
            <a:endParaRPr lang="ja-JP" altLang="ja-JP" sz="1350" dirty="0">
              <a:latin typeface="HG丸ｺﾞｼｯｸM-PRO" panose="020F0600000000000000" pitchFamily="50" charset="-128"/>
              <a:ea typeface="HG丸ｺﾞｼｯｸM-PRO" panose="020F0600000000000000" pitchFamily="50" charset="-128"/>
            </a:endParaRPr>
          </a:p>
          <a:p>
            <a:pPr marL="180000" indent="-180000" hangingPunct="0">
              <a:lnSpc>
                <a:spcPts val="1800"/>
              </a:lnSpc>
            </a:pPr>
            <a:r>
              <a:rPr lang="ja-JP" altLang="en-US" sz="1350" dirty="0" smtClean="0">
                <a:latin typeface="HG丸ｺﾞｼｯｸM-PRO" panose="020F0600000000000000" pitchFamily="50" charset="-128"/>
                <a:ea typeface="HG丸ｺﾞｼｯｸM-PRO" panose="020F0600000000000000" pitchFamily="50" charset="-128"/>
              </a:rPr>
              <a:t>　また、</a:t>
            </a:r>
            <a:r>
              <a:rPr lang="ja-JP" altLang="ja-JP" sz="1350" dirty="0" smtClean="0">
                <a:latin typeface="HG丸ｺﾞｼｯｸM-PRO" panose="020F0600000000000000" pitchFamily="50" charset="-128"/>
                <a:ea typeface="HG丸ｺﾞｼｯｸM-PRO" panose="020F0600000000000000" pitchFamily="50" charset="-128"/>
              </a:rPr>
              <a:t>学習用にノートパソコン</a:t>
            </a:r>
            <a:r>
              <a:rPr lang="en-US" altLang="ja-JP" sz="1350" dirty="0" smtClean="0">
                <a:latin typeface="HG丸ｺﾞｼｯｸM-PRO" panose="020F0600000000000000" pitchFamily="50" charset="-128"/>
                <a:ea typeface="HG丸ｺﾞｼｯｸM-PRO" panose="020F0600000000000000" pitchFamily="50" charset="-128"/>
              </a:rPr>
              <a:t>5</a:t>
            </a:r>
            <a:r>
              <a:rPr lang="ja-JP" altLang="ja-JP" sz="1350" dirty="0" smtClean="0">
                <a:latin typeface="HG丸ｺﾞｼｯｸM-PRO" panose="020F0600000000000000" pitchFamily="50" charset="-128"/>
                <a:ea typeface="HG丸ｺﾞｼｯｸM-PRO" panose="020F0600000000000000" pitchFamily="50" charset="-128"/>
              </a:rPr>
              <a:t>台を</a:t>
            </a:r>
            <a:r>
              <a:rPr lang="ja-JP" altLang="ja-JP" sz="1350" dirty="0">
                <a:latin typeface="HG丸ｺﾞｼｯｸM-PRO" panose="020F0600000000000000" pitchFamily="50" charset="-128"/>
                <a:ea typeface="HG丸ｺﾞｼｯｸM-PRO" panose="020F0600000000000000" pitchFamily="50" charset="-128"/>
              </a:rPr>
              <a:t>設置しています</a:t>
            </a:r>
            <a:r>
              <a:rPr lang="ja-JP" altLang="ja-JP" sz="1350" dirty="0" smtClean="0">
                <a:latin typeface="HG丸ｺﾞｼｯｸM-PRO" panose="020F0600000000000000" pitchFamily="50" charset="-128"/>
                <a:ea typeface="HG丸ｺﾞｼｯｸM-PRO" panose="020F0600000000000000" pitchFamily="50" charset="-128"/>
              </a:rPr>
              <a:t>。</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165460" y="1178382"/>
            <a:ext cx="3096000" cy="525528"/>
          </a:xfrm>
          <a:prstGeom prst="rect">
            <a:avLst/>
          </a:prstGeom>
        </p:spPr>
        <p:txBody>
          <a:bodyPr wrap="square">
            <a:spAutoFit/>
          </a:bodyPr>
          <a:lstStyle/>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・参考</a:t>
            </a:r>
            <a:r>
              <a:rPr lang="ja-JP" altLang="ja-JP" sz="1350" dirty="0">
                <a:latin typeface="HG丸ｺﾞｼｯｸM-PRO" panose="020F0600000000000000" pitchFamily="50" charset="-128"/>
                <a:ea typeface="HG丸ｺﾞｼｯｸM-PRO" panose="020F0600000000000000" pitchFamily="50" charset="-128"/>
              </a:rPr>
              <a:t>教材としての図書及び辞典などを配架しています</a:t>
            </a:r>
            <a:r>
              <a:rPr lang="ja-JP" altLang="ja-JP" sz="1350" dirty="0" smtClean="0">
                <a:latin typeface="HG丸ｺﾞｼｯｸM-PRO" panose="020F0600000000000000" pitchFamily="50" charset="-128"/>
                <a:ea typeface="HG丸ｺﾞｼｯｸM-PRO" panose="020F0600000000000000" pitchFamily="50" charset="-128"/>
              </a:rPr>
              <a:t>。</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287999" y="4575127"/>
            <a:ext cx="2880000" cy="324000"/>
          </a:xfrm>
          <a:prstGeom prst="rect">
            <a:avLst/>
          </a:prstGeom>
          <a:solidFill>
            <a:schemeClr val="accent1">
              <a:lumMod val="40000"/>
              <a:lumOff val="60000"/>
            </a:schemeClr>
          </a:solidFill>
          <a:ln>
            <a:round/>
          </a:ln>
        </p:spPr>
        <p:style>
          <a:lnRef idx="3">
            <a:schemeClr val="lt1"/>
          </a:lnRef>
          <a:fillRef idx="1">
            <a:schemeClr val="accent1"/>
          </a:fillRef>
          <a:effectRef idx="1">
            <a:schemeClr val="accent1"/>
          </a:effectRef>
          <a:fontRef idx="minor">
            <a:schemeClr val="lt1"/>
          </a:fontRef>
        </p:style>
        <p:txBody>
          <a:bodyPr wrap="none" rtlCol="0" anchor="ctr">
            <a:spAutoFit/>
          </a:bodyPr>
          <a:lstStyle/>
          <a:p>
            <a:pPr hangingPunct="0"/>
            <a:r>
              <a:rPr lang="ja-JP" altLang="en-US" b="1" dirty="0" smtClean="0">
                <a:solidFill>
                  <a:schemeClr val="tx1"/>
                </a:solidFill>
                <a:latin typeface="HG丸ｺﾞｼｯｸM-PRO" panose="020F0600000000000000" pitchFamily="50" charset="-128"/>
                <a:ea typeface="HG丸ｺﾞｼｯｸM-PRO" panose="020F0600000000000000" pitchFamily="50" charset="-128"/>
              </a:rPr>
              <a:t>③　図 書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カ</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ウ</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ン</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タ</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err="1" smtClean="0">
                <a:solidFill>
                  <a:schemeClr val="tx1"/>
                </a:solidFill>
                <a:latin typeface="HG丸ｺﾞｼｯｸM-PRO" panose="020F0600000000000000" pitchFamily="50" charset="-128"/>
                <a:ea typeface="HG丸ｺﾞｼｯｸM-PRO" panose="020F0600000000000000" pitchFamily="50" charset="-128"/>
              </a:rPr>
              <a:t>ー</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30" name="正方形/長方形 29"/>
          <p:cNvSpPr/>
          <p:nvPr/>
        </p:nvSpPr>
        <p:spPr>
          <a:xfrm>
            <a:off x="165460" y="5007609"/>
            <a:ext cx="3096000" cy="1015663"/>
          </a:xfrm>
          <a:prstGeom prst="rect">
            <a:avLst/>
          </a:prstGeom>
        </p:spPr>
        <p:txBody>
          <a:bodyPr wrap="square">
            <a:spAutoFit/>
          </a:bodyPr>
          <a:lstStyle/>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・図書・</a:t>
            </a:r>
            <a:r>
              <a:rPr lang="ja-JP" altLang="ja-JP" sz="1350" dirty="0">
                <a:latin typeface="HG丸ｺﾞｼｯｸM-PRO" panose="020F0600000000000000" pitchFamily="50" charset="-128"/>
                <a:ea typeface="HG丸ｺﾞｼｯｸM-PRO" panose="020F0600000000000000" pitchFamily="50" charset="-128"/>
              </a:rPr>
              <a:t>視聴学習室の</a:t>
            </a:r>
            <a:r>
              <a:rPr lang="ja-JP" altLang="ja-JP" sz="1350" dirty="0" smtClean="0">
                <a:latin typeface="HG丸ｺﾞｼｯｸM-PRO" panose="020F0600000000000000" pitchFamily="50" charset="-128"/>
                <a:ea typeface="HG丸ｺﾞｼｯｸM-PRO" panose="020F0600000000000000" pitchFamily="50" charset="-128"/>
              </a:rPr>
              <a:t>利用</a:t>
            </a:r>
            <a:r>
              <a:rPr lang="ja-JP" altLang="en-US" sz="1350" dirty="0" smtClean="0">
                <a:latin typeface="HG丸ｺﾞｼｯｸM-PRO" panose="020F0600000000000000" pitchFamily="50" charset="-128"/>
                <a:ea typeface="HG丸ｺﾞｼｯｸM-PRO" panose="020F0600000000000000" pitchFamily="50" charset="-128"/>
              </a:rPr>
              <a:t>の</a:t>
            </a:r>
            <a:r>
              <a:rPr lang="ja-JP" altLang="ja-JP" sz="1350" dirty="0" smtClean="0">
                <a:latin typeface="HG丸ｺﾞｼｯｸM-PRO" panose="020F0600000000000000" pitchFamily="50" charset="-128"/>
                <a:ea typeface="HG丸ｺﾞｼｯｸM-PRO" panose="020F0600000000000000" pitchFamily="50" charset="-128"/>
              </a:rPr>
              <a:t>手続き</a:t>
            </a:r>
            <a:r>
              <a:rPr lang="ja-JP" altLang="en-US" sz="1350" dirty="0" smtClean="0">
                <a:latin typeface="HG丸ｺﾞｼｯｸM-PRO" panose="020F0600000000000000" pitchFamily="50" charset="-128"/>
                <a:ea typeface="HG丸ｺﾞｼｯｸM-PRO" panose="020F0600000000000000" pitchFamily="50" charset="-128"/>
              </a:rPr>
              <a:t>及び本部所蔵図書の貸出、返却は</a:t>
            </a:r>
            <a:r>
              <a:rPr lang="ja-JP" altLang="ja-JP" sz="1350" dirty="0" smtClean="0">
                <a:latin typeface="HG丸ｺﾞｼｯｸM-PRO" panose="020F0600000000000000" pitchFamily="50" charset="-128"/>
                <a:ea typeface="HG丸ｺﾞｼｯｸM-PRO" panose="020F0600000000000000" pitchFamily="50" charset="-128"/>
              </a:rPr>
              <a:t>視聴</a:t>
            </a:r>
            <a:r>
              <a:rPr lang="ja-JP" altLang="ja-JP" sz="1350" dirty="0">
                <a:latin typeface="HG丸ｺﾞｼｯｸM-PRO" panose="020F0600000000000000" pitchFamily="50" charset="-128"/>
                <a:ea typeface="HG丸ｺﾞｼｯｸM-PRO" panose="020F0600000000000000" pitchFamily="50" charset="-128"/>
              </a:rPr>
              <a:t>学習室入口のカウンターで行ってください。</a:t>
            </a:r>
          </a:p>
        </p:txBody>
      </p:sp>
      <p:sp>
        <p:nvSpPr>
          <p:cNvPr id="31" name="正方形/長方形 30"/>
          <p:cNvSpPr/>
          <p:nvPr/>
        </p:nvSpPr>
        <p:spPr>
          <a:xfrm>
            <a:off x="288000" y="6110945"/>
            <a:ext cx="2880000" cy="324000"/>
          </a:xfrm>
          <a:prstGeom prst="rect">
            <a:avLst/>
          </a:prstGeom>
          <a:solidFill>
            <a:schemeClr val="accent1">
              <a:lumMod val="40000"/>
              <a:lumOff val="60000"/>
            </a:schemeClr>
          </a:solidFill>
          <a:ln>
            <a:round/>
          </a:ln>
        </p:spPr>
        <p:style>
          <a:lnRef idx="3">
            <a:schemeClr val="lt1"/>
          </a:lnRef>
          <a:fillRef idx="1">
            <a:schemeClr val="accent1"/>
          </a:fillRef>
          <a:effectRef idx="1">
            <a:schemeClr val="accent1"/>
          </a:effectRef>
          <a:fontRef idx="minor">
            <a:schemeClr val="lt1"/>
          </a:fontRef>
        </p:style>
        <p:txBody>
          <a:bodyPr wrap="none" rtlCol="0" anchor="ctr">
            <a:spAutoFit/>
          </a:bodyPr>
          <a:lstStyle/>
          <a:p>
            <a:pPr hangingPunct="0"/>
            <a:r>
              <a:rPr lang="ja-JP" altLang="en-US" b="1" dirty="0" smtClean="0">
                <a:solidFill>
                  <a:schemeClr val="tx1"/>
                </a:solidFill>
                <a:latin typeface="HG丸ｺﾞｼｯｸM-PRO" panose="020F0600000000000000" pitchFamily="50" charset="-128"/>
                <a:ea typeface="HG丸ｺﾞｼｯｸM-PRO" panose="020F0600000000000000" pitchFamily="50" charset="-128"/>
              </a:rPr>
              <a:t>④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事</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務</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室</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endParaRPr lang="ja-JP" altLang="ja-JP" spc="-150" dirty="0">
              <a:solidFill>
                <a:schemeClr val="tx1"/>
              </a:solidFill>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a:xfrm>
            <a:off x="165460" y="6462361"/>
            <a:ext cx="3096000" cy="784830"/>
          </a:xfrm>
          <a:prstGeom prst="rect">
            <a:avLst/>
          </a:prstGeom>
        </p:spPr>
        <p:txBody>
          <a:bodyPr wrap="square">
            <a:spAutoFit/>
          </a:bodyPr>
          <a:lstStyle/>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・教務</a:t>
            </a:r>
            <a:r>
              <a:rPr lang="ja-JP" altLang="ja-JP" sz="1350" dirty="0">
                <a:latin typeface="HG丸ｺﾞｼｯｸM-PRO" panose="020F0600000000000000" pitchFamily="50" charset="-128"/>
                <a:ea typeface="HG丸ｺﾞｼｯｸM-PRO" panose="020F0600000000000000" pitchFamily="50" charset="-128"/>
              </a:rPr>
              <a:t>に関する事務、その他種々の手続き、諸証明書の発行、履修相談などを行います</a:t>
            </a:r>
            <a:r>
              <a:rPr lang="ja-JP" altLang="ja-JP" sz="1350" dirty="0" smtClean="0">
                <a:latin typeface="HG丸ｺﾞｼｯｸM-PRO" panose="020F0600000000000000" pitchFamily="50" charset="-128"/>
                <a:ea typeface="HG丸ｺﾞｼｯｸM-PRO" panose="020F0600000000000000" pitchFamily="50" charset="-128"/>
              </a:rPr>
              <a:t>。</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288000" y="7332131"/>
            <a:ext cx="2880000" cy="324000"/>
          </a:xfrm>
          <a:prstGeom prst="rect">
            <a:avLst/>
          </a:prstGeom>
          <a:solidFill>
            <a:schemeClr val="accent1">
              <a:lumMod val="40000"/>
              <a:lumOff val="60000"/>
            </a:schemeClr>
          </a:solidFill>
          <a:ln>
            <a:round/>
          </a:ln>
        </p:spPr>
        <p:style>
          <a:lnRef idx="3">
            <a:schemeClr val="lt1"/>
          </a:lnRef>
          <a:fillRef idx="1">
            <a:schemeClr val="accent1"/>
          </a:fillRef>
          <a:effectRef idx="1">
            <a:schemeClr val="accent1"/>
          </a:effectRef>
          <a:fontRef idx="minor">
            <a:schemeClr val="lt1"/>
          </a:fontRef>
        </p:style>
        <p:txBody>
          <a:bodyPr wrap="none" rtlCol="0" anchor="ctr">
            <a:spAutoFit/>
          </a:bodyPr>
          <a:lstStyle/>
          <a:p>
            <a:pPr hangingPunct="0"/>
            <a:r>
              <a:rPr lang="ja-JP" altLang="en-US" b="1" dirty="0" smtClean="0">
                <a:solidFill>
                  <a:schemeClr val="tx1"/>
                </a:solidFill>
                <a:latin typeface="HG丸ｺﾞｼｯｸM-PRO" panose="020F0600000000000000" pitchFamily="50" charset="-128"/>
                <a:ea typeface="HG丸ｺﾞｼｯｸM-PRO" panose="020F0600000000000000" pitchFamily="50" charset="-128"/>
              </a:rPr>
              <a:t>⑤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学</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生</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控</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室</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165460" y="7682077"/>
            <a:ext cx="3096000" cy="1246495"/>
          </a:xfrm>
          <a:prstGeom prst="rect">
            <a:avLst/>
          </a:prstGeom>
        </p:spPr>
        <p:txBody>
          <a:bodyPr wrap="square">
            <a:spAutoFit/>
          </a:bodyPr>
          <a:lstStyle/>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・食事</a:t>
            </a:r>
            <a:r>
              <a:rPr lang="ja-JP" altLang="ja-JP" sz="1350" dirty="0">
                <a:latin typeface="HG丸ｺﾞｼｯｸM-PRO" panose="020F0600000000000000" pitchFamily="50" charset="-128"/>
                <a:ea typeface="HG丸ｺﾞｼｯｸM-PRO" panose="020F0600000000000000" pitchFamily="50" charset="-128"/>
              </a:rPr>
              <a:t>、休憩、懇談等に利用する部屋です</a:t>
            </a:r>
            <a:r>
              <a:rPr lang="ja-JP" altLang="ja-JP" sz="1350" dirty="0" smtClean="0">
                <a:latin typeface="HG丸ｺﾞｼｯｸM-PRO" panose="020F0600000000000000" pitchFamily="50" charset="-128"/>
                <a:ea typeface="HG丸ｺﾞｼｯｸM-PRO" panose="020F0600000000000000" pitchFamily="50" charset="-128"/>
              </a:rPr>
              <a:t>。他</a:t>
            </a:r>
            <a:r>
              <a:rPr lang="ja-JP" altLang="ja-JP" sz="1350" dirty="0">
                <a:latin typeface="HG丸ｺﾞｼｯｸM-PRO" panose="020F0600000000000000" pitchFamily="50" charset="-128"/>
                <a:ea typeface="HG丸ｺﾞｼｯｸM-PRO" panose="020F0600000000000000" pitchFamily="50" charset="-128"/>
              </a:rPr>
              <a:t>の利用学生に迷惑にならないように利用してください</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給湯器</a:t>
            </a:r>
            <a:r>
              <a:rPr lang="ja-JP" altLang="ja-JP" sz="1350" dirty="0" smtClean="0">
                <a:latin typeface="HG丸ｺﾞｼｯｸM-PRO" panose="020F0600000000000000" pitchFamily="50" charset="-128"/>
                <a:ea typeface="HG丸ｺﾞｼｯｸM-PRO" panose="020F0600000000000000" pitchFamily="50" charset="-128"/>
              </a:rPr>
              <a:t>、</a:t>
            </a:r>
            <a:r>
              <a:rPr lang="ja-JP" altLang="ja-JP" sz="1350" dirty="0">
                <a:latin typeface="HG丸ｺﾞｼｯｸM-PRO" panose="020F0600000000000000" pitchFamily="50" charset="-128"/>
                <a:ea typeface="HG丸ｺﾞｼｯｸM-PRO" panose="020F0600000000000000" pitchFamily="50" charset="-128"/>
              </a:rPr>
              <a:t>電子レンジ、</a:t>
            </a:r>
            <a:r>
              <a:rPr lang="ja-JP" altLang="ja-JP" sz="1350" dirty="0" smtClean="0">
                <a:latin typeface="HG丸ｺﾞｼｯｸM-PRO" panose="020F0600000000000000" pitchFamily="50" charset="-128"/>
                <a:ea typeface="HG丸ｺﾞｼｯｸM-PRO" panose="020F0600000000000000" pitchFamily="50" charset="-128"/>
              </a:rPr>
              <a:t>テレビなど</a:t>
            </a:r>
            <a:r>
              <a:rPr lang="ja-JP" altLang="ja-JP" sz="1350" dirty="0">
                <a:latin typeface="HG丸ｺﾞｼｯｸM-PRO" panose="020F0600000000000000" pitchFamily="50" charset="-128"/>
                <a:ea typeface="HG丸ｺﾞｼｯｸM-PRO" panose="020F0600000000000000" pitchFamily="50" charset="-128"/>
              </a:rPr>
              <a:t>を設置しています</a:t>
            </a:r>
            <a:r>
              <a:rPr lang="ja-JP" altLang="ja-JP" sz="1350" dirty="0" smtClean="0">
                <a:latin typeface="HG丸ｺﾞｼｯｸM-PRO" panose="020F0600000000000000" pitchFamily="50" charset="-128"/>
                <a:ea typeface="HG丸ｺﾞｼｯｸM-PRO" panose="020F0600000000000000" pitchFamily="50" charset="-128"/>
              </a:rPr>
              <a:t>。</a:t>
            </a:r>
            <a:r>
              <a:rPr lang="en-US" altLang="ja-JP" sz="1350" dirty="0">
                <a:latin typeface="HG丸ｺﾞｼｯｸM-PRO" panose="020F0600000000000000" pitchFamily="50" charset="-128"/>
                <a:ea typeface="HG丸ｺﾞｼｯｸM-PRO" panose="020F0600000000000000" pitchFamily="50" charset="-128"/>
              </a:rPr>
              <a:t> </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38" name="テキスト ボックス 37"/>
          <p:cNvSpPr txBox="1"/>
          <p:nvPr/>
        </p:nvSpPr>
        <p:spPr>
          <a:xfrm>
            <a:off x="4487914" y="6453461"/>
            <a:ext cx="1012341" cy="307777"/>
          </a:xfrm>
          <a:prstGeom prst="rect">
            <a:avLst/>
          </a:prstGeom>
          <a:noFill/>
        </p:spPr>
        <p:txBody>
          <a:bodyPr wrap="square" rtlCol="0">
            <a:spAutoFit/>
          </a:bodyPr>
          <a:lstStyle/>
          <a:p>
            <a:r>
              <a:rPr lang="ja-JP" altLang="en-US" sz="1400" dirty="0" smtClean="0"/>
              <a:t>掲示板</a:t>
            </a:r>
            <a:r>
              <a:rPr lang="en-US" altLang="ja-JP" sz="1400" dirty="0" smtClean="0"/>
              <a:t>1</a:t>
            </a:r>
          </a:p>
        </p:txBody>
      </p:sp>
      <p:sp>
        <p:nvSpPr>
          <p:cNvPr id="17" name="テキスト ボックス 16"/>
          <p:cNvSpPr txBox="1"/>
          <p:nvPr/>
        </p:nvSpPr>
        <p:spPr>
          <a:xfrm>
            <a:off x="3872896" y="1337676"/>
            <a:ext cx="450861" cy="461665"/>
          </a:xfrm>
          <a:prstGeom prst="rect">
            <a:avLst/>
          </a:prstGeom>
          <a:noFill/>
        </p:spPr>
        <p:txBody>
          <a:bodyPr wrap="squar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①</a:t>
            </a:r>
            <a:endParaRPr kumimoji="1" lang="en-US" altLang="ja-JP" sz="2400" b="1" dirty="0" smtClean="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5878431" y="3297154"/>
            <a:ext cx="450861" cy="461665"/>
          </a:xfrm>
          <a:prstGeom prst="rect">
            <a:avLst/>
          </a:prstGeom>
          <a:noFill/>
        </p:spPr>
        <p:txBody>
          <a:bodyPr wrap="squar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②</a:t>
            </a:r>
            <a:endParaRPr kumimoji="1" lang="en-US" altLang="ja-JP" sz="2400" b="1" dirty="0" smtClean="0">
              <a:latin typeface="HG丸ｺﾞｼｯｸM-PRO" panose="020F0600000000000000" pitchFamily="50" charset="-128"/>
              <a:ea typeface="HG丸ｺﾞｼｯｸM-PRO" panose="020F0600000000000000" pitchFamily="50" charset="-128"/>
            </a:endParaRPr>
          </a:p>
        </p:txBody>
      </p:sp>
      <p:sp>
        <p:nvSpPr>
          <p:cNvPr id="36" name="テキスト ボックス 35"/>
          <p:cNvSpPr txBox="1"/>
          <p:nvPr/>
        </p:nvSpPr>
        <p:spPr>
          <a:xfrm>
            <a:off x="6314886" y="5919257"/>
            <a:ext cx="450861"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③</a:t>
            </a:r>
            <a:endParaRPr kumimoji="1" lang="en-US" altLang="ja-JP" sz="2400" b="1" dirty="0" smtClean="0">
              <a:latin typeface="HG丸ｺﾞｼｯｸM-PRO" panose="020F0600000000000000" pitchFamily="50" charset="-128"/>
              <a:ea typeface="HG丸ｺﾞｼｯｸM-PRO" panose="020F0600000000000000" pitchFamily="50" charset="-128"/>
            </a:endParaRPr>
          </a:p>
        </p:txBody>
      </p:sp>
      <p:sp>
        <p:nvSpPr>
          <p:cNvPr id="37" name="テキスト ボックス 36"/>
          <p:cNvSpPr txBox="1"/>
          <p:nvPr/>
        </p:nvSpPr>
        <p:spPr>
          <a:xfrm>
            <a:off x="6018752" y="7029038"/>
            <a:ext cx="450861" cy="461665"/>
          </a:xfrm>
          <a:prstGeom prst="rect">
            <a:avLst/>
          </a:prstGeom>
          <a:noFill/>
        </p:spPr>
        <p:txBody>
          <a:bodyPr wrap="square" rtlCol="0">
            <a:spAutoFit/>
          </a:bodyPr>
          <a:lstStyle/>
          <a:p>
            <a:r>
              <a:rPr lang="ja-JP" altLang="en-US" sz="2400" b="1" dirty="0" smtClean="0">
                <a:latin typeface="HG丸ｺﾞｼｯｸM-PRO" panose="020F0600000000000000" pitchFamily="50" charset="-128"/>
                <a:ea typeface="HG丸ｺﾞｼｯｸM-PRO" panose="020F0600000000000000" pitchFamily="50" charset="-128"/>
              </a:rPr>
              <a:t>④</a:t>
            </a:r>
            <a:endParaRPr lang="en-US" altLang="ja-JP" sz="2400" b="1" dirty="0" smtClean="0">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3569670" y="8753605"/>
            <a:ext cx="450861" cy="461665"/>
          </a:xfrm>
          <a:prstGeom prst="rect">
            <a:avLst/>
          </a:prstGeom>
          <a:noFill/>
        </p:spPr>
        <p:txBody>
          <a:bodyPr wrap="square" rtlCol="0">
            <a:spAutoFit/>
          </a:bodyPr>
          <a:lstStyle/>
          <a:p>
            <a:r>
              <a:rPr lang="ja-JP" altLang="en-US" sz="2400" b="1" dirty="0" smtClean="0">
                <a:latin typeface="HG丸ｺﾞｼｯｸM-PRO" panose="020F0600000000000000" pitchFamily="50" charset="-128"/>
                <a:ea typeface="HG丸ｺﾞｼｯｸM-PRO" panose="020F0600000000000000" pitchFamily="50" charset="-128"/>
              </a:rPr>
              <a:t>⑤</a:t>
            </a:r>
            <a:endParaRPr kumimoji="1" lang="en-US" altLang="ja-JP" sz="2400" b="1" dirty="0" smtClean="0">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3355731" y="2195039"/>
            <a:ext cx="450861" cy="461665"/>
          </a:xfrm>
          <a:prstGeom prst="rect">
            <a:avLst/>
          </a:prstGeom>
          <a:noFill/>
        </p:spPr>
        <p:txBody>
          <a:bodyPr wrap="square" rtlCol="0">
            <a:spAutoFit/>
          </a:bodyPr>
          <a:lstStyle/>
          <a:p>
            <a:r>
              <a:rPr lang="ja-JP" altLang="en-US" sz="2400" b="1" dirty="0" smtClean="0">
                <a:latin typeface="HG丸ｺﾞｼｯｸM-PRO" panose="020F0600000000000000" pitchFamily="50" charset="-128"/>
                <a:ea typeface="HG丸ｺﾞｼｯｸM-PRO" panose="020F0600000000000000" pitchFamily="50" charset="-128"/>
              </a:rPr>
              <a:t>⑥</a:t>
            </a:r>
            <a:endParaRPr kumimoji="1" lang="en-US" altLang="ja-JP" sz="2400" b="1" dirty="0" smtClean="0">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4142813" y="6376446"/>
            <a:ext cx="450861" cy="461665"/>
          </a:xfrm>
          <a:prstGeom prst="rect">
            <a:avLst/>
          </a:prstGeom>
          <a:noFill/>
        </p:spPr>
        <p:txBody>
          <a:bodyPr wrap="squar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⑩</a:t>
            </a:r>
            <a:endParaRPr kumimoji="1" lang="en-US" altLang="ja-JP" sz="2400" b="1" dirty="0" smtClean="0">
              <a:latin typeface="HG丸ｺﾞｼｯｸM-PRO" panose="020F0600000000000000" pitchFamily="50" charset="-128"/>
              <a:ea typeface="HG丸ｺﾞｼｯｸM-PRO" panose="020F0600000000000000" pitchFamily="50" charset="-128"/>
            </a:endParaRPr>
          </a:p>
        </p:txBody>
      </p:sp>
      <p:sp>
        <p:nvSpPr>
          <p:cNvPr id="42" name="Rectangle 44"/>
          <p:cNvSpPr>
            <a:spLocks noChangeArrowheads="1"/>
          </p:cNvSpPr>
          <p:nvPr/>
        </p:nvSpPr>
        <p:spPr bwMode="auto">
          <a:xfrm>
            <a:off x="4548971" y="4426498"/>
            <a:ext cx="704850" cy="257175"/>
          </a:xfrm>
          <a:prstGeom prst="rect">
            <a:avLst/>
          </a:prstGeom>
          <a:solidFill>
            <a:srgbClr val="FFFFFF"/>
          </a:solidFill>
          <a:ln w="9525">
            <a:solidFill>
              <a:srgbClr val="000000"/>
            </a:solidFill>
            <a:miter lim="800000"/>
            <a:headEnd/>
            <a:tailEnd/>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b="0" i="0" u="none" strike="noStrike" baseline="0" dirty="0">
                <a:solidFill>
                  <a:srgbClr val="000000"/>
                </a:solidFill>
                <a:latin typeface="+mj-ea"/>
                <a:ea typeface="+mj-ea"/>
              </a:rPr>
              <a:t>吹抜</a:t>
            </a:r>
          </a:p>
        </p:txBody>
      </p:sp>
      <p:sp>
        <p:nvSpPr>
          <p:cNvPr id="43" name="テキスト ボックス 42"/>
          <p:cNvSpPr txBox="1"/>
          <p:nvPr/>
        </p:nvSpPr>
        <p:spPr>
          <a:xfrm>
            <a:off x="3236688" y="6530584"/>
            <a:ext cx="865899" cy="451406"/>
          </a:xfrm>
          <a:prstGeom prst="rect">
            <a:avLst/>
          </a:prstGeom>
          <a:noFill/>
        </p:spPr>
        <p:txBody>
          <a:bodyPr wrap="square" rtlCol="0">
            <a:spAutoFit/>
          </a:bodyPr>
          <a:lstStyle/>
          <a:p>
            <a:pPr>
              <a:lnSpc>
                <a:spcPts val="1400"/>
              </a:lnSpc>
            </a:pPr>
            <a:r>
              <a:rPr lang="ja-JP" altLang="en-US" sz="1400" dirty="0" smtClean="0"/>
              <a:t>　学生</a:t>
            </a:r>
            <a:endParaRPr lang="en-US" altLang="ja-JP" sz="1400" dirty="0" smtClean="0"/>
          </a:p>
          <a:p>
            <a:pPr>
              <a:lnSpc>
                <a:spcPts val="1400"/>
              </a:lnSpc>
            </a:pPr>
            <a:r>
              <a:rPr lang="ja-JP" altLang="en-US" sz="1400" dirty="0" smtClean="0"/>
              <a:t>ラウンジ</a:t>
            </a:r>
            <a:endParaRPr lang="en-US" altLang="ja-JP" sz="1400" dirty="0" smtClean="0"/>
          </a:p>
        </p:txBody>
      </p:sp>
      <p:sp>
        <p:nvSpPr>
          <p:cNvPr id="44" name="テキスト ボックス 43"/>
          <p:cNvSpPr txBox="1"/>
          <p:nvPr/>
        </p:nvSpPr>
        <p:spPr>
          <a:xfrm>
            <a:off x="3968514" y="6934639"/>
            <a:ext cx="836560" cy="276999"/>
          </a:xfrm>
          <a:prstGeom prst="rect">
            <a:avLst/>
          </a:prstGeom>
          <a:noFill/>
        </p:spPr>
        <p:txBody>
          <a:bodyPr wrap="square" rtlCol="0">
            <a:spAutoFit/>
          </a:bodyPr>
          <a:lstStyle/>
          <a:p>
            <a:r>
              <a:rPr lang="ja-JP" altLang="en-US" sz="1200" dirty="0" smtClean="0"/>
              <a:t>　ロッカー</a:t>
            </a:r>
            <a:endParaRPr lang="en-US" altLang="ja-JP" sz="1200" dirty="0" smtClean="0"/>
          </a:p>
        </p:txBody>
      </p:sp>
      <p:sp>
        <p:nvSpPr>
          <p:cNvPr id="45" name="テキスト ボックス 44"/>
          <p:cNvSpPr txBox="1"/>
          <p:nvPr/>
        </p:nvSpPr>
        <p:spPr>
          <a:xfrm>
            <a:off x="3703849" y="7320288"/>
            <a:ext cx="369332" cy="723144"/>
          </a:xfrm>
          <a:prstGeom prst="rect">
            <a:avLst/>
          </a:prstGeom>
          <a:noFill/>
        </p:spPr>
        <p:txBody>
          <a:bodyPr vert="eaVert" wrap="square" rtlCol="0">
            <a:spAutoFit/>
          </a:bodyPr>
          <a:lstStyle/>
          <a:p>
            <a:r>
              <a:rPr lang="ja-JP" altLang="en-US" sz="1200" dirty="0" smtClean="0"/>
              <a:t>　ロッカー</a:t>
            </a:r>
            <a:endParaRPr lang="en-US" altLang="ja-JP" sz="1200" dirty="0" smtClean="0"/>
          </a:p>
        </p:txBody>
      </p:sp>
      <p:sp>
        <p:nvSpPr>
          <p:cNvPr id="46" name="正方形/長方形 45"/>
          <p:cNvSpPr/>
          <p:nvPr/>
        </p:nvSpPr>
        <p:spPr>
          <a:xfrm>
            <a:off x="286776" y="9014178"/>
            <a:ext cx="2880000" cy="324000"/>
          </a:xfrm>
          <a:prstGeom prst="rect">
            <a:avLst/>
          </a:prstGeom>
          <a:solidFill>
            <a:schemeClr val="accent1">
              <a:lumMod val="40000"/>
              <a:lumOff val="60000"/>
            </a:schemeClr>
          </a:solidFill>
          <a:ln>
            <a:round/>
          </a:ln>
        </p:spPr>
        <p:style>
          <a:lnRef idx="3">
            <a:schemeClr val="lt1"/>
          </a:lnRef>
          <a:fillRef idx="1">
            <a:schemeClr val="accent1"/>
          </a:fillRef>
          <a:effectRef idx="1">
            <a:schemeClr val="accent1"/>
          </a:effectRef>
          <a:fontRef idx="minor">
            <a:schemeClr val="lt1"/>
          </a:fontRef>
        </p:style>
        <p:txBody>
          <a:bodyPr wrap="none" rtlCol="0" anchor="ctr">
            <a:spAutoFit/>
          </a:bodyPr>
          <a:lstStyle/>
          <a:p>
            <a:pPr hangingPunct="0"/>
            <a:r>
              <a:rPr lang="ja-JP" altLang="en-US" b="1" dirty="0" smtClean="0">
                <a:solidFill>
                  <a:schemeClr val="tx1"/>
                </a:solidFill>
                <a:latin typeface="HG丸ｺﾞｼｯｸM-PRO" panose="020F0600000000000000" pitchFamily="50" charset="-128"/>
                <a:ea typeface="HG丸ｺﾞｼｯｸM-PRO" panose="020F0600000000000000" pitchFamily="50" charset="-128"/>
              </a:rPr>
              <a:t>⑥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学</a:t>
            </a:r>
            <a:r>
              <a:rPr lang="ja-JP" altLang="ja-JP" b="1" dirty="0">
                <a:solidFill>
                  <a:schemeClr val="tx1"/>
                </a:solidFill>
                <a:latin typeface="HG丸ｺﾞｼｯｸM-PRO" panose="020F0600000000000000" pitchFamily="50" charset="-128"/>
                <a:ea typeface="HG丸ｺﾞｼｯｸM-PRO" panose="020F0600000000000000" pitchFamily="50" charset="-128"/>
              </a:rPr>
              <a:t>　習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室</a:t>
            </a:r>
            <a:endParaRPr lang="ja-JP"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47" name="正方形/長方形 46"/>
          <p:cNvSpPr/>
          <p:nvPr/>
        </p:nvSpPr>
        <p:spPr>
          <a:xfrm>
            <a:off x="166899" y="9379030"/>
            <a:ext cx="3096000" cy="525528"/>
          </a:xfrm>
          <a:prstGeom prst="rect">
            <a:avLst/>
          </a:prstGeom>
        </p:spPr>
        <p:txBody>
          <a:bodyPr wrap="square">
            <a:spAutoFit/>
          </a:bodyPr>
          <a:lstStyle/>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・お身体</a:t>
            </a:r>
            <a:r>
              <a:rPr lang="ja-JP" altLang="ja-JP" sz="1350" dirty="0">
                <a:latin typeface="HG丸ｺﾞｼｯｸM-PRO" panose="020F0600000000000000" pitchFamily="50" charset="-128"/>
                <a:ea typeface="HG丸ｺﾞｼｯｸM-PRO" panose="020F0600000000000000" pitchFamily="50" charset="-128"/>
              </a:rPr>
              <a:t>の不自由な方に使用いただける机をご用意しています。</a:t>
            </a:r>
          </a:p>
        </p:txBody>
      </p:sp>
      <p:sp>
        <p:nvSpPr>
          <p:cNvPr id="48" name="正方形/長方形 47"/>
          <p:cNvSpPr/>
          <p:nvPr/>
        </p:nvSpPr>
        <p:spPr>
          <a:xfrm>
            <a:off x="5741634" y="8799825"/>
            <a:ext cx="494046"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⑦</a:t>
            </a:r>
            <a:endParaRPr lang="ja-JP" altLang="en-US" sz="2400" dirty="0"/>
          </a:p>
        </p:txBody>
      </p:sp>
      <p:sp>
        <p:nvSpPr>
          <p:cNvPr id="13" name="テキスト ボックス 12"/>
          <p:cNvSpPr txBox="1"/>
          <p:nvPr/>
        </p:nvSpPr>
        <p:spPr>
          <a:xfrm>
            <a:off x="3184712" y="6901006"/>
            <a:ext cx="584845" cy="369332"/>
          </a:xfrm>
          <a:prstGeom prst="rect">
            <a:avLst/>
          </a:prstGeom>
          <a:noFill/>
        </p:spPr>
        <p:txBody>
          <a:bodyPr wrap="square" rtlCol="0">
            <a:spAutoFit/>
          </a:bodyPr>
          <a:lstStyle/>
          <a:p>
            <a:r>
              <a:rPr kumimoji="1" lang="ja-JP" altLang="en-US" sz="900" dirty="0" smtClean="0"/>
              <a:t>自動</a:t>
            </a:r>
            <a:endParaRPr kumimoji="1" lang="en-US" altLang="ja-JP" sz="900" dirty="0" smtClean="0"/>
          </a:p>
          <a:p>
            <a:r>
              <a:rPr kumimoji="1" lang="ja-JP" altLang="en-US" sz="900" dirty="0" smtClean="0"/>
              <a:t>販売機</a:t>
            </a:r>
            <a:endParaRPr kumimoji="1" lang="ja-JP" altLang="en-US" sz="900" dirty="0"/>
          </a:p>
        </p:txBody>
      </p:sp>
    </p:spTree>
    <p:extLst>
      <p:ext uri="{BB962C8B-B14F-4D97-AF65-F5344CB8AC3E}">
        <p14:creationId xmlns:p14="http://schemas.microsoft.com/office/powerpoint/2010/main" val="898557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グループ化 160"/>
          <p:cNvGrpSpPr>
            <a:grpSpLocks noChangeAspect="1"/>
          </p:cNvGrpSpPr>
          <p:nvPr/>
        </p:nvGrpSpPr>
        <p:grpSpPr>
          <a:xfrm>
            <a:off x="147206" y="889859"/>
            <a:ext cx="3825792" cy="9103699"/>
            <a:chOff x="1531030" y="326572"/>
            <a:chExt cx="4072619" cy="9839325"/>
          </a:xfrm>
        </p:grpSpPr>
        <p:pic>
          <p:nvPicPr>
            <p:cNvPr id="159" name="図 158"/>
            <p:cNvPicPr>
              <a:picLocks noChangeAspect="1"/>
            </p:cNvPicPr>
            <p:nvPr/>
          </p:nvPicPr>
          <p:blipFill>
            <a:blip r:embed="rId3"/>
            <a:stretch>
              <a:fillRect/>
            </a:stretch>
          </p:blipFill>
          <p:spPr>
            <a:xfrm>
              <a:off x="1631723" y="326572"/>
              <a:ext cx="3971926" cy="9839325"/>
            </a:xfrm>
            <a:prstGeom prst="rect">
              <a:avLst/>
            </a:prstGeom>
          </p:spPr>
        </p:pic>
        <p:sp>
          <p:nvSpPr>
            <p:cNvPr id="84" name="Rectangle 28"/>
            <p:cNvSpPr>
              <a:spLocks noChangeArrowheads="1"/>
            </p:cNvSpPr>
            <p:nvPr/>
          </p:nvSpPr>
          <p:spPr bwMode="auto">
            <a:xfrm>
              <a:off x="3599542" y="9372520"/>
              <a:ext cx="1181100" cy="438150"/>
            </a:xfrm>
            <a:prstGeom prst="rect">
              <a:avLst/>
            </a:prstGeom>
            <a:noFill/>
            <a:ln w="9525">
              <a:noFill/>
              <a:miter lim="800000"/>
              <a:headEnd/>
              <a:tailEnd/>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600" b="0" i="0" u="none" strike="noStrike" baseline="0" dirty="0">
                  <a:solidFill>
                    <a:sysClr val="windowText" lastClr="000000"/>
                  </a:solidFill>
                  <a:latin typeface="+mj-ea"/>
                  <a:ea typeface="+mj-ea"/>
                </a:rPr>
                <a:t>第１講義室</a:t>
              </a:r>
            </a:p>
          </p:txBody>
        </p:sp>
        <p:sp>
          <p:nvSpPr>
            <p:cNvPr id="112" name="Rectangle 29"/>
            <p:cNvSpPr>
              <a:spLocks noChangeArrowheads="1"/>
            </p:cNvSpPr>
            <p:nvPr/>
          </p:nvSpPr>
          <p:spPr bwMode="auto">
            <a:xfrm>
              <a:off x="1834242" y="9334114"/>
              <a:ext cx="1006475" cy="542925"/>
            </a:xfrm>
            <a:prstGeom prst="rect">
              <a:avLst/>
            </a:prstGeom>
            <a:noFill/>
            <a:ln w="9525">
              <a:noFill/>
              <a:miter lim="800000"/>
              <a:headEnd/>
              <a:tailEnd/>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600" b="0" i="0" u="none" strike="noStrike" baseline="0" dirty="0">
                  <a:solidFill>
                    <a:srgbClr val="000000"/>
                  </a:solidFill>
                  <a:latin typeface="+mn-ea"/>
                  <a:ea typeface="+mn-ea"/>
                </a:rPr>
                <a:t>多目的室</a:t>
              </a:r>
            </a:p>
          </p:txBody>
        </p:sp>
        <p:sp>
          <p:nvSpPr>
            <p:cNvPr id="140" name="Rectangle 44"/>
            <p:cNvSpPr>
              <a:spLocks noChangeArrowheads="1"/>
            </p:cNvSpPr>
            <p:nvPr/>
          </p:nvSpPr>
          <p:spPr bwMode="auto">
            <a:xfrm>
              <a:off x="3097892" y="4353610"/>
              <a:ext cx="704850" cy="257175"/>
            </a:xfrm>
            <a:prstGeom prst="rect">
              <a:avLst/>
            </a:prstGeom>
            <a:solidFill>
              <a:srgbClr val="FFFFFF"/>
            </a:solidFill>
            <a:ln w="9525">
              <a:solidFill>
                <a:srgbClr val="000000"/>
              </a:solidFill>
              <a:miter lim="800000"/>
              <a:headEnd/>
              <a:tailEnd/>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b="0" i="0" u="none" strike="noStrike" baseline="0" dirty="0">
                  <a:solidFill>
                    <a:srgbClr val="000000"/>
                  </a:solidFill>
                  <a:latin typeface="+mj-ea"/>
                  <a:ea typeface="+mj-ea"/>
                </a:rPr>
                <a:t>吹抜</a:t>
              </a:r>
            </a:p>
          </p:txBody>
        </p:sp>
        <p:sp>
          <p:nvSpPr>
            <p:cNvPr id="141" name="テキスト ボックス 1"/>
            <p:cNvSpPr txBox="1"/>
            <p:nvPr/>
          </p:nvSpPr>
          <p:spPr>
            <a:xfrm>
              <a:off x="4505856" y="4647184"/>
              <a:ext cx="847725" cy="2729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600" dirty="0"/>
                <a:t>実習室</a:t>
              </a:r>
            </a:p>
          </p:txBody>
        </p:sp>
        <p:sp>
          <p:nvSpPr>
            <p:cNvPr id="142" name="Rectangle 28"/>
            <p:cNvSpPr>
              <a:spLocks noChangeArrowheads="1"/>
            </p:cNvSpPr>
            <p:nvPr/>
          </p:nvSpPr>
          <p:spPr bwMode="auto">
            <a:xfrm>
              <a:off x="4364717" y="6603358"/>
              <a:ext cx="1181100" cy="438150"/>
            </a:xfrm>
            <a:prstGeom prst="rect">
              <a:avLst/>
            </a:prstGeom>
            <a:noFill/>
            <a:ln w="9525">
              <a:noFill/>
              <a:miter lim="800000"/>
              <a:headEnd/>
              <a:tailEnd/>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600" b="0" i="0" u="none" strike="noStrike" baseline="0" dirty="0">
                  <a:solidFill>
                    <a:sysClr val="windowText" lastClr="000000"/>
                  </a:solidFill>
                  <a:latin typeface="+mj-ea"/>
                  <a:ea typeface="+mj-ea"/>
                </a:rPr>
                <a:t>第２講義室</a:t>
              </a:r>
            </a:p>
          </p:txBody>
        </p:sp>
        <p:sp>
          <p:nvSpPr>
            <p:cNvPr id="143" name="Rectangle 28"/>
            <p:cNvSpPr>
              <a:spLocks noChangeArrowheads="1"/>
            </p:cNvSpPr>
            <p:nvPr/>
          </p:nvSpPr>
          <p:spPr bwMode="auto">
            <a:xfrm>
              <a:off x="3069317" y="1125399"/>
              <a:ext cx="1181100" cy="336550"/>
            </a:xfrm>
            <a:prstGeom prst="rect">
              <a:avLst/>
            </a:prstGeom>
            <a:noFill/>
            <a:ln w="9525">
              <a:noFill/>
              <a:miter lim="800000"/>
              <a:headEnd/>
              <a:tailEnd/>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600" b="0" i="0" u="none" strike="noStrike" baseline="0" dirty="0">
                  <a:solidFill>
                    <a:sysClr val="windowText" lastClr="000000"/>
                  </a:solidFill>
                  <a:latin typeface="+mj-ea"/>
                  <a:ea typeface="+mj-ea"/>
                </a:rPr>
                <a:t>第３講義室</a:t>
              </a:r>
            </a:p>
          </p:txBody>
        </p:sp>
        <p:sp>
          <p:nvSpPr>
            <p:cNvPr id="144" name="Rectangle 28"/>
            <p:cNvSpPr>
              <a:spLocks noChangeArrowheads="1"/>
            </p:cNvSpPr>
            <p:nvPr/>
          </p:nvSpPr>
          <p:spPr bwMode="auto">
            <a:xfrm>
              <a:off x="1531030" y="1090098"/>
              <a:ext cx="1511300" cy="415925"/>
            </a:xfrm>
            <a:prstGeom prst="rect">
              <a:avLst/>
            </a:prstGeom>
            <a:noFill/>
            <a:ln w="9525">
              <a:noFill/>
              <a:miter lim="800000"/>
              <a:headEnd/>
              <a:tailEnd/>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600" b="0" i="0" u="none" strike="noStrike" baseline="0" dirty="0">
                  <a:solidFill>
                    <a:sysClr val="windowText" lastClr="000000"/>
                  </a:solidFill>
                  <a:latin typeface="+mj-ea"/>
                  <a:ea typeface="+mj-ea"/>
                </a:rPr>
                <a:t>第４講義室</a:t>
              </a:r>
            </a:p>
          </p:txBody>
        </p:sp>
        <p:sp>
          <p:nvSpPr>
            <p:cNvPr id="145" name="Rectangle 28"/>
            <p:cNvSpPr>
              <a:spLocks noChangeArrowheads="1"/>
            </p:cNvSpPr>
            <p:nvPr/>
          </p:nvSpPr>
          <p:spPr bwMode="auto">
            <a:xfrm>
              <a:off x="4345667" y="1077398"/>
              <a:ext cx="1181100" cy="438150"/>
            </a:xfrm>
            <a:prstGeom prst="rect">
              <a:avLst/>
            </a:prstGeom>
            <a:noFill/>
            <a:ln w="9525">
              <a:noFill/>
              <a:miter lim="800000"/>
              <a:headEnd/>
              <a:tailEnd/>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600" b="0" i="0" u="none" strike="noStrike" baseline="0" dirty="0">
                  <a:solidFill>
                    <a:sysClr val="windowText" lastClr="000000"/>
                  </a:solidFill>
                  <a:latin typeface="+mj-ea"/>
                  <a:ea typeface="+mj-ea"/>
                </a:rPr>
                <a:t>教材準備室</a:t>
              </a:r>
            </a:p>
          </p:txBody>
        </p:sp>
        <p:sp>
          <p:nvSpPr>
            <p:cNvPr id="146" name="テキスト ボックス 178"/>
            <p:cNvSpPr txBox="1"/>
            <p:nvPr/>
          </p:nvSpPr>
          <p:spPr>
            <a:xfrm>
              <a:off x="4504417" y="2842048"/>
              <a:ext cx="946150" cy="368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600" dirty="0"/>
                <a:t>実験室</a:t>
              </a:r>
            </a:p>
          </p:txBody>
        </p:sp>
        <p:sp>
          <p:nvSpPr>
            <p:cNvPr id="147" name="テキスト ボックス 179"/>
            <p:cNvSpPr txBox="1"/>
            <p:nvPr/>
          </p:nvSpPr>
          <p:spPr>
            <a:xfrm>
              <a:off x="4259854" y="3599673"/>
              <a:ext cx="1299546" cy="3888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600" dirty="0"/>
                <a:t>実験準備室</a:t>
              </a:r>
            </a:p>
          </p:txBody>
        </p:sp>
        <p:sp>
          <p:nvSpPr>
            <p:cNvPr id="148" name="Rectangle 28"/>
            <p:cNvSpPr>
              <a:spLocks noChangeArrowheads="1"/>
            </p:cNvSpPr>
            <p:nvPr/>
          </p:nvSpPr>
          <p:spPr bwMode="auto">
            <a:xfrm>
              <a:off x="1780267" y="2318776"/>
              <a:ext cx="673100" cy="800100"/>
            </a:xfrm>
            <a:prstGeom prst="rect">
              <a:avLst/>
            </a:prstGeom>
            <a:noFill/>
            <a:ln w="9525">
              <a:noFill/>
              <a:miter lim="800000"/>
              <a:headEnd/>
              <a:tailEnd/>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ts val="1700"/>
                </a:lnSpc>
                <a:defRPr sz="1000"/>
              </a:pPr>
              <a:r>
                <a:rPr lang="ja-JP" altLang="en-US" sz="1600" b="0" i="0" u="none" strike="noStrike" baseline="0" dirty="0">
                  <a:solidFill>
                    <a:sysClr val="windowText" lastClr="000000"/>
                  </a:solidFill>
                  <a:latin typeface="+mj-ea"/>
                  <a:ea typeface="+mj-ea"/>
                </a:rPr>
                <a:t>特別　　研修室</a:t>
              </a:r>
            </a:p>
          </p:txBody>
        </p:sp>
        <p:sp>
          <p:nvSpPr>
            <p:cNvPr id="149" name="Rectangle 28"/>
            <p:cNvSpPr>
              <a:spLocks noChangeArrowheads="1"/>
            </p:cNvSpPr>
            <p:nvPr/>
          </p:nvSpPr>
          <p:spPr bwMode="auto">
            <a:xfrm>
              <a:off x="1727155" y="3462931"/>
              <a:ext cx="917149" cy="470142"/>
            </a:xfrm>
            <a:prstGeom prst="rect">
              <a:avLst/>
            </a:prstGeom>
            <a:noFill/>
            <a:ln w="9525">
              <a:noFill/>
              <a:miter lim="800000"/>
              <a:headEnd/>
              <a:tailEnd/>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ts val="1700"/>
                </a:lnSpc>
                <a:defRPr sz="1000"/>
              </a:pPr>
              <a:r>
                <a:rPr lang="ja-JP" altLang="en-US" sz="1600" b="0" i="0" u="none" strike="noStrike" baseline="0" dirty="0">
                  <a:solidFill>
                    <a:sysClr val="windowText" lastClr="000000"/>
                  </a:solidFill>
                  <a:latin typeface="+mj-ea"/>
                  <a:ea typeface="+mj-ea"/>
                </a:rPr>
                <a:t>学生活動支援室</a:t>
              </a:r>
            </a:p>
          </p:txBody>
        </p:sp>
        <p:sp>
          <p:nvSpPr>
            <p:cNvPr id="150" name="Rectangle 28"/>
            <p:cNvSpPr>
              <a:spLocks noChangeArrowheads="1"/>
            </p:cNvSpPr>
            <p:nvPr/>
          </p:nvSpPr>
          <p:spPr bwMode="auto">
            <a:xfrm>
              <a:off x="1707011" y="4900815"/>
              <a:ext cx="835895" cy="736600"/>
            </a:xfrm>
            <a:prstGeom prst="rect">
              <a:avLst/>
            </a:prstGeom>
            <a:noFill/>
            <a:ln w="9525">
              <a:noFill/>
              <a:miter lim="800000"/>
              <a:headEnd/>
              <a:tailEnd/>
            </a:ln>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lnSpc>
                  <a:spcPts val="1600"/>
                </a:lnSpc>
                <a:defRPr sz="1000"/>
              </a:pPr>
              <a:r>
                <a:rPr lang="ja-JP" altLang="en-US" sz="1600" b="0" i="0" u="none" strike="noStrike" baseline="0" dirty="0">
                  <a:solidFill>
                    <a:sysClr val="windowText" lastClr="000000"/>
                  </a:solidFill>
                  <a:latin typeface="+mj-ea"/>
                  <a:ea typeface="+mj-ea"/>
                </a:rPr>
                <a:t>客員　　</a:t>
              </a:r>
              <a:r>
                <a:rPr lang="ja-JP" altLang="en-US" sz="1600" b="0" i="0" u="none" strike="noStrike" baseline="0" dirty="0" smtClean="0">
                  <a:solidFill>
                    <a:sysClr val="windowText" lastClr="000000"/>
                  </a:solidFill>
                  <a:latin typeface="+mj-ea"/>
                  <a:ea typeface="+mj-ea"/>
                </a:rPr>
                <a:t>教員室</a:t>
              </a:r>
              <a:endParaRPr lang="ja-JP" altLang="en-US" sz="1600" b="0" i="0" u="none" strike="noStrike" baseline="0" dirty="0">
                <a:solidFill>
                  <a:sysClr val="windowText" lastClr="000000"/>
                </a:solidFill>
                <a:latin typeface="+mj-ea"/>
                <a:ea typeface="+mj-ea"/>
              </a:endParaRPr>
            </a:p>
          </p:txBody>
        </p:sp>
      </p:grpSp>
      <p:grpSp>
        <p:nvGrpSpPr>
          <p:cNvPr id="4" name="グループ化 3"/>
          <p:cNvGrpSpPr/>
          <p:nvPr/>
        </p:nvGrpSpPr>
        <p:grpSpPr>
          <a:xfrm>
            <a:off x="746125" y="220663"/>
            <a:ext cx="0" cy="0"/>
            <a:chOff x="0" y="0"/>
            <a:chExt cx="50" cy="51"/>
          </a:xfrm>
        </p:grpSpPr>
        <p:grpSp>
          <p:nvGrpSpPr>
            <p:cNvPr id="5" name="Group 16"/>
            <p:cNvGrpSpPr>
              <a:grpSpLocks/>
            </p:cNvGrpSpPr>
            <p:nvPr/>
          </p:nvGrpSpPr>
          <p:grpSpPr bwMode="auto">
            <a:xfrm>
              <a:off x="0" y="0"/>
              <a:ext cx="50" cy="51"/>
              <a:chOff x="0" y="0"/>
              <a:chExt cx="49" cy="56"/>
            </a:xfrm>
          </p:grpSpPr>
          <p:sp>
            <p:nvSpPr>
              <p:cNvPr id="7" name="Rectangle 1"/>
              <p:cNvSpPr>
                <a:spLocks noChangeArrowheads="1"/>
              </p:cNvSpPr>
              <p:nvPr/>
            </p:nvSpPr>
            <p:spPr bwMode="auto">
              <a:xfrm>
                <a:off x="0" y="0"/>
                <a:ext cx="49" cy="56"/>
              </a:xfrm>
              <a:prstGeom prst="rect">
                <a:avLst/>
              </a:prstGeom>
              <a:solidFill>
                <a:srgbClr val="FFFFFF"/>
              </a:solidFill>
              <a:ln w="9525">
                <a:solidFill>
                  <a:srgbClr val="000000"/>
                </a:solidFill>
                <a:miter lim="800000"/>
                <a:headEnd/>
                <a:tailEnd/>
              </a:ln>
            </p:spPr>
            <p:txBody>
              <a:bodyPr/>
              <a:lstStyle/>
              <a:p>
                <a:endParaRPr lang="ja-JP" altLang="en-US"/>
              </a:p>
            </p:txBody>
          </p:sp>
          <p:grpSp>
            <p:nvGrpSpPr>
              <p:cNvPr id="8" name="Group 15"/>
              <p:cNvGrpSpPr>
                <a:grpSpLocks/>
              </p:cNvGrpSpPr>
              <p:nvPr/>
            </p:nvGrpSpPr>
            <p:grpSpPr bwMode="auto">
              <a:xfrm>
                <a:off x="1" y="7"/>
                <a:ext cx="47" cy="44"/>
                <a:chOff x="1" y="7"/>
                <a:chExt cx="47" cy="44"/>
              </a:xfrm>
            </p:grpSpPr>
            <p:sp>
              <p:nvSpPr>
                <p:cNvPr id="9" name="Line 8"/>
                <p:cNvSpPr>
                  <a:spLocks noChangeShapeType="1"/>
                </p:cNvSpPr>
                <p:nvPr/>
              </p:nvSpPr>
              <p:spPr bwMode="auto">
                <a:xfrm>
                  <a:off x="1" y="7"/>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Line 9"/>
                <p:cNvSpPr>
                  <a:spLocks noChangeShapeType="1"/>
                </p:cNvSpPr>
                <p:nvPr/>
              </p:nvSpPr>
              <p:spPr bwMode="auto">
                <a:xfrm>
                  <a:off x="1" y="14"/>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 name="Line 10"/>
                <p:cNvSpPr>
                  <a:spLocks noChangeShapeType="1"/>
                </p:cNvSpPr>
                <p:nvPr/>
              </p:nvSpPr>
              <p:spPr bwMode="auto">
                <a:xfrm>
                  <a:off x="1" y="2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 name="Line 11"/>
                <p:cNvSpPr>
                  <a:spLocks noChangeShapeType="1"/>
                </p:cNvSpPr>
                <p:nvPr/>
              </p:nvSpPr>
              <p:spPr bwMode="auto">
                <a:xfrm>
                  <a:off x="1" y="29"/>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Line 12"/>
                <p:cNvSpPr>
                  <a:spLocks noChangeShapeType="1"/>
                </p:cNvSpPr>
                <p:nvPr/>
              </p:nvSpPr>
              <p:spPr bwMode="auto">
                <a:xfrm>
                  <a:off x="1" y="36"/>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 name="Line 13"/>
                <p:cNvSpPr>
                  <a:spLocks noChangeShapeType="1"/>
                </p:cNvSpPr>
                <p:nvPr/>
              </p:nvSpPr>
              <p:spPr bwMode="auto">
                <a:xfrm>
                  <a:off x="1" y="43"/>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Line 14"/>
                <p:cNvSpPr>
                  <a:spLocks noChangeShapeType="1"/>
                </p:cNvSpPr>
                <p:nvPr/>
              </p:nvSpPr>
              <p:spPr bwMode="auto">
                <a:xfrm>
                  <a:off x="1" y="5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sp>
          <p:nvSpPr>
            <p:cNvPr id="6" name="Line 17"/>
            <p:cNvSpPr>
              <a:spLocks noChangeShapeType="1"/>
            </p:cNvSpPr>
            <p:nvPr/>
          </p:nvSpPr>
          <p:spPr bwMode="auto">
            <a:xfrm>
              <a:off x="26" y="1"/>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7" name="グループ化 16"/>
          <p:cNvGrpSpPr/>
          <p:nvPr/>
        </p:nvGrpSpPr>
        <p:grpSpPr>
          <a:xfrm>
            <a:off x="746125" y="220663"/>
            <a:ext cx="0" cy="0"/>
            <a:chOff x="0" y="0"/>
            <a:chExt cx="50" cy="51"/>
          </a:xfrm>
        </p:grpSpPr>
        <p:grpSp>
          <p:nvGrpSpPr>
            <p:cNvPr id="18" name="Group 22"/>
            <p:cNvGrpSpPr>
              <a:grpSpLocks/>
            </p:cNvGrpSpPr>
            <p:nvPr/>
          </p:nvGrpSpPr>
          <p:grpSpPr bwMode="auto">
            <a:xfrm>
              <a:off x="0" y="0"/>
              <a:ext cx="50" cy="51"/>
              <a:chOff x="0" y="0"/>
              <a:chExt cx="49" cy="56"/>
            </a:xfrm>
          </p:grpSpPr>
          <p:sp>
            <p:nvSpPr>
              <p:cNvPr id="20" name="Rectangle 23"/>
              <p:cNvSpPr>
                <a:spLocks noChangeArrowheads="1"/>
              </p:cNvSpPr>
              <p:nvPr/>
            </p:nvSpPr>
            <p:spPr bwMode="auto">
              <a:xfrm>
                <a:off x="0" y="0"/>
                <a:ext cx="49" cy="56"/>
              </a:xfrm>
              <a:prstGeom prst="rect">
                <a:avLst/>
              </a:prstGeom>
              <a:solidFill>
                <a:srgbClr val="FFFFFF"/>
              </a:solidFill>
              <a:ln w="9525">
                <a:solidFill>
                  <a:srgbClr val="000000"/>
                </a:solidFill>
                <a:miter lim="800000"/>
                <a:headEnd/>
                <a:tailEnd/>
              </a:ln>
            </p:spPr>
            <p:txBody>
              <a:bodyPr/>
              <a:lstStyle/>
              <a:p>
                <a:endParaRPr lang="ja-JP" altLang="en-US"/>
              </a:p>
            </p:txBody>
          </p:sp>
          <p:grpSp>
            <p:nvGrpSpPr>
              <p:cNvPr id="21" name="Group 24"/>
              <p:cNvGrpSpPr>
                <a:grpSpLocks/>
              </p:cNvGrpSpPr>
              <p:nvPr/>
            </p:nvGrpSpPr>
            <p:grpSpPr bwMode="auto">
              <a:xfrm>
                <a:off x="1" y="7"/>
                <a:ext cx="47" cy="44"/>
                <a:chOff x="1" y="7"/>
                <a:chExt cx="47" cy="44"/>
              </a:xfrm>
            </p:grpSpPr>
            <p:sp>
              <p:nvSpPr>
                <p:cNvPr id="22" name="Line 25"/>
                <p:cNvSpPr>
                  <a:spLocks noChangeShapeType="1"/>
                </p:cNvSpPr>
                <p:nvPr/>
              </p:nvSpPr>
              <p:spPr bwMode="auto">
                <a:xfrm>
                  <a:off x="1" y="7"/>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 name="Line 26"/>
                <p:cNvSpPr>
                  <a:spLocks noChangeShapeType="1"/>
                </p:cNvSpPr>
                <p:nvPr/>
              </p:nvSpPr>
              <p:spPr bwMode="auto">
                <a:xfrm>
                  <a:off x="1" y="14"/>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 name="Line 27"/>
                <p:cNvSpPr>
                  <a:spLocks noChangeShapeType="1"/>
                </p:cNvSpPr>
                <p:nvPr/>
              </p:nvSpPr>
              <p:spPr bwMode="auto">
                <a:xfrm>
                  <a:off x="1" y="2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 name="Line 28"/>
                <p:cNvSpPr>
                  <a:spLocks noChangeShapeType="1"/>
                </p:cNvSpPr>
                <p:nvPr/>
              </p:nvSpPr>
              <p:spPr bwMode="auto">
                <a:xfrm>
                  <a:off x="1" y="29"/>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 name="Line 29"/>
                <p:cNvSpPr>
                  <a:spLocks noChangeShapeType="1"/>
                </p:cNvSpPr>
                <p:nvPr/>
              </p:nvSpPr>
              <p:spPr bwMode="auto">
                <a:xfrm>
                  <a:off x="1" y="36"/>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 name="Line 30"/>
                <p:cNvSpPr>
                  <a:spLocks noChangeShapeType="1"/>
                </p:cNvSpPr>
                <p:nvPr/>
              </p:nvSpPr>
              <p:spPr bwMode="auto">
                <a:xfrm>
                  <a:off x="1" y="43"/>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 name="Line 31"/>
                <p:cNvSpPr>
                  <a:spLocks noChangeShapeType="1"/>
                </p:cNvSpPr>
                <p:nvPr/>
              </p:nvSpPr>
              <p:spPr bwMode="auto">
                <a:xfrm>
                  <a:off x="1" y="5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sp>
          <p:nvSpPr>
            <p:cNvPr id="19" name="Line 32"/>
            <p:cNvSpPr>
              <a:spLocks noChangeShapeType="1"/>
            </p:cNvSpPr>
            <p:nvPr/>
          </p:nvSpPr>
          <p:spPr bwMode="auto">
            <a:xfrm>
              <a:off x="26" y="1"/>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31" name="グループ化 30"/>
          <p:cNvGrpSpPr/>
          <p:nvPr/>
        </p:nvGrpSpPr>
        <p:grpSpPr>
          <a:xfrm>
            <a:off x="746125" y="220663"/>
            <a:ext cx="0" cy="0"/>
            <a:chOff x="0" y="0"/>
            <a:chExt cx="50" cy="51"/>
          </a:xfrm>
        </p:grpSpPr>
        <p:grpSp>
          <p:nvGrpSpPr>
            <p:cNvPr id="32" name="Group 2"/>
            <p:cNvGrpSpPr>
              <a:grpSpLocks/>
            </p:cNvGrpSpPr>
            <p:nvPr/>
          </p:nvGrpSpPr>
          <p:grpSpPr bwMode="auto">
            <a:xfrm>
              <a:off x="0" y="0"/>
              <a:ext cx="50" cy="51"/>
              <a:chOff x="0" y="0"/>
              <a:chExt cx="49" cy="56"/>
            </a:xfrm>
          </p:grpSpPr>
          <p:sp>
            <p:nvSpPr>
              <p:cNvPr id="34" name="Rectangle 3"/>
              <p:cNvSpPr>
                <a:spLocks noChangeArrowheads="1"/>
              </p:cNvSpPr>
              <p:nvPr/>
            </p:nvSpPr>
            <p:spPr bwMode="auto">
              <a:xfrm>
                <a:off x="0" y="0"/>
                <a:ext cx="49" cy="56"/>
              </a:xfrm>
              <a:prstGeom prst="rect">
                <a:avLst/>
              </a:prstGeom>
              <a:solidFill>
                <a:srgbClr val="FFFFFF"/>
              </a:solidFill>
              <a:ln w="9525">
                <a:solidFill>
                  <a:srgbClr val="000000"/>
                </a:solidFill>
                <a:miter lim="800000"/>
                <a:headEnd/>
                <a:tailEnd/>
              </a:ln>
            </p:spPr>
            <p:txBody>
              <a:bodyPr/>
              <a:lstStyle/>
              <a:p>
                <a:endParaRPr lang="ja-JP" altLang="en-US"/>
              </a:p>
            </p:txBody>
          </p:sp>
          <p:grpSp>
            <p:nvGrpSpPr>
              <p:cNvPr id="35" name="Group 4"/>
              <p:cNvGrpSpPr>
                <a:grpSpLocks/>
              </p:cNvGrpSpPr>
              <p:nvPr/>
            </p:nvGrpSpPr>
            <p:grpSpPr bwMode="auto">
              <a:xfrm>
                <a:off x="1" y="7"/>
                <a:ext cx="47" cy="44"/>
                <a:chOff x="1" y="7"/>
                <a:chExt cx="47" cy="44"/>
              </a:xfrm>
            </p:grpSpPr>
            <p:sp>
              <p:nvSpPr>
                <p:cNvPr id="36" name="Line 5"/>
                <p:cNvSpPr>
                  <a:spLocks noChangeShapeType="1"/>
                </p:cNvSpPr>
                <p:nvPr/>
              </p:nvSpPr>
              <p:spPr bwMode="auto">
                <a:xfrm>
                  <a:off x="1" y="7"/>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 name="Line 6"/>
                <p:cNvSpPr>
                  <a:spLocks noChangeShapeType="1"/>
                </p:cNvSpPr>
                <p:nvPr/>
              </p:nvSpPr>
              <p:spPr bwMode="auto">
                <a:xfrm>
                  <a:off x="1" y="14"/>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 name="Line 7"/>
                <p:cNvSpPr>
                  <a:spLocks noChangeShapeType="1"/>
                </p:cNvSpPr>
                <p:nvPr/>
              </p:nvSpPr>
              <p:spPr bwMode="auto">
                <a:xfrm>
                  <a:off x="1" y="2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 name="Line 8"/>
                <p:cNvSpPr>
                  <a:spLocks noChangeShapeType="1"/>
                </p:cNvSpPr>
                <p:nvPr/>
              </p:nvSpPr>
              <p:spPr bwMode="auto">
                <a:xfrm>
                  <a:off x="1" y="29"/>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 name="Line 9"/>
                <p:cNvSpPr>
                  <a:spLocks noChangeShapeType="1"/>
                </p:cNvSpPr>
                <p:nvPr/>
              </p:nvSpPr>
              <p:spPr bwMode="auto">
                <a:xfrm>
                  <a:off x="1" y="36"/>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 name="Line 10"/>
                <p:cNvSpPr>
                  <a:spLocks noChangeShapeType="1"/>
                </p:cNvSpPr>
                <p:nvPr/>
              </p:nvSpPr>
              <p:spPr bwMode="auto">
                <a:xfrm>
                  <a:off x="1" y="43"/>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 name="Line 11"/>
                <p:cNvSpPr>
                  <a:spLocks noChangeShapeType="1"/>
                </p:cNvSpPr>
                <p:nvPr/>
              </p:nvSpPr>
              <p:spPr bwMode="auto">
                <a:xfrm>
                  <a:off x="1" y="5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sp>
          <p:nvSpPr>
            <p:cNvPr id="33" name="Line 12"/>
            <p:cNvSpPr>
              <a:spLocks noChangeShapeType="1"/>
            </p:cNvSpPr>
            <p:nvPr/>
          </p:nvSpPr>
          <p:spPr bwMode="auto">
            <a:xfrm>
              <a:off x="26" y="1"/>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44" name="グループ化 43"/>
          <p:cNvGrpSpPr/>
          <p:nvPr/>
        </p:nvGrpSpPr>
        <p:grpSpPr>
          <a:xfrm>
            <a:off x="746125" y="220663"/>
            <a:ext cx="0" cy="0"/>
            <a:chOff x="0" y="0"/>
            <a:chExt cx="50" cy="51"/>
          </a:xfrm>
        </p:grpSpPr>
        <p:grpSp>
          <p:nvGrpSpPr>
            <p:cNvPr id="45" name="Group 15"/>
            <p:cNvGrpSpPr>
              <a:grpSpLocks/>
            </p:cNvGrpSpPr>
            <p:nvPr/>
          </p:nvGrpSpPr>
          <p:grpSpPr bwMode="auto">
            <a:xfrm>
              <a:off x="0" y="0"/>
              <a:ext cx="50" cy="51"/>
              <a:chOff x="0" y="0"/>
              <a:chExt cx="49" cy="56"/>
            </a:xfrm>
          </p:grpSpPr>
          <p:sp>
            <p:nvSpPr>
              <p:cNvPr id="47" name="Rectangle 16"/>
              <p:cNvSpPr>
                <a:spLocks noChangeArrowheads="1"/>
              </p:cNvSpPr>
              <p:nvPr/>
            </p:nvSpPr>
            <p:spPr bwMode="auto">
              <a:xfrm>
                <a:off x="0" y="0"/>
                <a:ext cx="49" cy="56"/>
              </a:xfrm>
              <a:prstGeom prst="rect">
                <a:avLst/>
              </a:prstGeom>
              <a:solidFill>
                <a:srgbClr val="FFFFFF"/>
              </a:solidFill>
              <a:ln w="9525">
                <a:solidFill>
                  <a:srgbClr val="000000"/>
                </a:solidFill>
                <a:miter lim="800000"/>
                <a:headEnd/>
                <a:tailEnd/>
              </a:ln>
            </p:spPr>
            <p:txBody>
              <a:bodyPr/>
              <a:lstStyle/>
              <a:p>
                <a:endParaRPr lang="ja-JP" altLang="en-US"/>
              </a:p>
            </p:txBody>
          </p:sp>
          <p:grpSp>
            <p:nvGrpSpPr>
              <p:cNvPr id="48" name="Group 17"/>
              <p:cNvGrpSpPr>
                <a:grpSpLocks/>
              </p:cNvGrpSpPr>
              <p:nvPr/>
            </p:nvGrpSpPr>
            <p:grpSpPr bwMode="auto">
              <a:xfrm>
                <a:off x="1" y="7"/>
                <a:ext cx="47" cy="44"/>
                <a:chOff x="1" y="7"/>
                <a:chExt cx="47" cy="44"/>
              </a:xfrm>
            </p:grpSpPr>
            <p:sp>
              <p:nvSpPr>
                <p:cNvPr id="49" name="Line 18"/>
                <p:cNvSpPr>
                  <a:spLocks noChangeShapeType="1"/>
                </p:cNvSpPr>
                <p:nvPr/>
              </p:nvSpPr>
              <p:spPr bwMode="auto">
                <a:xfrm>
                  <a:off x="1" y="7"/>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 name="Line 19"/>
                <p:cNvSpPr>
                  <a:spLocks noChangeShapeType="1"/>
                </p:cNvSpPr>
                <p:nvPr/>
              </p:nvSpPr>
              <p:spPr bwMode="auto">
                <a:xfrm>
                  <a:off x="1" y="14"/>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 name="Line 20"/>
                <p:cNvSpPr>
                  <a:spLocks noChangeShapeType="1"/>
                </p:cNvSpPr>
                <p:nvPr/>
              </p:nvSpPr>
              <p:spPr bwMode="auto">
                <a:xfrm>
                  <a:off x="1" y="2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 name="Line 21"/>
                <p:cNvSpPr>
                  <a:spLocks noChangeShapeType="1"/>
                </p:cNvSpPr>
                <p:nvPr/>
              </p:nvSpPr>
              <p:spPr bwMode="auto">
                <a:xfrm>
                  <a:off x="1" y="29"/>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 name="Line 22"/>
                <p:cNvSpPr>
                  <a:spLocks noChangeShapeType="1"/>
                </p:cNvSpPr>
                <p:nvPr/>
              </p:nvSpPr>
              <p:spPr bwMode="auto">
                <a:xfrm>
                  <a:off x="1" y="36"/>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 name="Line 23"/>
                <p:cNvSpPr>
                  <a:spLocks noChangeShapeType="1"/>
                </p:cNvSpPr>
                <p:nvPr/>
              </p:nvSpPr>
              <p:spPr bwMode="auto">
                <a:xfrm>
                  <a:off x="1" y="43"/>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 name="Line 24"/>
                <p:cNvSpPr>
                  <a:spLocks noChangeShapeType="1"/>
                </p:cNvSpPr>
                <p:nvPr/>
              </p:nvSpPr>
              <p:spPr bwMode="auto">
                <a:xfrm>
                  <a:off x="1" y="5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sp>
          <p:nvSpPr>
            <p:cNvPr id="46" name="Line 25"/>
            <p:cNvSpPr>
              <a:spLocks noChangeShapeType="1"/>
            </p:cNvSpPr>
            <p:nvPr/>
          </p:nvSpPr>
          <p:spPr bwMode="auto">
            <a:xfrm>
              <a:off x="26" y="1"/>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8" name="グループ化 57"/>
          <p:cNvGrpSpPr/>
          <p:nvPr/>
        </p:nvGrpSpPr>
        <p:grpSpPr>
          <a:xfrm>
            <a:off x="746125" y="220663"/>
            <a:ext cx="0" cy="0"/>
            <a:chOff x="0" y="0"/>
            <a:chExt cx="50" cy="51"/>
          </a:xfrm>
        </p:grpSpPr>
        <p:grpSp>
          <p:nvGrpSpPr>
            <p:cNvPr id="59" name="Group 2"/>
            <p:cNvGrpSpPr>
              <a:grpSpLocks/>
            </p:cNvGrpSpPr>
            <p:nvPr/>
          </p:nvGrpSpPr>
          <p:grpSpPr bwMode="auto">
            <a:xfrm>
              <a:off x="0" y="0"/>
              <a:ext cx="50" cy="51"/>
              <a:chOff x="0" y="0"/>
              <a:chExt cx="49" cy="56"/>
            </a:xfrm>
          </p:grpSpPr>
          <p:sp>
            <p:nvSpPr>
              <p:cNvPr id="61" name="Rectangle 3"/>
              <p:cNvSpPr>
                <a:spLocks noChangeArrowheads="1"/>
              </p:cNvSpPr>
              <p:nvPr/>
            </p:nvSpPr>
            <p:spPr bwMode="auto">
              <a:xfrm>
                <a:off x="0" y="0"/>
                <a:ext cx="49" cy="56"/>
              </a:xfrm>
              <a:prstGeom prst="rect">
                <a:avLst/>
              </a:prstGeom>
              <a:solidFill>
                <a:srgbClr val="FFFFFF"/>
              </a:solidFill>
              <a:ln w="9525">
                <a:solidFill>
                  <a:srgbClr val="000000"/>
                </a:solidFill>
                <a:miter lim="800000"/>
                <a:headEnd/>
                <a:tailEnd/>
              </a:ln>
            </p:spPr>
            <p:txBody>
              <a:bodyPr/>
              <a:lstStyle/>
              <a:p>
                <a:endParaRPr lang="ja-JP" altLang="en-US"/>
              </a:p>
            </p:txBody>
          </p:sp>
          <p:grpSp>
            <p:nvGrpSpPr>
              <p:cNvPr id="62" name="Group 4"/>
              <p:cNvGrpSpPr>
                <a:grpSpLocks/>
              </p:cNvGrpSpPr>
              <p:nvPr/>
            </p:nvGrpSpPr>
            <p:grpSpPr bwMode="auto">
              <a:xfrm>
                <a:off x="1" y="7"/>
                <a:ext cx="47" cy="44"/>
                <a:chOff x="1" y="7"/>
                <a:chExt cx="47" cy="44"/>
              </a:xfrm>
            </p:grpSpPr>
            <p:sp>
              <p:nvSpPr>
                <p:cNvPr id="63" name="Line 5"/>
                <p:cNvSpPr>
                  <a:spLocks noChangeShapeType="1"/>
                </p:cNvSpPr>
                <p:nvPr/>
              </p:nvSpPr>
              <p:spPr bwMode="auto">
                <a:xfrm>
                  <a:off x="1" y="7"/>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 name="Line 6"/>
                <p:cNvSpPr>
                  <a:spLocks noChangeShapeType="1"/>
                </p:cNvSpPr>
                <p:nvPr/>
              </p:nvSpPr>
              <p:spPr bwMode="auto">
                <a:xfrm>
                  <a:off x="1" y="14"/>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 name="Line 7"/>
                <p:cNvSpPr>
                  <a:spLocks noChangeShapeType="1"/>
                </p:cNvSpPr>
                <p:nvPr/>
              </p:nvSpPr>
              <p:spPr bwMode="auto">
                <a:xfrm>
                  <a:off x="1" y="2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 name="Line 8"/>
                <p:cNvSpPr>
                  <a:spLocks noChangeShapeType="1"/>
                </p:cNvSpPr>
                <p:nvPr/>
              </p:nvSpPr>
              <p:spPr bwMode="auto">
                <a:xfrm>
                  <a:off x="1" y="29"/>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 name="Line 9"/>
                <p:cNvSpPr>
                  <a:spLocks noChangeShapeType="1"/>
                </p:cNvSpPr>
                <p:nvPr/>
              </p:nvSpPr>
              <p:spPr bwMode="auto">
                <a:xfrm>
                  <a:off x="1" y="36"/>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 name="Line 10"/>
                <p:cNvSpPr>
                  <a:spLocks noChangeShapeType="1"/>
                </p:cNvSpPr>
                <p:nvPr/>
              </p:nvSpPr>
              <p:spPr bwMode="auto">
                <a:xfrm>
                  <a:off x="1" y="43"/>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 name="Line 11"/>
                <p:cNvSpPr>
                  <a:spLocks noChangeShapeType="1"/>
                </p:cNvSpPr>
                <p:nvPr/>
              </p:nvSpPr>
              <p:spPr bwMode="auto">
                <a:xfrm>
                  <a:off x="1" y="5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sp>
          <p:nvSpPr>
            <p:cNvPr id="60" name="Line 12"/>
            <p:cNvSpPr>
              <a:spLocks noChangeShapeType="1"/>
            </p:cNvSpPr>
            <p:nvPr/>
          </p:nvSpPr>
          <p:spPr bwMode="auto">
            <a:xfrm>
              <a:off x="26" y="1"/>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71" name="グループ化 70"/>
          <p:cNvGrpSpPr/>
          <p:nvPr/>
        </p:nvGrpSpPr>
        <p:grpSpPr>
          <a:xfrm>
            <a:off x="746125" y="220663"/>
            <a:ext cx="0" cy="0"/>
            <a:chOff x="0" y="0"/>
            <a:chExt cx="50" cy="51"/>
          </a:xfrm>
        </p:grpSpPr>
        <p:grpSp>
          <p:nvGrpSpPr>
            <p:cNvPr id="72" name="Group 15"/>
            <p:cNvGrpSpPr>
              <a:grpSpLocks/>
            </p:cNvGrpSpPr>
            <p:nvPr/>
          </p:nvGrpSpPr>
          <p:grpSpPr bwMode="auto">
            <a:xfrm>
              <a:off x="0" y="0"/>
              <a:ext cx="50" cy="51"/>
              <a:chOff x="0" y="0"/>
              <a:chExt cx="49" cy="56"/>
            </a:xfrm>
          </p:grpSpPr>
          <p:sp>
            <p:nvSpPr>
              <p:cNvPr id="74" name="Rectangle 16"/>
              <p:cNvSpPr>
                <a:spLocks noChangeArrowheads="1"/>
              </p:cNvSpPr>
              <p:nvPr/>
            </p:nvSpPr>
            <p:spPr bwMode="auto">
              <a:xfrm>
                <a:off x="0" y="0"/>
                <a:ext cx="49" cy="56"/>
              </a:xfrm>
              <a:prstGeom prst="rect">
                <a:avLst/>
              </a:prstGeom>
              <a:solidFill>
                <a:srgbClr val="FFFFFF"/>
              </a:solidFill>
              <a:ln w="9525">
                <a:solidFill>
                  <a:srgbClr val="000000"/>
                </a:solidFill>
                <a:miter lim="800000"/>
                <a:headEnd/>
                <a:tailEnd/>
              </a:ln>
            </p:spPr>
            <p:txBody>
              <a:bodyPr/>
              <a:lstStyle/>
              <a:p>
                <a:endParaRPr lang="ja-JP" altLang="en-US"/>
              </a:p>
            </p:txBody>
          </p:sp>
          <p:grpSp>
            <p:nvGrpSpPr>
              <p:cNvPr id="75" name="Group 17"/>
              <p:cNvGrpSpPr>
                <a:grpSpLocks/>
              </p:cNvGrpSpPr>
              <p:nvPr/>
            </p:nvGrpSpPr>
            <p:grpSpPr bwMode="auto">
              <a:xfrm>
                <a:off x="1" y="7"/>
                <a:ext cx="47" cy="44"/>
                <a:chOff x="1" y="7"/>
                <a:chExt cx="47" cy="44"/>
              </a:xfrm>
            </p:grpSpPr>
            <p:sp>
              <p:nvSpPr>
                <p:cNvPr id="76" name="Line 18"/>
                <p:cNvSpPr>
                  <a:spLocks noChangeShapeType="1"/>
                </p:cNvSpPr>
                <p:nvPr/>
              </p:nvSpPr>
              <p:spPr bwMode="auto">
                <a:xfrm>
                  <a:off x="1" y="7"/>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 name="Line 19"/>
                <p:cNvSpPr>
                  <a:spLocks noChangeShapeType="1"/>
                </p:cNvSpPr>
                <p:nvPr/>
              </p:nvSpPr>
              <p:spPr bwMode="auto">
                <a:xfrm>
                  <a:off x="1" y="14"/>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 name="Line 20"/>
                <p:cNvSpPr>
                  <a:spLocks noChangeShapeType="1"/>
                </p:cNvSpPr>
                <p:nvPr/>
              </p:nvSpPr>
              <p:spPr bwMode="auto">
                <a:xfrm>
                  <a:off x="1" y="2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9" name="Line 21"/>
                <p:cNvSpPr>
                  <a:spLocks noChangeShapeType="1"/>
                </p:cNvSpPr>
                <p:nvPr/>
              </p:nvSpPr>
              <p:spPr bwMode="auto">
                <a:xfrm>
                  <a:off x="1" y="29"/>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 name="Line 22"/>
                <p:cNvSpPr>
                  <a:spLocks noChangeShapeType="1"/>
                </p:cNvSpPr>
                <p:nvPr/>
              </p:nvSpPr>
              <p:spPr bwMode="auto">
                <a:xfrm>
                  <a:off x="1" y="36"/>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 name="Line 23"/>
                <p:cNvSpPr>
                  <a:spLocks noChangeShapeType="1"/>
                </p:cNvSpPr>
                <p:nvPr/>
              </p:nvSpPr>
              <p:spPr bwMode="auto">
                <a:xfrm>
                  <a:off x="1" y="43"/>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 name="Line 24"/>
                <p:cNvSpPr>
                  <a:spLocks noChangeShapeType="1"/>
                </p:cNvSpPr>
                <p:nvPr/>
              </p:nvSpPr>
              <p:spPr bwMode="auto">
                <a:xfrm>
                  <a:off x="1" y="5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sp>
          <p:nvSpPr>
            <p:cNvPr id="73" name="Line 25"/>
            <p:cNvSpPr>
              <a:spLocks noChangeShapeType="1"/>
            </p:cNvSpPr>
            <p:nvPr/>
          </p:nvSpPr>
          <p:spPr bwMode="auto">
            <a:xfrm>
              <a:off x="26" y="1"/>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86" name="グループ化 85"/>
          <p:cNvGrpSpPr/>
          <p:nvPr/>
        </p:nvGrpSpPr>
        <p:grpSpPr>
          <a:xfrm>
            <a:off x="746125" y="220663"/>
            <a:ext cx="0" cy="0"/>
            <a:chOff x="0" y="0"/>
            <a:chExt cx="50" cy="51"/>
          </a:xfrm>
        </p:grpSpPr>
        <p:grpSp>
          <p:nvGrpSpPr>
            <p:cNvPr id="87" name="Group 2"/>
            <p:cNvGrpSpPr>
              <a:grpSpLocks/>
            </p:cNvGrpSpPr>
            <p:nvPr/>
          </p:nvGrpSpPr>
          <p:grpSpPr bwMode="auto">
            <a:xfrm>
              <a:off x="0" y="0"/>
              <a:ext cx="50" cy="51"/>
              <a:chOff x="0" y="0"/>
              <a:chExt cx="49" cy="56"/>
            </a:xfrm>
          </p:grpSpPr>
          <p:sp>
            <p:nvSpPr>
              <p:cNvPr id="89" name="Rectangle 3"/>
              <p:cNvSpPr>
                <a:spLocks noChangeArrowheads="1"/>
              </p:cNvSpPr>
              <p:nvPr/>
            </p:nvSpPr>
            <p:spPr bwMode="auto">
              <a:xfrm>
                <a:off x="0" y="0"/>
                <a:ext cx="49" cy="56"/>
              </a:xfrm>
              <a:prstGeom prst="rect">
                <a:avLst/>
              </a:prstGeom>
              <a:solidFill>
                <a:srgbClr val="FFFFFF"/>
              </a:solidFill>
              <a:ln w="9525">
                <a:solidFill>
                  <a:srgbClr val="000000"/>
                </a:solidFill>
                <a:miter lim="800000"/>
                <a:headEnd/>
                <a:tailEnd/>
              </a:ln>
            </p:spPr>
            <p:txBody>
              <a:bodyPr/>
              <a:lstStyle/>
              <a:p>
                <a:endParaRPr lang="ja-JP" altLang="en-US"/>
              </a:p>
            </p:txBody>
          </p:sp>
          <p:grpSp>
            <p:nvGrpSpPr>
              <p:cNvPr id="90" name="Group 4"/>
              <p:cNvGrpSpPr>
                <a:grpSpLocks/>
              </p:cNvGrpSpPr>
              <p:nvPr/>
            </p:nvGrpSpPr>
            <p:grpSpPr bwMode="auto">
              <a:xfrm>
                <a:off x="1" y="7"/>
                <a:ext cx="47" cy="44"/>
                <a:chOff x="1" y="7"/>
                <a:chExt cx="47" cy="44"/>
              </a:xfrm>
            </p:grpSpPr>
            <p:sp>
              <p:nvSpPr>
                <p:cNvPr id="91" name="Line 5"/>
                <p:cNvSpPr>
                  <a:spLocks noChangeShapeType="1"/>
                </p:cNvSpPr>
                <p:nvPr/>
              </p:nvSpPr>
              <p:spPr bwMode="auto">
                <a:xfrm>
                  <a:off x="1" y="7"/>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 name="Line 6"/>
                <p:cNvSpPr>
                  <a:spLocks noChangeShapeType="1"/>
                </p:cNvSpPr>
                <p:nvPr/>
              </p:nvSpPr>
              <p:spPr bwMode="auto">
                <a:xfrm>
                  <a:off x="1" y="14"/>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3" name="Line 7"/>
                <p:cNvSpPr>
                  <a:spLocks noChangeShapeType="1"/>
                </p:cNvSpPr>
                <p:nvPr/>
              </p:nvSpPr>
              <p:spPr bwMode="auto">
                <a:xfrm>
                  <a:off x="1" y="2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4" name="Line 8"/>
                <p:cNvSpPr>
                  <a:spLocks noChangeShapeType="1"/>
                </p:cNvSpPr>
                <p:nvPr/>
              </p:nvSpPr>
              <p:spPr bwMode="auto">
                <a:xfrm>
                  <a:off x="1" y="29"/>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 name="Line 9"/>
                <p:cNvSpPr>
                  <a:spLocks noChangeShapeType="1"/>
                </p:cNvSpPr>
                <p:nvPr/>
              </p:nvSpPr>
              <p:spPr bwMode="auto">
                <a:xfrm>
                  <a:off x="1" y="36"/>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 name="Line 10"/>
                <p:cNvSpPr>
                  <a:spLocks noChangeShapeType="1"/>
                </p:cNvSpPr>
                <p:nvPr/>
              </p:nvSpPr>
              <p:spPr bwMode="auto">
                <a:xfrm>
                  <a:off x="1" y="43"/>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 name="Line 11"/>
                <p:cNvSpPr>
                  <a:spLocks noChangeShapeType="1"/>
                </p:cNvSpPr>
                <p:nvPr/>
              </p:nvSpPr>
              <p:spPr bwMode="auto">
                <a:xfrm>
                  <a:off x="1" y="5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sp>
          <p:nvSpPr>
            <p:cNvPr id="88" name="Line 12"/>
            <p:cNvSpPr>
              <a:spLocks noChangeShapeType="1"/>
            </p:cNvSpPr>
            <p:nvPr/>
          </p:nvSpPr>
          <p:spPr bwMode="auto">
            <a:xfrm>
              <a:off x="26" y="1"/>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99" name="グループ化 98"/>
          <p:cNvGrpSpPr/>
          <p:nvPr/>
        </p:nvGrpSpPr>
        <p:grpSpPr>
          <a:xfrm>
            <a:off x="746125" y="220663"/>
            <a:ext cx="0" cy="0"/>
            <a:chOff x="0" y="0"/>
            <a:chExt cx="50" cy="51"/>
          </a:xfrm>
        </p:grpSpPr>
        <p:grpSp>
          <p:nvGrpSpPr>
            <p:cNvPr id="100" name="Group 15"/>
            <p:cNvGrpSpPr>
              <a:grpSpLocks/>
            </p:cNvGrpSpPr>
            <p:nvPr/>
          </p:nvGrpSpPr>
          <p:grpSpPr bwMode="auto">
            <a:xfrm>
              <a:off x="0" y="0"/>
              <a:ext cx="50" cy="51"/>
              <a:chOff x="0" y="0"/>
              <a:chExt cx="49" cy="56"/>
            </a:xfrm>
          </p:grpSpPr>
          <p:sp>
            <p:nvSpPr>
              <p:cNvPr id="102" name="Rectangle 16"/>
              <p:cNvSpPr>
                <a:spLocks noChangeArrowheads="1"/>
              </p:cNvSpPr>
              <p:nvPr/>
            </p:nvSpPr>
            <p:spPr bwMode="auto">
              <a:xfrm>
                <a:off x="0" y="0"/>
                <a:ext cx="49" cy="56"/>
              </a:xfrm>
              <a:prstGeom prst="rect">
                <a:avLst/>
              </a:prstGeom>
              <a:solidFill>
                <a:srgbClr val="FFFFFF"/>
              </a:solidFill>
              <a:ln w="9525">
                <a:solidFill>
                  <a:srgbClr val="000000"/>
                </a:solidFill>
                <a:miter lim="800000"/>
                <a:headEnd/>
                <a:tailEnd/>
              </a:ln>
            </p:spPr>
            <p:txBody>
              <a:bodyPr/>
              <a:lstStyle/>
              <a:p>
                <a:endParaRPr lang="ja-JP" altLang="en-US"/>
              </a:p>
            </p:txBody>
          </p:sp>
          <p:grpSp>
            <p:nvGrpSpPr>
              <p:cNvPr id="103" name="Group 17"/>
              <p:cNvGrpSpPr>
                <a:grpSpLocks/>
              </p:cNvGrpSpPr>
              <p:nvPr/>
            </p:nvGrpSpPr>
            <p:grpSpPr bwMode="auto">
              <a:xfrm>
                <a:off x="1" y="7"/>
                <a:ext cx="47" cy="44"/>
                <a:chOff x="1" y="7"/>
                <a:chExt cx="47" cy="44"/>
              </a:xfrm>
            </p:grpSpPr>
            <p:sp>
              <p:nvSpPr>
                <p:cNvPr id="104" name="Line 18"/>
                <p:cNvSpPr>
                  <a:spLocks noChangeShapeType="1"/>
                </p:cNvSpPr>
                <p:nvPr/>
              </p:nvSpPr>
              <p:spPr bwMode="auto">
                <a:xfrm>
                  <a:off x="1" y="7"/>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 name="Line 19"/>
                <p:cNvSpPr>
                  <a:spLocks noChangeShapeType="1"/>
                </p:cNvSpPr>
                <p:nvPr/>
              </p:nvSpPr>
              <p:spPr bwMode="auto">
                <a:xfrm>
                  <a:off x="1" y="14"/>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 name="Line 20"/>
                <p:cNvSpPr>
                  <a:spLocks noChangeShapeType="1"/>
                </p:cNvSpPr>
                <p:nvPr/>
              </p:nvSpPr>
              <p:spPr bwMode="auto">
                <a:xfrm>
                  <a:off x="1" y="2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 name="Line 21"/>
                <p:cNvSpPr>
                  <a:spLocks noChangeShapeType="1"/>
                </p:cNvSpPr>
                <p:nvPr/>
              </p:nvSpPr>
              <p:spPr bwMode="auto">
                <a:xfrm>
                  <a:off x="1" y="29"/>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 name="Line 22"/>
                <p:cNvSpPr>
                  <a:spLocks noChangeShapeType="1"/>
                </p:cNvSpPr>
                <p:nvPr/>
              </p:nvSpPr>
              <p:spPr bwMode="auto">
                <a:xfrm>
                  <a:off x="1" y="36"/>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 name="Line 23"/>
                <p:cNvSpPr>
                  <a:spLocks noChangeShapeType="1"/>
                </p:cNvSpPr>
                <p:nvPr/>
              </p:nvSpPr>
              <p:spPr bwMode="auto">
                <a:xfrm>
                  <a:off x="1" y="43"/>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 name="Line 24"/>
                <p:cNvSpPr>
                  <a:spLocks noChangeShapeType="1"/>
                </p:cNvSpPr>
                <p:nvPr/>
              </p:nvSpPr>
              <p:spPr bwMode="auto">
                <a:xfrm>
                  <a:off x="1" y="5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sp>
          <p:nvSpPr>
            <p:cNvPr id="101" name="Line 25"/>
            <p:cNvSpPr>
              <a:spLocks noChangeShapeType="1"/>
            </p:cNvSpPr>
            <p:nvPr/>
          </p:nvSpPr>
          <p:spPr bwMode="auto">
            <a:xfrm>
              <a:off x="26" y="1"/>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14" name="グループ化 113"/>
          <p:cNvGrpSpPr/>
          <p:nvPr/>
        </p:nvGrpSpPr>
        <p:grpSpPr>
          <a:xfrm>
            <a:off x="746125" y="220663"/>
            <a:ext cx="0" cy="0"/>
            <a:chOff x="0" y="0"/>
            <a:chExt cx="50" cy="51"/>
          </a:xfrm>
        </p:grpSpPr>
        <p:grpSp>
          <p:nvGrpSpPr>
            <p:cNvPr id="115" name="Group 16"/>
            <p:cNvGrpSpPr>
              <a:grpSpLocks/>
            </p:cNvGrpSpPr>
            <p:nvPr/>
          </p:nvGrpSpPr>
          <p:grpSpPr bwMode="auto">
            <a:xfrm>
              <a:off x="0" y="0"/>
              <a:ext cx="50" cy="51"/>
              <a:chOff x="0" y="0"/>
              <a:chExt cx="49" cy="56"/>
            </a:xfrm>
          </p:grpSpPr>
          <p:sp>
            <p:nvSpPr>
              <p:cNvPr id="117" name="Rectangle 1"/>
              <p:cNvSpPr>
                <a:spLocks noChangeArrowheads="1"/>
              </p:cNvSpPr>
              <p:nvPr/>
            </p:nvSpPr>
            <p:spPr bwMode="auto">
              <a:xfrm>
                <a:off x="0" y="0"/>
                <a:ext cx="49" cy="56"/>
              </a:xfrm>
              <a:prstGeom prst="rect">
                <a:avLst/>
              </a:prstGeom>
              <a:solidFill>
                <a:srgbClr val="FFFFFF"/>
              </a:solidFill>
              <a:ln w="9525">
                <a:solidFill>
                  <a:srgbClr val="000000"/>
                </a:solidFill>
                <a:miter lim="800000"/>
                <a:headEnd/>
                <a:tailEnd/>
              </a:ln>
            </p:spPr>
            <p:txBody>
              <a:bodyPr/>
              <a:lstStyle/>
              <a:p>
                <a:endParaRPr lang="ja-JP" altLang="en-US"/>
              </a:p>
            </p:txBody>
          </p:sp>
          <p:grpSp>
            <p:nvGrpSpPr>
              <p:cNvPr id="118" name="Group 15"/>
              <p:cNvGrpSpPr>
                <a:grpSpLocks/>
              </p:cNvGrpSpPr>
              <p:nvPr/>
            </p:nvGrpSpPr>
            <p:grpSpPr bwMode="auto">
              <a:xfrm>
                <a:off x="1" y="7"/>
                <a:ext cx="47" cy="44"/>
                <a:chOff x="1" y="7"/>
                <a:chExt cx="47" cy="44"/>
              </a:xfrm>
            </p:grpSpPr>
            <p:sp>
              <p:nvSpPr>
                <p:cNvPr id="119" name="Line 8"/>
                <p:cNvSpPr>
                  <a:spLocks noChangeShapeType="1"/>
                </p:cNvSpPr>
                <p:nvPr/>
              </p:nvSpPr>
              <p:spPr bwMode="auto">
                <a:xfrm>
                  <a:off x="1" y="7"/>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0" name="Line 9"/>
                <p:cNvSpPr>
                  <a:spLocks noChangeShapeType="1"/>
                </p:cNvSpPr>
                <p:nvPr/>
              </p:nvSpPr>
              <p:spPr bwMode="auto">
                <a:xfrm>
                  <a:off x="1" y="14"/>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1" name="Line 10"/>
                <p:cNvSpPr>
                  <a:spLocks noChangeShapeType="1"/>
                </p:cNvSpPr>
                <p:nvPr/>
              </p:nvSpPr>
              <p:spPr bwMode="auto">
                <a:xfrm>
                  <a:off x="1" y="2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2" name="Line 11"/>
                <p:cNvSpPr>
                  <a:spLocks noChangeShapeType="1"/>
                </p:cNvSpPr>
                <p:nvPr/>
              </p:nvSpPr>
              <p:spPr bwMode="auto">
                <a:xfrm>
                  <a:off x="1" y="29"/>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3" name="Line 12"/>
                <p:cNvSpPr>
                  <a:spLocks noChangeShapeType="1"/>
                </p:cNvSpPr>
                <p:nvPr/>
              </p:nvSpPr>
              <p:spPr bwMode="auto">
                <a:xfrm>
                  <a:off x="1" y="36"/>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4" name="Line 13"/>
                <p:cNvSpPr>
                  <a:spLocks noChangeShapeType="1"/>
                </p:cNvSpPr>
                <p:nvPr/>
              </p:nvSpPr>
              <p:spPr bwMode="auto">
                <a:xfrm>
                  <a:off x="1" y="43"/>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5" name="Line 14"/>
                <p:cNvSpPr>
                  <a:spLocks noChangeShapeType="1"/>
                </p:cNvSpPr>
                <p:nvPr/>
              </p:nvSpPr>
              <p:spPr bwMode="auto">
                <a:xfrm>
                  <a:off x="1" y="5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sp>
          <p:nvSpPr>
            <p:cNvPr id="116" name="Line 17"/>
            <p:cNvSpPr>
              <a:spLocks noChangeShapeType="1"/>
            </p:cNvSpPr>
            <p:nvPr/>
          </p:nvSpPr>
          <p:spPr bwMode="auto">
            <a:xfrm>
              <a:off x="26" y="1"/>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27" name="グループ化 126"/>
          <p:cNvGrpSpPr/>
          <p:nvPr/>
        </p:nvGrpSpPr>
        <p:grpSpPr>
          <a:xfrm>
            <a:off x="746125" y="220663"/>
            <a:ext cx="0" cy="0"/>
            <a:chOff x="0" y="0"/>
            <a:chExt cx="50" cy="51"/>
          </a:xfrm>
        </p:grpSpPr>
        <p:grpSp>
          <p:nvGrpSpPr>
            <p:cNvPr id="128" name="Group 22"/>
            <p:cNvGrpSpPr>
              <a:grpSpLocks/>
            </p:cNvGrpSpPr>
            <p:nvPr/>
          </p:nvGrpSpPr>
          <p:grpSpPr bwMode="auto">
            <a:xfrm>
              <a:off x="0" y="0"/>
              <a:ext cx="50" cy="51"/>
              <a:chOff x="0" y="0"/>
              <a:chExt cx="49" cy="56"/>
            </a:xfrm>
          </p:grpSpPr>
          <p:sp>
            <p:nvSpPr>
              <p:cNvPr id="130" name="Rectangle 23"/>
              <p:cNvSpPr>
                <a:spLocks noChangeArrowheads="1"/>
              </p:cNvSpPr>
              <p:nvPr/>
            </p:nvSpPr>
            <p:spPr bwMode="auto">
              <a:xfrm>
                <a:off x="0" y="0"/>
                <a:ext cx="49" cy="56"/>
              </a:xfrm>
              <a:prstGeom prst="rect">
                <a:avLst/>
              </a:prstGeom>
              <a:solidFill>
                <a:srgbClr val="FFFFFF"/>
              </a:solidFill>
              <a:ln w="9525">
                <a:solidFill>
                  <a:srgbClr val="000000"/>
                </a:solidFill>
                <a:miter lim="800000"/>
                <a:headEnd/>
                <a:tailEnd/>
              </a:ln>
            </p:spPr>
            <p:txBody>
              <a:bodyPr/>
              <a:lstStyle/>
              <a:p>
                <a:endParaRPr lang="ja-JP" altLang="en-US"/>
              </a:p>
            </p:txBody>
          </p:sp>
          <p:grpSp>
            <p:nvGrpSpPr>
              <p:cNvPr id="131" name="Group 24"/>
              <p:cNvGrpSpPr>
                <a:grpSpLocks/>
              </p:cNvGrpSpPr>
              <p:nvPr/>
            </p:nvGrpSpPr>
            <p:grpSpPr bwMode="auto">
              <a:xfrm>
                <a:off x="1" y="7"/>
                <a:ext cx="47" cy="44"/>
                <a:chOff x="1" y="7"/>
                <a:chExt cx="47" cy="44"/>
              </a:xfrm>
            </p:grpSpPr>
            <p:sp>
              <p:nvSpPr>
                <p:cNvPr id="132" name="Line 25"/>
                <p:cNvSpPr>
                  <a:spLocks noChangeShapeType="1"/>
                </p:cNvSpPr>
                <p:nvPr/>
              </p:nvSpPr>
              <p:spPr bwMode="auto">
                <a:xfrm>
                  <a:off x="1" y="7"/>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 name="Line 26"/>
                <p:cNvSpPr>
                  <a:spLocks noChangeShapeType="1"/>
                </p:cNvSpPr>
                <p:nvPr/>
              </p:nvSpPr>
              <p:spPr bwMode="auto">
                <a:xfrm>
                  <a:off x="1" y="14"/>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4" name="Line 27"/>
                <p:cNvSpPr>
                  <a:spLocks noChangeShapeType="1"/>
                </p:cNvSpPr>
                <p:nvPr/>
              </p:nvSpPr>
              <p:spPr bwMode="auto">
                <a:xfrm>
                  <a:off x="1" y="2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5" name="Line 28"/>
                <p:cNvSpPr>
                  <a:spLocks noChangeShapeType="1"/>
                </p:cNvSpPr>
                <p:nvPr/>
              </p:nvSpPr>
              <p:spPr bwMode="auto">
                <a:xfrm>
                  <a:off x="1" y="29"/>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6" name="Line 29"/>
                <p:cNvSpPr>
                  <a:spLocks noChangeShapeType="1"/>
                </p:cNvSpPr>
                <p:nvPr/>
              </p:nvSpPr>
              <p:spPr bwMode="auto">
                <a:xfrm>
                  <a:off x="1" y="36"/>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7" name="Line 30"/>
                <p:cNvSpPr>
                  <a:spLocks noChangeShapeType="1"/>
                </p:cNvSpPr>
                <p:nvPr/>
              </p:nvSpPr>
              <p:spPr bwMode="auto">
                <a:xfrm>
                  <a:off x="1" y="43"/>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8" name="Line 31"/>
                <p:cNvSpPr>
                  <a:spLocks noChangeShapeType="1"/>
                </p:cNvSpPr>
                <p:nvPr/>
              </p:nvSpPr>
              <p:spPr bwMode="auto">
                <a:xfrm>
                  <a:off x="1" y="51"/>
                  <a:ext cx="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sp>
          <p:nvSpPr>
            <p:cNvPr id="129" name="Line 32"/>
            <p:cNvSpPr>
              <a:spLocks noChangeShapeType="1"/>
            </p:cNvSpPr>
            <p:nvPr/>
          </p:nvSpPr>
          <p:spPr bwMode="auto">
            <a:xfrm>
              <a:off x="26" y="1"/>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60" name="テキスト ボックス 159"/>
          <p:cNvSpPr txBox="1"/>
          <p:nvPr/>
        </p:nvSpPr>
        <p:spPr>
          <a:xfrm>
            <a:off x="279743" y="569283"/>
            <a:ext cx="913266" cy="523220"/>
          </a:xfrm>
          <a:prstGeom prst="rect">
            <a:avLst/>
          </a:prstGeom>
          <a:noFill/>
        </p:spPr>
        <p:txBody>
          <a:bodyPr wrap="square" rtlCol="0">
            <a:spAutoFit/>
          </a:bodyPr>
          <a:lstStyle/>
          <a:p>
            <a:r>
              <a:rPr kumimoji="1" lang="ja-JP" altLang="en-US" sz="2800" dirty="0" smtClean="0">
                <a:latin typeface="HGP創英角ｺﾞｼｯｸUB" panose="020B0900000000000000" pitchFamily="50" charset="-128"/>
                <a:ea typeface="HGP創英角ｺﾞｼｯｸUB" panose="020B0900000000000000" pitchFamily="50" charset="-128"/>
              </a:rPr>
              <a:t>７階</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139" name="正方形/長方形 138"/>
          <p:cNvSpPr/>
          <p:nvPr/>
        </p:nvSpPr>
        <p:spPr>
          <a:xfrm>
            <a:off x="4062907" y="4352379"/>
            <a:ext cx="2880000" cy="864000"/>
          </a:xfrm>
          <a:prstGeom prst="rect">
            <a:avLst/>
          </a:prstGeom>
          <a:solidFill>
            <a:schemeClr val="accent1">
              <a:lumMod val="40000"/>
              <a:lumOff val="60000"/>
            </a:schemeClr>
          </a:solidFill>
          <a:ln>
            <a:round/>
          </a:ln>
        </p:spPr>
        <p:style>
          <a:lnRef idx="3">
            <a:schemeClr val="lt1"/>
          </a:lnRef>
          <a:fillRef idx="1">
            <a:schemeClr val="accent1"/>
          </a:fillRef>
          <a:effectRef idx="1">
            <a:schemeClr val="accent1"/>
          </a:effectRef>
          <a:fontRef idx="minor">
            <a:schemeClr val="lt1"/>
          </a:fontRef>
        </p:style>
        <p:txBody>
          <a:bodyPr wrap="none" rtlCol="0" anchor="ctr">
            <a:spAutoFit/>
          </a:bodyPr>
          <a:lstStyle/>
          <a:p>
            <a:pPr hangingPunct="0"/>
            <a:r>
              <a:rPr lang="ja-JP" altLang="en-US" b="1" dirty="0" smtClean="0">
                <a:solidFill>
                  <a:schemeClr val="tx1"/>
                </a:solidFill>
                <a:latin typeface="HG丸ｺﾞｼｯｸM-PRO" panose="020F0600000000000000" pitchFamily="50" charset="-128"/>
                <a:ea typeface="HG丸ｺﾞｼｯｸM-PRO" panose="020F0600000000000000" pitchFamily="50" charset="-128"/>
              </a:rPr>
              <a:t>⑩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掲</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示</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板</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１</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hangingPunct="0"/>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6</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階エレベーター前</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等</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pPr hangingPunct="0"/>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･･･大学</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からのお知らせ）</a:t>
            </a:r>
            <a:endParaRPr lang="ja-JP"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1" name="正方形/長方形 150"/>
          <p:cNvSpPr/>
          <p:nvPr/>
        </p:nvSpPr>
        <p:spPr>
          <a:xfrm>
            <a:off x="3970280" y="5230550"/>
            <a:ext cx="3061258" cy="2169825"/>
          </a:xfrm>
          <a:prstGeom prst="rect">
            <a:avLst/>
          </a:prstGeom>
        </p:spPr>
        <p:txBody>
          <a:bodyPr wrap="square">
            <a:spAutoFit/>
          </a:bodyPr>
          <a:lstStyle/>
          <a:p>
            <a:pPr marL="180000" indent="-180000">
              <a:lnSpc>
                <a:spcPts val="1800"/>
              </a:lnSpc>
            </a:pPr>
            <a:r>
              <a:rPr lang="ja-JP" altLang="ja-JP" sz="1350" dirty="0" smtClean="0">
                <a:latin typeface="HG丸ｺﾞｼｯｸM-PRO" panose="020F0600000000000000" pitchFamily="50" charset="-128"/>
                <a:ea typeface="HG丸ｺﾞｼｯｸM-PRO" panose="020F0600000000000000" pitchFamily="50" charset="-128"/>
              </a:rPr>
              <a:t>・学生</a:t>
            </a:r>
            <a:r>
              <a:rPr lang="ja-JP" altLang="ja-JP" sz="1350" dirty="0">
                <a:latin typeface="HG丸ｺﾞｼｯｸM-PRO" panose="020F0600000000000000" pitchFamily="50" charset="-128"/>
                <a:ea typeface="HG丸ｺﾞｼｯｸM-PRO" panose="020F0600000000000000" pitchFamily="50" charset="-128"/>
              </a:rPr>
              <a:t>への伝達事項は、原則として</a:t>
            </a:r>
            <a:r>
              <a:rPr lang="ja-JP" altLang="ja-JP" sz="1350" dirty="0" smtClean="0">
                <a:latin typeface="HG丸ｺﾞｼｯｸM-PRO" panose="020F0600000000000000" pitchFamily="50" charset="-128"/>
                <a:ea typeface="HG丸ｺﾞｼｯｸM-PRO" panose="020F0600000000000000" pitchFamily="50" charset="-128"/>
              </a:rPr>
              <a:t>掲示</a:t>
            </a:r>
            <a:r>
              <a:rPr lang="ja-JP" altLang="en-US" sz="1350" dirty="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ホームページ</a:t>
            </a:r>
            <a:r>
              <a:rPr lang="ja-JP" altLang="ja-JP" sz="1350" dirty="0" smtClean="0">
                <a:latin typeface="HG丸ｺﾞｼｯｸM-PRO" panose="020F0600000000000000" pitchFamily="50" charset="-128"/>
                <a:ea typeface="HG丸ｺﾞｼｯｸM-PRO" panose="020F0600000000000000" pitchFamily="50" charset="-128"/>
              </a:rPr>
              <a:t>に</a:t>
            </a:r>
            <a:r>
              <a:rPr lang="ja-JP" altLang="ja-JP" sz="1350" dirty="0">
                <a:latin typeface="HG丸ｺﾞｼｯｸM-PRO" panose="020F0600000000000000" pitchFamily="50" charset="-128"/>
                <a:ea typeface="HG丸ｺﾞｼｯｸM-PRO" panose="020F0600000000000000" pitchFamily="50" charset="-128"/>
              </a:rPr>
              <a:t>より行います。学習センターに来られた時は、この掲示板を必ず確認してください。</a:t>
            </a:r>
          </a:p>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・面接</a:t>
            </a:r>
            <a:r>
              <a:rPr lang="ja-JP" altLang="ja-JP" sz="1350" dirty="0">
                <a:latin typeface="HG丸ｺﾞｼｯｸM-PRO" panose="020F0600000000000000" pitchFamily="50" charset="-128"/>
                <a:ea typeface="HG丸ｺﾞｼｯｸM-PRO" panose="020F0600000000000000" pitchFamily="50" charset="-128"/>
              </a:rPr>
              <a:t>授業、単位認定試験、学習相談、勉強会、スケジュール、奨学金等</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学習</a:t>
            </a:r>
            <a:r>
              <a:rPr lang="ja-JP" altLang="ja-JP" sz="1350" dirty="0" smtClean="0">
                <a:latin typeface="HG丸ｺﾞｼｯｸM-PRO" panose="020F0600000000000000" pitchFamily="50" charset="-128"/>
                <a:ea typeface="HG丸ｺﾞｼｯｸM-PRO" panose="020F0600000000000000" pitchFamily="50" charset="-128"/>
              </a:rPr>
              <a:t>に</a:t>
            </a:r>
            <a:r>
              <a:rPr lang="ja-JP" altLang="ja-JP" sz="1350" dirty="0">
                <a:latin typeface="HG丸ｺﾞｼｯｸM-PRO" panose="020F0600000000000000" pitchFamily="50" charset="-128"/>
                <a:ea typeface="HG丸ｺﾞｼｯｸM-PRO" panose="020F0600000000000000" pitchFamily="50" charset="-128"/>
              </a:rPr>
              <a:t>関する重要なお知らせ</a:t>
            </a:r>
            <a:r>
              <a:rPr lang="ja-JP" altLang="ja-JP" sz="1350" dirty="0" smtClean="0">
                <a:latin typeface="HG丸ｺﾞｼｯｸM-PRO" panose="020F0600000000000000" pitchFamily="50" charset="-128"/>
                <a:ea typeface="HG丸ｺﾞｼｯｸM-PRO" panose="020F0600000000000000" pitchFamily="50" charset="-128"/>
              </a:rPr>
              <a:t>も掲示板</a:t>
            </a:r>
            <a:r>
              <a:rPr lang="ja-JP" altLang="ja-JP" sz="1350" dirty="0">
                <a:latin typeface="HG丸ｺﾞｼｯｸM-PRO" panose="020F0600000000000000" pitchFamily="50" charset="-128"/>
                <a:ea typeface="HG丸ｺﾞｼｯｸM-PRO" panose="020F0600000000000000" pitchFamily="50" charset="-128"/>
              </a:rPr>
              <a:t>に掲示します。</a:t>
            </a:r>
          </a:p>
        </p:txBody>
      </p:sp>
      <p:sp>
        <p:nvSpPr>
          <p:cNvPr id="156" name="正方形/長方形 155"/>
          <p:cNvSpPr/>
          <p:nvPr/>
        </p:nvSpPr>
        <p:spPr>
          <a:xfrm>
            <a:off x="3970280" y="1741374"/>
            <a:ext cx="3096000" cy="553998"/>
          </a:xfrm>
          <a:prstGeom prst="rect">
            <a:avLst/>
          </a:prstGeom>
        </p:spPr>
        <p:txBody>
          <a:bodyPr wrap="square">
            <a:spAutoFit/>
          </a:bodyPr>
          <a:lstStyle/>
          <a:p>
            <a:pPr marL="180000" indent="-180000">
              <a:lnSpc>
                <a:spcPts val="1800"/>
              </a:lnSpc>
            </a:pPr>
            <a:r>
              <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1350" dirty="0">
                <a:latin typeface="HG丸ｺﾞｼｯｸM-PRO" panose="020F0600000000000000" pitchFamily="50" charset="-128"/>
                <a:ea typeface="HG丸ｺﾞｼｯｸM-PRO" panose="020F0600000000000000" pitchFamily="50" charset="-128"/>
              </a:rPr>
              <a:t>面接</a:t>
            </a:r>
            <a:r>
              <a:rPr lang="ja-JP" altLang="ja-JP" sz="1350" dirty="0" smtClean="0">
                <a:latin typeface="HG丸ｺﾞｼｯｸM-PRO" panose="020F0600000000000000" pitchFamily="50" charset="-128"/>
                <a:ea typeface="HG丸ｺﾞｼｯｸM-PRO" panose="020F0600000000000000" pitchFamily="50" charset="-128"/>
              </a:rPr>
              <a:t>授業</a:t>
            </a:r>
            <a:r>
              <a:rPr lang="ja-JP" altLang="en-US" sz="1350" dirty="0" smtClean="0">
                <a:latin typeface="HG丸ｺﾞｼｯｸM-PRO" panose="020F0600000000000000" pitchFamily="50" charset="-128"/>
                <a:ea typeface="HG丸ｺﾞｼｯｸM-PRO" panose="020F0600000000000000" pitchFamily="50" charset="-128"/>
              </a:rPr>
              <a:t>、</a:t>
            </a:r>
            <a:r>
              <a:rPr lang="ja-JP" altLang="ja-JP" sz="1350" dirty="0" smtClean="0">
                <a:latin typeface="HG丸ｺﾞｼｯｸM-PRO" panose="020F0600000000000000" pitchFamily="50" charset="-128"/>
                <a:ea typeface="HG丸ｺﾞｼｯｸM-PRO" panose="020F0600000000000000" pitchFamily="50" charset="-128"/>
              </a:rPr>
              <a:t>勉強会</a:t>
            </a:r>
            <a:r>
              <a:rPr lang="ja-JP" altLang="ja-JP" sz="1350" dirty="0">
                <a:latin typeface="HG丸ｺﾞｼｯｸM-PRO" panose="020F0600000000000000" pitchFamily="50" charset="-128"/>
                <a:ea typeface="HG丸ｺﾞｼｯｸM-PRO" panose="020F0600000000000000" pitchFamily="50" charset="-128"/>
              </a:rPr>
              <a:t>及び単位認定試験等に使用する教室です</a:t>
            </a:r>
            <a:r>
              <a:rPr lang="ja-JP" altLang="ja-JP" sz="1350" dirty="0" smtClean="0">
                <a:latin typeface="HG丸ｺﾞｼｯｸM-PRO" panose="020F0600000000000000" pitchFamily="50" charset="-128"/>
                <a:ea typeface="HG丸ｺﾞｼｯｸM-PRO" panose="020F0600000000000000" pitchFamily="50" charset="-128"/>
              </a:rPr>
              <a:t>。</a:t>
            </a:r>
            <a:r>
              <a:rPr lang="en-US" altLang="ja-JP" sz="1350" dirty="0">
                <a:latin typeface="HG丸ｺﾞｼｯｸM-PRO" panose="020F0600000000000000" pitchFamily="50" charset="-128"/>
                <a:ea typeface="HG丸ｺﾞｼｯｸM-PRO" panose="020F0600000000000000" pitchFamily="50" charset="-128"/>
              </a:rPr>
              <a:t> </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157" name="正方形/長方形 156"/>
          <p:cNvSpPr/>
          <p:nvPr/>
        </p:nvSpPr>
        <p:spPr>
          <a:xfrm>
            <a:off x="4062905" y="801566"/>
            <a:ext cx="2680542" cy="923330"/>
          </a:xfrm>
          <a:prstGeom prst="rect">
            <a:avLst/>
          </a:prstGeom>
          <a:solidFill>
            <a:schemeClr val="accent1">
              <a:lumMod val="40000"/>
              <a:lumOff val="60000"/>
            </a:schemeClr>
          </a:solidFill>
          <a:ln cap="rnd">
            <a:round/>
          </a:ln>
        </p:spPr>
        <p:style>
          <a:lnRef idx="3">
            <a:schemeClr val="lt1"/>
          </a:lnRef>
          <a:fillRef idx="1">
            <a:schemeClr val="accent1"/>
          </a:fillRef>
          <a:effectRef idx="1">
            <a:schemeClr val="accent1"/>
          </a:effectRef>
          <a:fontRef idx="minor">
            <a:schemeClr val="lt1"/>
          </a:fontRef>
        </p:style>
        <p:txBody>
          <a:bodyPr wrap="none" rtlCol="0" anchor="ctr">
            <a:spAutoFit/>
          </a:bodyPr>
          <a:lstStyle/>
          <a:p>
            <a:pPr hangingPunct="0"/>
            <a:r>
              <a:rPr lang="ja-JP" altLang="en-US" b="1" dirty="0" smtClean="0">
                <a:solidFill>
                  <a:schemeClr val="tx1"/>
                </a:solidFill>
                <a:latin typeface="HG丸ｺﾞｼｯｸM-PRO" panose="020F0600000000000000" pitchFamily="50" charset="-128"/>
                <a:ea typeface="HG丸ｺﾞｼｯｸM-PRO" panose="020F0600000000000000" pitchFamily="50" charset="-128"/>
              </a:rPr>
              <a:t>⑦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第</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1</a:t>
            </a:r>
            <a:r>
              <a:rPr lang="ja-JP" altLang="ja-JP" b="1" dirty="0">
                <a:solidFill>
                  <a:schemeClr val="tx1"/>
                </a:solidFill>
                <a:latin typeface="HG丸ｺﾞｼｯｸM-PRO" panose="020F0600000000000000" pitchFamily="50" charset="-128"/>
                <a:ea typeface="HG丸ｺﾞｼｯｸM-PRO" panose="020F0600000000000000" pitchFamily="50" charset="-128"/>
              </a:rPr>
              <a:t>～第４</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講義室</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pPr hangingPunct="0"/>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実習室</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実験室</a:t>
            </a:r>
            <a:endParaRPr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pPr hangingPunct="0"/>
            <a:r>
              <a:rPr lang="ja-JP" altLang="en-US"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セミナー室</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6</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階）</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58" name="正方形/長方形 157"/>
          <p:cNvSpPr>
            <a:spLocks/>
          </p:cNvSpPr>
          <p:nvPr/>
        </p:nvSpPr>
        <p:spPr>
          <a:xfrm>
            <a:off x="4062907" y="7494280"/>
            <a:ext cx="2880000" cy="864000"/>
          </a:xfrm>
          <a:prstGeom prst="rect">
            <a:avLst/>
          </a:prstGeom>
          <a:solidFill>
            <a:schemeClr val="accent1">
              <a:lumMod val="40000"/>
              <a:lumOff val="60000"/>
            </a:schemeClr>
          </a:solidFill>
          <a:ln>
            <a:round/>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hangingPunct="0"/>
            <a:r>
              <a:rPr lang="ja-JP" altLang="en-US" b="1" dirty="0" smtClean="0">
                <a:solidFill>
                  <a:schemeClr val="tx1"/>
                </a:solidFill>
                <a:latin typeface="HG丸ｺﾞｼｯｸM-PRO" panose="020F0600000000000000" pitchFamily="50" charset="-128"/>
                <a:ea typeface="HG丸ｺﾞｼｯｸM-PRO" panose="020F0600000000000000" pitchFamily="50" charset="-128"/>
              </a:rPr>
              <a:t>⑪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掲</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示</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板</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２</a:t>
            </a:r>
            <a:endParaRPr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pPr hangingPunct="0"/>
            <a:r>
              <a:rPr lang="en-US" altLang="ja-JP"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7</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階</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エレベーター前</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 </a:t>
            </a:r>
          </a:p>
          <a:p>
            <a:pPr algn="r" hangingPunct="0"/>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･･･学生活動用</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62" name="正方形/長方形 161"/>
          <p:cNvSpPr/>
          <p:nvPr/>
        </p:nvSpPr>
        <p:spPr>
          <a:xfrm>
            <a:off x="3970280" y="8361675"/>
            <a:ext cx="3096000" cy="1708160"/>
          </a:xfrm>
          <a:prstGeom prst="rect">
            <a:avLst/>
          </a:prstGeom>
        </p:spPr>
        <p:txBody>
          <a:bodyPr wrap="square">
            <a:spAutoFit/>
          </a:bodyPr>
          <a:lstStyle/>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・サークル</a:t>
            </a:r>
            <a:r>
              <a:rPr lang="ja-JP" altLang="ja-JP" sz="1350" dirty="0">
                <a:latin typeface="HG丸ｺﾞｼｯｸM-PRO" panose="020F0600000000000000" pitchFamily="50" charset="-128"/>
                <a:ea typeface="HG丸ｺﾞｼｯｸM-PRO" panose="020F0600000000000000" pitchFamily="50" charset="-128"/>
              </a:rPr>
              <a:t>活動の通知等に利用できます。文書、ポスター等の掲示を希望する場合は、事前に「文書等掲示願」に掲示物を</a:t>
            </a:r>
            <a:r>
              <a:rPr lang="ja-JP" altLang="ja-JP" sz="1350" dirty="0" smtClean="0">
                <a:latin typeface="HG丸ｺﾞｼｯｸM-PRO" panose="020F0600000000000000" pitchFamily="50" charset="-128"/>
                <a:ea typeface="HG丸ｺﾞｼｯｸM-PRO" panose="020F0600000000000000" pitchFamily="50" charset="-128"/>
              </a:rPr>
              <a:t>添えて</a:t>
            </a:r>
            <a:r>
              <a:rPr lang="ja-JP" altLang="en-US" sz="1350" dirty="0" smtClean="0">
                <a:latin typeface="HG丸ｺﾞｼｯｸM-PRO" panose="020F0600000000000000" pitchFamily="50" charset="-128"/>
                <a:ea typeface="HG丸ｺﾞｼｯｸM-PRO" panose="020F0600000000000000" pitchFamily="50" charset="-128"/>
              </a:rPr>
              <a:t>事務室</a:t>
            </a:r>
            <a:r>
              <a:rPr lang="ja-JP" altLang="ja-JP" sz="1350" dirty="0" smtClean="0">
                <a:latin typeface="HG丸ｺﾞｼｯｸM-PRO" panose="020F0600000000000000" pitchFamily="50" charset="-128"/>
                <a:ea typeface="HG丸ｺﾞｼｯｸM-PRO" panose="020F0600000000000000" pitchFamily="50" charset="-128"/>
              </a:rPr>
              <a:t>へ</a:t>
            </a:r>
            <a:r>
              <a:rPr lang="ja-JP" altLang="ja-JP" sz="1350" dirty="0">
                <a:latin typeface="HG丸ｺﾞｼｯｸM-PRO" panose="020F0600000000000000" pitchFamily="50" charset="-128"/>
                <a:ea typeface="HG丸ｺﾞｼｯｸM-PRO" panose="020F0600000000000000" pitchFamily="50" charset="-128"/>
              </a:rPr>
              <a:t>提出し、許可を</a:t>
            </a:r>
            <a:r>
              <a:rPr lang="ja-JP" altLang="ja-JP" sz="1350" dirty="0" smtClean="0">
                <a:latin typeface="HG丸ｺﾞｼｯｸM-PRO" panose="020F0600000000000000" pitchFamily="50" charset="-128"/>
                <a:ea typeface="HG丸ｺﾞｼｯｸM-PRO" panose="020F0600000000000000" pitchFamily="50" charset="-128"/>
              </a:rPr>
              <a:t>受け</a:t>
            </a:r>
            <a:r>
              <a:rPr lang="ja-JP" altLang="ja-JP" sz="1350" dirty="0">
                <a:latin typeface="HG丸ｺﾞｼｯｸM-PRO" panose="020F0600000000000000" pitchFamily="50" charset="-128"/>
                <a:ea typeface="HG丸ｺﾞｼｯｸM-PRO" panose="020F0600000000000000" pitchFamily="50" charset="-128"/>
              </a:rPr>
              <a:t>てから掲示してください</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（代表もしくは副代表に限る）</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163" name="テキスト ボックス 162"/>
          <p:cNvSpPr txBox="1"/>
          <p:nvPr/>
        </p:nvSpPr>
        <p:spPr>
          <a:xfrm>
            <a:off x="1573275" y="6443061"/>
            <a:ext cx="1012341" cy="307777"/>
          </a:xfrm>
          <a:prstGeom prst="rect">
            <a:avLst/>
          </a:prstGeom>
          <a:noFill/>
        </p:spPr>
        <p:txBody>
          <a:bodyPr wrap="square" rtlCol="0">
            <a:spAutoFit/>
          </a:bodyPr>
          <a:lstStyle/>
          <a:p>
            <a:r>
              <a:rPr lang="ja-JP" altLang="en-US" sz="1400" dirty="0" smtClean="0"/>
              <a:t>掲示板２</a:t>
            </a:r>
            <a:endParaRPr lang="en-US" altLang="ja-JP" sz="1400" dirty="0" smtClean="0"/>
          </a:p>
        </p:txBody>
      </p:sp>
      <p:sp>
        <p:nvSpPr>
          <p:cNvPr id="2" name="正方形/長方形 1"/>
          <p:cNvSpPr/>
          <p:nvPr/>
        </p:nvSpPr>
        <p:spPr>
          <a:xfrm>
            <a:off x="1200922" y="6348645"/>
            <a:ext cx="494046" cy="461665"/>
          </a:xfrm>
          <a:prstGeom prst="rect">
            <a:avLst/>
          </a:prstGeom>
        </p:spPr>
        <p:txBody>
          <a:bodyPr wrap="none">
            <a:spAutoFit/>
          </a:bodyPr>
          <a:lstStyle/>
          <a:p>
            <a:r>
              <a:rPr lang="ja-JP" altLang="en-US" sz="2400" b="1" dirty="0" smtClean="0">
                <a:latin typeface="+mn-ea"/>
              </a:rPr>
              <a:t>⑪</a:t>
            </a:r>
            <a:endParaRPr lang="ja-JP" altLang="en-US" sz="2400" b="1" dirty="0">
              <a:latin typeface="+mn-ea"/>
            </a:endParaRPr>
          </a:p>
        </p:txBody>
      </p:sp>
      <p:sp>
        <p:nvSpPr>
          <p:cNvPr id="164" name="テキスト ボックス 163"/>
          <p:cNvSpPr txBox="1"/>
          <p:nvPr/>
        </p:nvSpPr>
        <p:spPr>
          <a:xfrm>
            <a:off x="294330" y="6631023"/>
            <a:ext cx="865899" cy="428002"/>
          </a:xfrm>
          <a:prstGeom prst="rect">
            <a:avLst/>
          </a:prstGeom>
          <a:noFill/>
        </p:spPr>
        <p:txBody>
          <a:bodyPr wrap="square" rtlCol="0">
            <a:spAutoFit/>
          </a:bodyPr>
          <a:lstStyle/>
          <a:p>
            <a:pPr>
              <a:lnSpc>
                <a:spcPts val="1300"/>
              </a:lnSpc>
            </a:pPr>
            <a:r>
              <a:rPr lang="ja-JP" altLang="en-US" sz="1400" dirty="0" smtClean="0"/>
              <a:t>　学生</a:t>
            </a:r>
            <a:endParaRPr lang="en-US" altLang="ja-JP" sz="1400" dirty="0" smtClean="0"/>
          </a:p>
          <a:p>
            <a:pPr>
              <a:lnSpc>
                <a:spcPts val="1300"/>
              </a:lnSpc>
            </a:pPr>
            <a:r>
              <a:rPr lang="ja-JP" altLang="en-US" sz="1400" dirty="0" smtClean="0"/>
              <a:t>ラウンジ</a:t>
            </a:r>
            <a:endParaRPr lang="en-US" altLang="ja-JP" sz="1400" dirty="0" smtClean="0"/>
          </a:p>
        </p:txBody>
      </p:sp>
      <p:sp>
        <p:nvSpPr>
          <p:cNvPr id="165" name="テキスト ボックス 164"/>
          <p:cNvSpPr txBox="1"/>
          <p:nvPr/>
        </p:nvSpPr>
        <p:spPr>
          <a:xfrm>
            <a:off x="987053" y="6949680"/>
            <a:ext cx="865899" cy="276999"/>
          </a:xfrm>
          <a:prstGeom prst="rect">
            <a:avLst/>
          </a:prstGeom>
          <a:noFill/>
        </p:spPr>
        <p:txBody>
          <a:bodyPr wrap="square" rtlCol="0">
            <a:spAutoFit/>
          </a:bodyPr>
          <a:lstStyle/>
          <a:p>
            <a:r>
              <a:rPr lang="ja-JP" altLang="en-US" sz="1200" dirty="0" smtClean="0"/>
              <a:t>　ロッカー</a:t>
            </a:r>
            <a:endParaRPr lang="en-US" altLang="ja-JP" sz="1200" dirty="0" smtClean="0"/>
          </a:p>
        </p:txBody>
      </p:sp>
      <p:sp>
        <p:nvSpPr>
          <p:cNvPr id="167" name="テキスト ボックス 166"/>
          <p:cNvSpPr txBox="1"/>
          <p:nvPr/>
        </p:nvSpPr>
        <p:spPr>
          <a:xfrm>
            <a:off x="869980" y="7559277"/>
            <a:ext cx="369332" cy="723144"/>
          </a:xfrm>
          <a:prstGeom prst="rect">
            <a:avLst/>
          </a:prstGeom>
          <a:noFill/>
        </p:spPr>
        <p:txBody>
          <a:bodyPr vert="eaVert" wrap="square" rtlCol="0">
            <a:spAutoFit/>
          </a:bodyPr>
          <a:lstStyle/>
          <a:p>
            <a:r>
              <a:rPr lang="ja-JP" altLang="en-US" sz="1200" dirty="0" smtClean="0"/>
              <a:t>　ロッカー</a:t>
            </a:r>
            <a:endParaRPr lang="en-US" altLang="ja-JP" sz="1200" dirty="0" smtClean="0"/>
          </a:p>
        </p:txBody>
      </p:sp>
      <p:sp>
        <p:nvSpPr>
          <p:cNvPr id="166" name="正方形/長方形 165"/>
          <p:cNvSpPr/>
          <p:nvPr/>
        </p:nvSpPr>
        <p:spPr>
          <a:xfrm>
            <a:off x="4062907" y="2342314"/>
            <a:ext cx="2880000" cy="324000"/>
          </a:xfrm>
          <a:prstGeom prst="rect">
            <a:avLst/>
          </a:prstGeom>
          <a:solidFill>
            <a:schemeClr val="accent1">
              <a:lumMod val="40000"/>
              <a:lumOff val="60000"/>
            </a:schemeClr>
          </a:solidFill>
          <a:ln cap="rnd">
            <a:round/>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hangingPunct="0"/>
            <a:r>
              <a:rPr lang="ja-JP" altLang="en-US" b="1" dirty="0" smtClean="0">
                <a:solidFill>
                  <a:schemeClr val="tx1"/>
                </a:solidFill>
                <a:latin typeface="HG丸ｺﾞｼｯｸM-PRO" panose="020F0600000000000000" pitchFamily="50" charset="-128"/>
                <a:ea typeface="HG丸ｺﾞｼｯｸM-PRO" panose="020F0600000000000000" pitchFamily="50" charset="-128"/>
              </a:rPr>
              <a:t>⑧　特 別 研 修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室</a:t>
            </a:r>
            <a:endParaRPr lang="en-US" altLang="ja-JP" b="1"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68" name="正方形/長方形 167"/>
          <p:cNvSpPr/>
          <p:nvPr/>
        </p:nvSpPr>
        <p:spPr>
          <a:xfrm>
            <a:off x="3970280" y="2671022"/>
            <a:ext cx="3096000" cy="553998"/>
          </a:xfrm>
          <a:prstGeom prst="rect">
            <a:avLst/>
          </a:prstGeom>
        </p:spPr>
        <p:txBody>
          <a:bodyPr wrap="square">
            <a:spAutoFit/>
          </a:bodyPr>
          <a:lstStyle/>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勉強会及び単位認定試験等に使用する教室です。</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154" name="正方形/長方形 153"/>
          <p:cNvSpPr/>
          <p:nvPr/>
        </p:nvSpPr>
        <p:spPr>
          <a:xfrm>
            <a:off x="4062907" y="3330208"/>
            <a:ext cx="2880000" cy="324000"/>
          </a:xfrm>
          <a:prstGeom prst="rect">
            <a:avLst/>
          </a:prstGeom>
          <a:solidFill>
            <a:schemeClr val="accent1">
              <a:lumMod val="40000"/>
              <a:lumOff val="60000"/>
            </a:schemeClr>
          </a:solidFill>
          <a:ln cap="rnd">
            <a:round/>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hangingPunct="0"/>
            <a:r>
              <a:rPr lang="ja-JP" altLang="en-US" b="1" dirty="0" smtClean="0">
                <a:solidFill>
                  <a:schemeClr val="tx1"/>
                </a:solidFill>
                <a:latin typeface="HG丸ｺﾞｼｯｸM-PRO" panose="020F0600000000000000" pitchFamily="50" charset="-128"/>
                <a:ea typeface="HG丸ｺﾞｼｯｸM-PRO" panose="020F0600000000000000" pitchFamily="50" charset="-128"/>
              </a:rPr>
              <a:t>⑨　多 目 的 </a:t>
            </a:r>
            <a:r>
              <a:rPr lang="ja-JP" altLang="ja-JP" b="1" dirty="0" smtClean="0">
                <a:solidFill>
                  <a:schemeClr val="tx1"/>
                </a:solidFill>
                <a:latin typeface="HG丸ｺﾞｼｯｸM-PRO" panose="020F0600000000000000" pitchFamily="50" charset="-128"/>
                <a:ea typeface="HG丸ｺﾞｼｯｸM-PRO" panose="020F0600000000000000" pitchFamily="50" charset="-128"/>
              </a:rPr>
              <a:t>室</a:t>
            </a:r>
            <a:endParaRPr lang="en-US" altLang="ja-JP" b="1"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55" name="正方形/長方形 154"/>
          <p:cNvSpPr/>
          <p:nvPr/>
        </p:nvSpPr>
        <p:spPr>
          <a:xfrm>
            <a:off x="3970280" y="3714170"/>
            <a:ext cx="3096000" cy="525528"/>
          </a:xfrm>
          <a:prstGeom prst="rect">
            <a:avLst/>
          </a:prstGeom>
        </p:spPr>
        <p:txBody>
          <a:bodyPr wrap="square">
            <a:spAutoFit/>
          </a:bodyPr>
          <a:lstStyle/>
          <a:p>
            <a:pPr marL="180000" indent="-180000" hangingPunct="0">
              <a:lnSpc>
                <a:spcPts val="1800"/>
              </a:lnSpc>
            </a:pP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勉強会及び単位認定試験等に使用する教室です。</a:t>
            </a:r>
            <a:endParaRPr lang="ja-JP" altLang="ja-JP" sz="1350" dirty="0">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667555" y="8866909"/>
            <a:ext cx="494046"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⑨</a:t>
            </a:r>
            <a:endParaRPr lang="ja-JP" altLang="en-US" sz="2400" dirty="0"/>
          </a:p>
        </p:txBody>
      </p:sp>
      <p:sp>
        <p:nvSpPr>
          <p:cNvPr id="169" name="正方形/長方形 168"/>
          <p:cNvSpPr/>
          <p:nvPr/>
        </p:nvSpPr>
        <p:spPr>
          <a:xfrm>
            <a:off x="438803" y="2524628"/>
            <a:ext cx="494046" cy="461665"/>
          </a:xfrm>
          <a:prstGeom prst="rect">
            <a:avLst/>
          </a:prstGeom>
        </p:spPr>
        <p:txBody>
          <a:bodyPr wrap="none">
            <a:spAutoFit/>
          </a:bodyPr>
          <a:lstStyle/>
          <a:p>
            <a:r>
              <a:rPr lang="ja-JP" altLang="en-US" sz="2400" b="1" dirty="0" smtClean="0">
                <a:latin typeface="HG丸ｺﾞｼｯｸM-PRO" panose="020F0600000000000000" pitchFamily="50" charset="-128"/>
                <a:ea typeface="HG丸ｺﾞｼｯｸM-PRO" panose="020F0600000000000000" pitchFamily="50" charset="-128"/>
              </a:rPr>
              <a:t>⑧</a:t>
            </a:r>
            <a:endParaRPr lang="ja-JP" altLang="en-US" sz="2400" dirty="0"/>
          </a:p>
        </p:txBody>
      </p:sp>
      <p:sp>
        <p:nvSpPr>
          <p:cNvPr id="29" name="正方形/長方形 28"/>
          <p:cNvSpPr/>
          <p:nvPr/>
        </p:nvSpPr>
        <p:spPr>
          <a:xfrm>
            <a:off x="3075781" y="6352767"/>
            <a:ext cx="494046"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⑦</a:t>
            </a:r>
            <a:endParaRPr lang="ja-JP" altLang="en-US" sz="2400" dirty="0"/>
          </a:p>
        </p:txBody>
      </p:sp>
      <p:sp>
        <p:nvSpPr>
          <p:cNvPr id="170" name="正方形/長方形 169"/>
          <p:cNvSpPr/>
          <p:nvPr/>
        </p:nvSpPr>
        <p:spPr>
          <a:xfrm>
            <a:off x="2399371" y="8849976"/>
            <a:ext cx="494046"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⑦</a:t>
            </a:r>
            <a:endParaRPr lang="ja-JP" altLang="en-US" sz="2400" dirty="0"/>
          </a:p>
        </p:txBody>
      </p:sp>
      <p:sp>
        <p:nvSpPr>
          <p:cNvPr id="171" name="正方形/長方形 170"/>
          <p:cNvSpPr/>
          <p:nvPr/>
        </p:nvSpPr>
        <p:spPr>
          <a:xfrm>
            <a:off x="3075781" y="4461477"/>
            <a:ext cx="494046"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⑦</a:t>
            </a:r>
            <a:endParaRPr lang="ja-JP" altLang="en-US" sz="2400" dirty="0"/>
          </a:p>
        </p:txBody>
      </p:sp>
      <p:sp>
        <p:nvSpPr>
          <p:cNvPr id="172" name="正方形/長方形 171"/>
          <p:cNvSpPr/>
          <p:nvPr/>
        </p:nvSpPr>
        <p:spPr>
          <a:xfrm>
            <a:off x="3075781" y="2790313"/>
            <a:ext cx="494046"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⑦</a:t>
            </a:r>
            <a:endParaRPr lang="ja-JP" altLang="en-US" sz="2400" dirty="0"/>
          </a:p>
        </p:txBody>
      </p:sp>
      <p:sp>
        <p:nvSpPr>
          <p:cNvPr id="173" name="正方形/長方形 172"/>
          <p:cNvSpPr/>
          <p:nvPr/>
        </p:nvSpPr>
        <p:spPr>
          <a:xfrm>
            <a:off x="616757" y="1242298"/>
            <a:ext cx="494046"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⑦</a:t>
            </a:r>
            <a:endParaRPr lang="ja-JP" altLang="en-US" sz="2400" dirty="0"/>
          </a:p>
        </p:txBody>
      </p:sp>
      <p:sp>
        <p:nvSpPr>
          <p:cNvPr id="174" name="正方形/長方形 173"/>
          <p:cNvSpPr/>
          <p:nvPr/>
        </p:nvSpPr>
        <p:spPr>
          <a:xfrm>
            <a:off x="1885217" y="1242298"/>
            <a:ext cx="494046"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⑦</a:t>
            </a:r>
            <a:endParaRPr lang="ja-JP" altLang="en-US" sz="2400" dirty="0"/>
          </a:p>
        </p:txBody>
      </p:sp>
    </p:spTree>
    <p:extLst>
      <p:ext uri="{BB962C8B-B14F-4D97-AF65-F5344CB8AC3E}">
        <p14:creationId xmlns:p14="http://schemas.microsoft.com/office/powerpoint/2010/main" val="3037829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02200" y="3062653"/>
            <a:ext cx="6660000" cy="6700603"/>
          </a:xfrm>
          <a:prstGeom prst="rect">
            <a:avLst/>
          </a:prstGeom>
          <a:ln>
            <a:solidFill>
              <a:schemeClr val="tx1"/>
            </a:solidFill>
          </a:ln>
        </p:spPr>
        <p:txBody>
          <a:bodyPr wrap="square" tIns="108000">
            <a:spAutoFit/>
          </a:bodyPr>
          <a:lstStyle/>
          <a:p>
            <a:pPr>
              <a:lnSpc>
                <a:spcPts val="1800"/>
              </a:lnSpc>
            </a:pPr>
            <a:r>
              <a:rPr lang="ja-JP" altLang="en-US" sz="1350" dirty="0" smtClean="0">
                <a:latin typeface="HG丸ｺﾞｼｯｸM-PRO" panose="020F0600000000000000" pitchFamily="50" charset="-128"/>
                <a:ea typeface="HG丸ｺﾞｼｯｸM-PRO" panose="020F0600000000000000" pitchFamily="50" charset="-128"/>
              </a:rPr>
              <a:t>　</a:t>
            </a:r>
            <a:r>
              <a:rPr lang="ja-JP" altLang="ja-JP" sz="1350" dirty="0" smtClean="0">
                <a:latin typeface="HG丸ｺﾞｼｯｸM-PRO" panose="020F0600000000000000" pitchFamily="50" charset="-128"/>
                <a:ea typeface="HG丸ｺﾞｼｯｸM-PRO" panose="020F0600000000000000" pitchFamily="50" charset="-128"/>
              </a:rPr>
              <a:t>放送</a:t>
            </a:r>
            <a:r>
              <a:rPr lang="ja-JP" altLang="ja-JP" sz="1350" dirty="0">
                <a:latin typeface="HG丸ｺﾞｼｯｸM-PRO" panose="020F0600000000000000" pitchFamily="50" charset="-128"/>
                <a:ea typeface="HG丸ｺﾞｼｯｸM-PRO" panose="020F0600000000000000" pitchFamily="50" charset="-128"/>
              </a:rPr>
              <a:t>授業</a:t>
            </a:r>
            <a:r>
              <a:rPr lang="ja-JP" altLang="ja-JP" sz="1350" dirty="0" smtClean="0">
                <a:latin typeface="HG丸ｺﾞｼｯｸM-PRO" panose="020F0600000000000000" pitchFamily="50" charset="-128"/>
                <a:ea typeface="HG丸ｺﾞｼｯｸM-PRO" panose="020F0600000000000000" pitchFamily="50" charset="-128"/>
              </a:rPr>
              <a:t>の全科目について各学期</a:t>
            </a:r>
            <a:r>
              <a:rPr lang="ja-JP" altLang="ja-JP" sz="1350" dirty="0">
                <a:latin typeface="HG丸ｺﾞｼｯｸM-PRO" panose="020F0600000000000000" pitchFamily="50" charset="-128"/>
                <a:ea typeface="HG丸ｺﾞｼｯｸM-PRO" panose="020F0600000000000000" pitchFamily="50" charset="-128"/>
              </a:rPr>
              <a:t>途中に１回、担当講師</a:t>
            </a:r>
            <a:r>
              <a:rPr lang="ja-JP" altLang="ja-JP" sz="1350" dirty="0" smtClean="0">
                <a:latin typeface="HG丸ｺﾞｼｯｸM-PRO" panose="020F0600000000000000" pitchFamily="50" charset="-128"/>
                <a:ea typeface="HG丸ｺﾞｼｯｸM-PRO" panose="020F0600000000000000" pitchFamily="50" charset="-128"/>
              </a:rPr>
              <a:t>から</a:t>
            </a:r>
            <a:r>
              <a:rPr lang="ja-JP" altLang="en-US" sz="1350" dirty="0" smtClean="0">
                <a:latin typeface="HG丸ｺﾞｼｯｸM-PRO" panose="020F0600000000000000" pitchFamily="50" charset="-128"/>
                <a:ea typeface="HG丸ｺﾞｼｯｸM-PRO" panose="020F0600000000000000" pitchFamily="50" charset="-128"/>
              </a:rPr>
              <a:t>の</a:t>
            </a:r>
            <a:r>
              <a:rPr lang="ja-JP" altLang="ja-JP" sz="1350" dirty="0" smtClean="0">
                <a:latin typeface="HG丸ｺﾞｼｯｸM-PRO" panose="020F0600000000000000" pitchFamily="50" charset="-128"/>
                <a:ea typeface="HG丸ｺﾞｼｯｸM-PRO" panose="020F0600000000000000" pitchFamily="50" charset="-128"/>
              </a:rPr>
              <a:t>課題</a:t>
            </a:r>
            <a:r>
              <a:rPr lang="ja-JP" altLang="en-US" sz="1350" dirty="0" smtClean="0">
                <a:latin typeface="HG丸ｺﾞｼｯｸM-PRO" panose="020F0600000000000000" pitchFamily="50" charset="-128"/>
                <a:ea typeface="HG丸ｺﾞｼｯｸM-PRO" panose="020F0600000000000000" pitchFamily="50" charset="-128"/>
              </a:rPr>
              <a:t>の答案を郵送またはｗｅｂで</a:t>
            </a:r>
            <a:r>
              <a:rPr lang="ja-JP" altLang="ja-JP" sz="1350" dirty="0" smtClean="0">
                <a:latin typeface="HG丸ｺﾞｼｯｸM-PRO" panose="020F0600000000000000" pitchFamily="50" charset="-128"/>
                <a:ea typeface="HG丸ｺﾞｼｯｸM-PRO" panose="020F0600000000000000" pitchFamily="50" charset="-128"/>
              </a:rPr>
              <a:t>提出</a:t>
            </a:r>
            <a:r>
              <a:rPr lang="ja-JP" altLang="en-US" sz="1350" dirty="0" smtClean="0">
                <a:latin typeface="HG丸ｺﾞｼｯｸM-PRO" panose="020F0600000000000000" pitchFamily="50" charset="-128"/>
                <a:ea typeface="HG丸ｺﾞｼｯｸM-PRO" panose="020F0600000000000000" pitchFamily="50" charset="-128"/>
              </a:rPr>
              <a:t>し、</a:t>
            </a:r>
            <a:r>
              <a:rPr lang="ja-JP" altLang="ja-JP" sz="1350" dirty="0" smtClean="0">
                <a:latin typeface="HG丸ｺﾞｼｯｸM-PRO" panose="020F0600000000000000" pitchFamily="50" charset="-128"/>
                <a:ea typeface="HG丸ｺﾞｼｯｸM-PRO" panose="020F0600000000000000" pitchFamily="50" charset="-128"/>
              </a:rPr>
              <a:t>添削</a:t>
            </a:r>
            <a:r>
              <a:rPr lang="ja-JP" altLang="ja-JP" sz="1350" dirty="0">
                <a:latin typeface="HG丸ｺﾞｼｯｸM-PRO" panose="020F0600000000000000" pitchFamily="50" charset="-128"/>
                <a:ea typeface="HG丸ｺﾞｼｯｸM-PRO" panose="020F0600000000000000" pitchFamily="50" charset="-128"/>
              </a:rPr>
              <a:t>指導を</a:t>
            </a:r>
            <a:r>
              <a:rPr lang="ja-JP" altLang="ja-JP" sz="1350" dirty="0" smtClean="0">
                <a:latin typeface="HG丸ｺﾞｼｯｸM-PRO" panose="020F0600000000000000" pitchFamily="50" charset="-128"/>
                <a:ea typeface="HG丸ｺﾞｼｯｸM-PRO" panose="020F0600000000000000" pitchFamily="50" charset="-128"/>
              </a:rPr>
              <a:t>受ける</a:t>
            </a:r>
            <a:r>
              <a:rPr lang="ja-JP" altLang="en-US" sz="1350" dirty="0" smtClean="0">
                <a:latin typeface="HG丸ｺﾞｼｯｸM-PRO" panose="020F0600000000000000" pitchFamily="50" charset="-128"/>
                <a:ea typeface="HG丸ｺﾞｼｯｸM-PRO" panose="020F0600000000000000" pitchFamily="50" charset="-128"/>
              </a:rPr>
              <a:t>必要があります。問題形式は、</a:t>
            </a:r>
            <a:r>
              <a:rPr lang="ja-JP" altLang="ja-JP" sz="1350" dirty="0" smtClean="0">
                <a:latin typeface="HG丸ｺﾞｼｯｸM-PRO" panose="020F0600000000000000" pitchFamily="50" charset="-128"/>
                <a:ea typeface="HG丸ｺﾞｼｯｸM-PRO" panose="020F0600000000000000" pitchFamily="50" charset="-128"/>
              </a:rPr>
              <a:t>択一式</a:t>
            </a:r>
            <a:r>
              <a:rPr lang="ja-JP" altLang="ja-JP" sz="1350" spc="-150" dirty="0">
                <a:latin typeface="HG丸ｺﾞｼｯｸM-PRO" panose="020F0600000000000000" pitchFamily="50" charset="-128"/>
                <a:ea typeface="HG丸ｺﾞｼｯｸM-PRO" panose="020F0600000000000000" pitchFamily="50" charset="-128"/>
              </a:rPr>
              <a:t>（マークシート）</a:t>
            </a:r>
            <a:r>
              <a:rPr lang="ja-JP" altLang="ja-JP" sz="1350" dirty="0">
                <a:latin typeface="HG丸ｺﾞｼｯｸM-PRO" panose="020F0600000000000000" pitchFamily="50" charset="-128"/>
                <a:ea typeface="HG丸ｺﾞｼｯｸM-PRO" panose="020F0600000000000000" pitchFamily="50" charset="-128"/>
              </a:rPr>
              <a:t>・記述式（論文）</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両者</a:t>
            </a:r>
            <a:r>
              <a:rPr lang="ja-JP" altLang="ja-JP" sz="1350" dirty="0" smtClean="0">
                <a:latin typeface="HG丸ｺﾞｼｯｸM-PRO" panose="020F0600000000000000" pitchFamily="50" charset="-128"/>
                <a:ea typeface="HG丸ｺﾞｼｯｸM-PRO" panose="020F0600000000000000" pitchFamily="50" charset="-128"/>
              </a:rPr>
              <a:t>併用式</a:t>
            </a:r>
            <a:r>
              <a:rPr lang="ja-JP" altLang="en-US" sz="1350" dirty="0" smtClean="0">
                <a:latin typeface="HG丸ｺﾞｼｯｸM-PRO" panose="020F0600000000000000" pitchFamily="50" charset="-128"/>
                <a:ea typeface="HG丸ｺﾞｼｯｸM-PRO" panose="020F0600000000000000" pitchFamily="50" charset="-128"/>
              </a:rPr>
              <a:t>がありま</a:t>
            </a:r>
            <a:r>
              <a:rPr lang="ja-JP" altLang="en-US" sz="1350" dirty="0">
                <a:latin typeface="HG丸ｺﾞｼｯｸM-PRO" panose="020F0600000000000000" pitchFamily="50" charset="-128"/>
                <a:ea typeface="HG丸ｺﾞｼｯｸM-PRO" panose="020F0600000000000000" pitchFamily="50" charset="-128"/>
              </a:rPr>
              <a:t>す</a:t>
            </a:r>
            <a:r>
              <a:rPr lang="ja-JP" altLang="en-US" sz="1350" dirty="0" smtClean="0">
                <a:latin typeface="HG丸ｺﾞｼｯｸM-PRO" panose="020F0600000000000000" pitchFamily="50" charset="-128"/>
                <a:ea typeface="HG丸ｺﾞｼｯｸM-PRO" panose="020F0600000000000000" pitchFamily="50" charset="-128"/>
              </a:rPr>
              <a:t>。 </a:t>
            </a:r>
            <a:endParaRPr lang="en-US" altLang="ja-JP" sz="1350" dirty="0" smtClean="0">
              <a:latin typeface="HG丸ｺﾞｼｯｸM-PRO" panose="020F0600000000000000" pitchFamily="50" charset="-128"/>
              <a:ea typeface="HG丸ｺﾞｼｯｸM-PRO" panose="020F0600000000000000" pitchFamily="50" charset="-128"/>
            </a:endParaRPr>
          </a:p>
          <a:p>
            <a:pPr marL="360000" indent="-360000">
              <a:lnSpc>
                <a:spcPts val="1800"/>
              </a:lnSpc>
            </a:pPr>
            <a:endParaRPr lang="en-US" altLang="ja-JP" sz="1350" dirty="0">
              <a:latin typeface="HG丸ｺﾞｼｯｸM-PRO" panose="020F0600000000000000" pitchFamily="50" charset="-128"/>
              <a:ea typeface="HG丸ｺﾞｼｯｸM-PRO" panose="020F0600000000000000" pitchFamily="50" charset="-128"/>
            </a:endParaRPr>
          </a:p>
          <a:p>
            <a:pPr marL="360000" indent="-360000">
              <a:lnSpc>
                <a:spcPts val="2000"/>
              </a:lnSpc>
            </a:pPr>
            <a:r>
              <a:rPr lang="ja-JP" altLang="en-US" sz="1350" dirty="0" smtClean="0">
                <a:latin typeface="HG丸ｺﾞｼｯｸM-PRO" panose="020F0600000000000000" pitchFamily="50" charset="-128"/>
                <a:ea typeface="HG丸ｺﾞｼｯｸM-PRO" panose="020F0600000000000000" pitchFamily="50" charset="-128"/>
              </a:rPr>
              <a:t>（１）送付時期</a:t>
            </a:r>
            <a:endParaRPr lang="en-US" altLang="ja-JP" sz="1350" dirty="0" smtClean="0">
              <a:latin typeface="HG丸ｺﾞｼｯｸM-PRO" panose="020F0600000000000000" pitchFamily="50" charset="-128"/>
              <a:ea typeface="HG丸ｺﾞｼｯｸM-PRO" panose="020F0600000000000000" pitchFamily="50" charset="-128"/>
            </a:endParaRPr>
          </a:p>
          <a:p>
            <a:pPr>
              <a:lnSpc>
                <a:spcPts val="2000"/>
              </a:lnSpc>
            </a:pPr>
            <a:r>
              <a:rPr lang="ja-JP" altLang="en-US" sz="1350" dirty="0" smtClean="0">
                <a:latin typeface="HG丸ｺﾞｼｯｸM-PRO" panose="020F0600000000000000" pitchFamily="50" charset="-128"/>
                <a:ea typeface="HG丸ｺﾞｼｯｸM-PRO" panose="020F0600000000000000" pitchFamily="50" charset="-128"/>
              </a:rPr>
              <a:t>　</a:t>
            </a:r>
            <a:r>
              <a:rPr lang="ja-JP" altLang="ja-JP" sz="1350" dirty="0" smtClean="0">
                <a:latin typeface="HG丸ｺﾞｼｯｸM-PRO" panose="020F0600000000000000" pitchFamily="50" charset="-128"/>
                <a:ea typeface="HG丸ｺﾞｼｯｸM-PRO" panose="020F0600000000000000" pitchFamily="50" charset="-128"/>
              </a:rPr>
              <a:t>印刷教材</a:t>
            </a:r>
            <a:r>
              <a:rPr lang="ja-JP" altLang="en-US" sz="1350" dirty="0" smtClean="0">
                <a:latin typeface="HG丸ｺﾞｼｯｸM-PRO" panose="020F0600000000000000" pitchFamily="50" charset="-128"/>
                <a:ea typeface="HG丸ｺﾞｼｯｸM-PRO" panose="020F0600000000000000" pitchFamily="50" charset="-128"/>
              </a:rPr>
              <a:t>と一緒に発送されます（一部の科目については別に送付する場合があります）。提出が</a:t>
            </a:r>
            <a:r>
              <a:rPr lang="en-US" altLang="ja-JP" sz="1350" dirty="0" smtClean="0">
                <a:latin typeface="HG丸ｺﾞｼｯｸM-PRO" panose="020F0600000000000000" pitchFamily="50" charset="-128"/>
                <a:ea typeface="HG丸ｺﾞｼｯｸM-PRO" panose="020F0600000000000000" pitchFamily="50" charset="-128"/>
              </a:rPr>
              <a:t>Web</a:t>
            </a:r>
            <a:r>
              <a:rPr lang="ja-JP" altLang="en-US" sz="1350" dirty="0" smtClean="0">
                <a:latin typeface="HG丸ｺﾞｼｯｸM-PRO" panose="020F0600000000000000" pitchFamily="50" charset="-128"/>
                <a:ea typeface="HG丸ｺﾞｼｯｸM-PRO" panose="020F0600000000000000" pitchFamily="50" charset="-128"/>
              </a:rPr>
              <a:t>のみの科目については、冊子での問題送付はありません。</a:t>
            </a:r>
            <a:endParaRPr lang="en-US" altLang="ja-JP" sz="1350" dirty="0" smtClean="0">
              <a:latin typeface="HG丸ｺﾞｼｯｸM-PRO" panose="020F0600000000000000" pitchFamily="50" charset="-128"/>
              <a:ea typeface="HG丸ｺﾞｼｯｸM-PRO" panose="020F0600000000000000" pitchFamily="50" charset="-128"/>
            </a:endParaRPr>
          </a:p>
          <a:p>
            <a:pPr marL="360000" indent="-360000">
              <a:lnSpc>
                <a:spcPts val="2000"/>
              </a:lnSpc>
            </a:pPr>
            <a:endParaRPr lang="en-US" altLang="ja-JP" sz="1350" dirty="0" smtClean="0">
              <a:latin typeface="HG丸ｺﾞｼｯｸM-PRO" panose="020F0600000000000000" pitchFamily="50" charset="-128"/>
              <a:ea typeface="HG丸ｺﾞｼｯｸM-PRO" panose="020F0600000000000000" pitchFamily="50" charset="-128"/>
            </a:endParaRPr>
          </a:p>
          <a:p>
            <a:pPr marL="360000" indent="-360000">
              <a:lnSpc>
                <a:spcPts val="2000"/>
              </a:lnSpc>
            </a:pPr>
            <a:r>
              <a:rPr lang="ja-JP" altLang="ja-JP" sz="1350" dirty="0" smtClean="0">
                <a:latin typeface="HG丸ｺﾞｼｯｸM-PRO" panose="020F0600000000000000" pitchFamily="50" charset="-128"/>
                <a:ea typeface="HG丸ｺﾞｼｯｸM-PRO" panose="020F0600000000000000" pitchFamily="50" charset="-128"/>
              </a:rPr>
              <a:t>（</a:t>
            </a:r>
            <a:r>
              <a:rPr lang="en-US" altLang="ja-JP" sz="1350" dirty="0" smtClean="0">
                <a:latin typeface="HG丸ｺﾞｼｯｸM-PRO" panose="020F0600000000000000" pitchFamily="50" charset="-128"/>
                <a:ea typeface="HG丸ｺﾞｼｯｸM-PRO" panose="020F0600000000000000" pitchFamily="50" charset="-128"/>
              </a:rPr>
              <a:t>2</a:t>
            </a:r>
            <a:r>
              <a:rPr lang="ja-JP" altLang="ja-JP" sz="1350" dirty="0" smtClean="0">
                <a:latin typeface="HG丸ｺﾞｼｯｸM-PRO" panose="020F0600000000000000" pitchFamily="50" charset="-128"/>
                <a:ea typeface="HG丸ｺﾞｼｯｸM-PRO" panose="020F0600000000000000" pitchFamily="50" charset="-128"/>
              </a:rPr>
              <a:t>）</a:t>
            </a:r>
            <a:r>
              <a:rPr lang="ja-JP" altLang="en-US" sz="1350" dirty="0" smtClean="0">
                <a:latin typeface="HG丸ｺﾞｼｯｸM-PRO" panose="020F0600000000000000" pitchFamily="50" charset="-128"/>
                <a:ea typeface="HG丸ｺﾞｼｯｸM-PRO" panose="020F0600000000000000" pitchFamily="50" charset="-128"/>
              </a:rPr>
              <a:t>提出</a:t>
            </a:r>
            <a:r>
              <a:rPr lang="ja-JP" altLang="ja-JP" sz="1350" dirty="0" smtClean="0">
                <a:latin typeface="HG丸ｺﾞｼｯｸM-PRO" panose="020F0600000000000000" pitchFamily="50" charset="-128"/>
                <a:ea typeface="HG丸ｺﾞｼｯｸM-PRO" panose="020F0600000000000000" pitchFamily="50" charset="-128"/>
              </a:rPr>
              <a:t>期</a:t>
            </a:r>
            <a:r>
              <a:rPr lang="ja-JP" altLang="en-US" sz="1350" dirty="0" smtClean="0">
                <a:latin typeface="HG丸ｺﾞｼｯｸM-PRO" panose="020F0600000000000000" pitchFamily="50" charset="-128"/>
                <a:ea typeface="HG丸ｺﾞｼｯｸM-PRO" panose="020F0600000000000000" pitchFamily="50" charset="-128"/>
              </a:rPr>
              <a:t>間</a:t>
            </a:r>
            <a:endParaRPr lang="en-US" altLang="ja-JP" sz="1350" dirty="0" smtClean="0">
              <a:latin typeface="HG丸ｺﾞｼｯｸM-PRO" panose="020F0600000000000000" pitchFamily="50" charset="-128"/>
              <a:ea typeface="HG丸ｺﾞｼｯｸM-PRO" panose="020F0600000000000000" pitchFamily="50" charset="-128"/>
            </a:endParaRPr>
          </a:p>
          <a:p>
            <a:pPr marL="360000" indent="-360000">
              <a:lnSpc>
                <a:spcPts val="2000"/>
              </a:lnSpc>
            </a:pPr>
            <a:r>
              <a:rPr lang="ja-JP" altLang="en-US" sz="1350" dirty="0" smtClean="0">
                <a:latin typeface="HG丸ｺﾞｼｯｸM-PRO" panose="020F0600000000000000" pitchFamily="50" charset="-128"/>
                <a:ea typeface="HG丸ｺﾞｼｯｸM-PRO" panose="020F0600000000000000" pitchFamily="50" charset="-128"/>
              </a:rPr>
              <a:t>●提出期間</a:t>
            </a:r>
            <a:endParaRPr lang="en-US" altLang="ja-JP" sz="1350" dirty="0" smtClean="0">
              <a:latin typeface="HG丸ｺﾞｼｯｸM-PRO" panose="020F0600000000000000" pitchFamily="50" charset="-128"/>
              <a:ea typeface="HG丸ｺﾞｼｯｸM-PRO" panose="020F0600000000000000" pitchFamily="50" charset="-128"/>
            </a:endParaRPr>
          </a:p>
          <a:p>
            <a:pPr marL="360000" indent="-360000">
              <a:lnSpc>
                <a:spcPts val="2000"/>
              </a:lnSpc>
            </a:pPr>
            <a:r>
              <a:rPr lang="ja-JP" altLang="en-US" sz="1350" dirty="0" smtClean="0">
                <a:latin typeface="HG丸ｺﾞｼｯｸM-PRO" panose="020F0600000000000000" pitchFamily="50" charset="-128"/>
                <a:ea typeface="HG丸ｺﾞｼｯｸM-PRO" panose="020F0600000000000000" pitchFamily="50" charset="-128"/>
              </a:rPr>
              <a:t>　期限を</a:t>
            </a:r>
            <a:r>
              <a:rPr lang="ja-JP" altLang="ja-JP" sz="1350" dirty="0" smtClean="0">
                <a:latin typeface="HG丸ｺﾞｼｯｸM-PRO" panose="020F0600000000000000" pitchFamily="50" charset="-128"/>
                <a:ea typeface="HG丸ｺﾞｼｯｸM-PRO" panose="020F0600000000000000" pitchFamily="50" charset="-128"/>
              </a:rPr>
              <a:t>過ぎた</a:t>
            </a:r>
            <a:r>
              <a:rPr lang="ja-JP" altLang="ja-JP" sz="1350" dirty="0">
                <a:latin typeface="HG丸ｺﾞｼｯｸM-PRO" panose="020F0600000000000000" pitchFamily="50" charset="-128"/>
                <a:ea typeface="HG丸ｺﾞｼｯｸM-PRO" panose="020F0600000000000000" pitchFamily="50" charset="-128"/>
              </a:rPr>
              <a:t>ものは一切受理</a:t>
            </a:r>
            <a:r>
              <a:rPr lang="ja-JP" altLang="ja-JP" sz="1350" dirty="0" smtClean="0">
                <a:latin typeface="HG丸ｺﾞｼｯｸM-PRO" panose="020F0600000000000000" pitchFamily="50" charset="-128"/>
                <a:ea typeface="HG丸ｺﾞｼｯｸM-PRO" panose="020F0600000000000000" pitchFamily="50" charset="-128"/>
              </a:rPr>
              <a:t>されません</a:t>
            </a:r>
            <a:r>
              <a:rPr lang="ja-JP" altLang="en-US" sz="1350" dirty="0" smtClean="0">
                <a:latin typeface="HG丸ｺﾞｼｯｸM-PRO" panose="020F0600000000000000" pitchFamily="50" charset="-128"/>
                <a:ea typeface="HG丸ｺﾞｼｯｸM-PRO" panose="020F0600000000000000" pitchFamily="50" charset="-128"/>
              </a:rPr>
              <a:t>。余裕をもって提出してください。</a:t>
            </a:r>
            <a:endParaRPr lang="en-US" altLang="ja-JP" sz="1350" dirty="0" smtClean="0">
              <a:latin typeface="HG丸ｺﾞｼｯｸM-PRO" panose="020F0600000000000000" pitchFamily="50" charset="-128"/>
              <a:ea typeface="HG丸ｺﾞｼｯｸM-PRO" panose="020F0600000000000000" pitchFamily="50" charset="-128"/>
            </a:endParaRPr>
          </a:p>
          <a:p>
            <a:pPr marL="360000" indent="-360000">
              <a:lnSpc>
                <a:spcPts val="1800"/>
              </a:lnSpc>
            </a:pPr>
            <a:endParaRPr lang="en-US" altLang="ja-JP" sz="1350" dirty="0">
              <a:latin typeface="HG丸ｺﾞｼｯｸM-PRO" panose="020F0600000000000000" pitchFamily="50" charset="-128"/>
              <a:ea typeface="HG丸ｺﾞｼｯｸM-PRO" panose="020F0600000000000000" pitchFamily="50" charset="-128"/>
            </a:endParaRPr>
          </a:p>
          <a:p>
            <a:pPr marL="360000" indent="-360000">
              <a:lnSpc>
                <a:spcPts val="1800"/>
              </a:lnSpc>
            </a:pPr>
            <a:endParaRPr lang="en-US" altLang="ja-JP" sz="1350" dirty="0" smtClean="0">
              <a:latin typeface="HG丸ｺﾞｼｯｸM-PRO" panose="020F0600000000000000" pitchFamily="50" charset="-128"/>
              <a:ea typeface="HG丸ｺﾞｼｯｸM-PRO" panose="020F0600000000000000" pitchFamily="50" charset="-128"/>
            </a:endParaRPr>
          </a:p>
          <a:p>
            <a:pPr marL="360000" indent="-360000">
              <a:lnSpc>
                <a:spcPts val="1800"/>
              </a:lnSpc>
            </a:pPr>
            <a:endParaRPr lang="en-US" altLang="ja-JP" sz="1350" dirty="0">
              <a:latin typeface="HG丸ｺﾞｼｯｸM-PRO" panose="020F0600000000000000" pitchFamily="50" charset="-128"/>
              <a:ea typeface="HG丸ｺﾞｼｯｸM-PRO" panose="020F0600000000000000" pitchFamily="50" charset="-128"/>
            </a:endParaRPr>
          </a:p>
          <a:p>
            <a:pPr marL="360000" indent="-360000">
              <a:lnSpc>
                <a:spcPts val="1800"/>
              </a:lnSpc>
            </a:pPr>
            <a:endParaRPr lang="en-US" altLang="ja-JP" sz="1350" dirty="0" smtClean="0">
              <a:latin typeface="HG丸ｺﾞｼｯｸM-PRO" panose="020F0600000000000000" pitchFamily="50" charset="-128"/>
              <a:ea typeface="HG丸ｺﾞｼｯｸM-PRO" panose="020F0600000000000000" pitchFamily="50" charset="-128"/>
            </a:endParaRPr>
          </a:p>
          <a:p>
            <a:pPr marL="360000" indent="-360000">
              <a:lnSpc>
                <a:spcPts val="1800"/>
              </a:lnSpc>
            </a:pPr>
            <a:endParaRPr lang="en-US" altLang="ja-JP" sz="1350" dirty="0">
              <a:latin typeface="HG丸ｺﾞｼｯｸM-PRO" panose="020F0600000000000000" pitchFamily="50" charset="-128"/>
              <a:ea typeface="HG丸ｺﾞｼｯｸM-PRO" panose="020F0600000000000000" pitchFamily="50" charset="-128"/>
            </a:endParaRPr>
          </a:p>
          <a:p>
            <a:pPr marL="360000" indent="-360000">
              <a:lnSpc>
                <a:spcPts val="1800"/>
              </a:lnSpc>
            </a:pPr>
            <a:endParaRPr lang="en-US" altLang="ja-JP" sz="1350" dirty="0" smtClean="0">
              <a:latin typeface="HG丸ｺﾞｼｯｸM-PRO" panose="020F0600000000000000" pitchFamily="50" charset="-128"/>
              <a:ea typeface="HG丸ｺﾞｼｯｸM-PRO" panose="020F0600000000000000" pitchFamily="50" charset="-128"/>
            </a:endParaRPr>
          </a:p>
          <a:p>
            <a:pPr marL="360000" indent="-360000">
              <a:lnSpc>
                <a:spcPts val="1800"/>
              </a:lnSpc>
            </a:pPr>
            <a:r>
              <a:rPr lang="ja-JP" altLang="en-US" sz="1350" dirty="0" smtClean="0">
                <a:latin typeface="HG丸ｺﾞｼｯｸM-PRO" panose="020F0600000000000000" pitchFamily="50" charset="-128"/>
                <a:ea typeface="HG丸ｺﾞｼｯｸM-PRO" panose="020F0600000000000000" pitchFamily="50" charset="-128"/>
              </a:rPr>
              <a:t> </a:t>
            </a:r>
            <a:endParaRPr lang="en-US" altLang="ja-JP" sz="1350" dirty="0" smtClean="0">
              <a:latin typeface="HG丸ｺﾞｼｯｸM-PRO" panose="020F0600000000000000" pitchFamily="50" charset="-128"/>
              <a:ea typeface="HG丸ｺﾞｼｯｸM-PRO" panose="020F0600000000000000" pitchFamily="50" charset="-128"/>
            </a:endParaRPr>
          </a:p>
          <a:p>
            <a:pPr marL="360000" indent="-360000">
              <a:lnSpc>
                <a:spcPts val="2000"/>
              </a:lnSpc>
            </a:pPr>
            <a:r>
              <a:rPr lang="en-US" altLang="ja-JP" sz="1350" dirty="0" smtClean="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a:t>
            </a:r>
            <a:r>
              <a:rPr lang="en-US" altLang="ja-JP" sz="1350"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Web</a:t>
            </a:r>
            <a:r>
              <a:rPr lang="ja-JP" altLang="en-US" sz="1350"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通信指導による提出（</a:t>
            </a:r>
            <a:r>
              <a:rPr lang="en-US" altLang="ja-JP" sz="1350"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b="1" spc="7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おすすめです）</a:t>
            </a:r>
            <a:endParaRPr lang="ja-JP"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a:lnSpc>
                <a:spcPts val="20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Web</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通信指導」は、一部の科目を除き、インターネット上で通信指導問題の提出・解説の閲覧ができます。通信指導問題を提出するとすぐに解答・解説を確認できるので便利です。「</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Web</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通信指導」で提出した場合は、郵送による提出は不要です（提出されても無効と</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なります。）</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a:lnSpc>
                <a:spcPts val="2000"/>
              </a:lnSpc>
            </a:pPr>
            <a:r>
              <a:rPr lang="ja-JP" altLang="en-US" sz="1350" dirty="0" smtClean="0">
                <a:latin typeface="HG丸ｺﾞｼｯｸM-PRO" panose="020F0600000000000000" pitchFamily="50" charset="-128"/>
                <a:ea typeface="HG丸ｺﾞｼｯｸM-PRO" panose="020F0600000000000000" pitchFamily="50" charset="-128"/>
              </a:rPr>
              <a:t>　提出すると、</a:t>
            </a:r>
            <a:r>
              <a:rPr lang="en-US" altLang="ja-JP" sz="1350" dirty="0" smtClean="0">
                <a:latin typeface="HG丸ｺﾞｼｯｸM-PRO" panose="020F0600000000000000" pitchFamily="50" charset="-128"/>
                <a:ea typeface="HG丸ｺﾞｼｯｸM-PRO" panose="020F0600000000000000" pitchFamily="50" charset="-128"/>
              </a:rPr>
              <a:t>Web</a:t>
            </a:r>
            <a:r>
              <a:rPr lang="ja-JP" altLang="en-US" sz="1350" dirty="0">
                <a:latin typeface="HG丸ｺﾞｼｯｸM-PRO" panose="020F0600000000000000" pitchFamily="50" charset="-128"/>
                <a:ea typeface="HG丸ｺﾞｼｯｸM-PRO" panose="020F0600000000000000" pitchFamily="50" charset="-128"/>
              </a:rPr>
              <a:t>通信指導</a:t>
            </a:r>
            <a:r>
              <a:rPr lang="ja-JP" altLang="en-US" sz="1350" dirty="0" smtClean="0">
                <a:latin typeface="HG丸ｺﾞｼｯｸM-PRO" panose="020F0600000000000000" pitchFamily="50" charset="-128"/>
                <a:ea typeface="HG丸ｺﾞｼｯｸM-PRO" panose="020F0600000000000000" pitchFamily="50" charset="-128"/>
              </a:rPr>
              <a:t>のトップページ画面において、</a:t>
            </a:r>
            <a:endParaRPr lang="en-US" altLang="ja-JP" sz="1350" dirty="0" smtClean="0">
              <a:latin typeface="HG丸ｺﾞｼｯｸM-PRO" panose="020F0600000000000000" pitchFamily="50" charset="-128"/>
              <a:ea typeface="HG丸ｺﾞｼｯｸM-PRO" panose="020F0600000000000000" pitchFamily="50" charset="-128"/>
            </a:endParaRPr>
          </a:p>
          <a:p>
            <a:pPr>
              <a:lnSpc>
                <a:spcPts val="2000"/>
              </a:lnSpc>
            </a:pPr>
            <a:r>
              <a:rPr lang="ja-JP" altLang="en-US" sz="1350" dirty="0" smtClean="0">
                <a:latin typeface="HG丸ｺﾞｼｯｸM-PRO" panose="020F0600000000000000" pitchFamily="50" charset="-128"/>
                <a:ea typeface="HG丸ｺﾞｼｯｸM-PRO" panose="020F0600000000000000" pitchFamily="50" charset="-128"/>
              </a:rPr>
              <a:t>科目一覧の各科目の欄内に「提出済（送信済）」と表示されます。</a:t>
            </a:r>
            <a:endParaRPr lang="en-US" altLang="ja-JP" sz="1350" dirty="0" smtClean="0">
              <a:latin typeface="HG丸ｺﾞｼｯｸM-PRO" panose="020F0600000000000000" pitchFamily="50" charset="-128"/>
              <a:ea typeface="HG丸ｺﾞｼｯｸM-PRO" panose="020F0600000000000000" pitchFamily="50" charset="-128"/>
            </a:endParaRPr>
          </a:p>
          <a:p>
            <a:endParaRPr lang="en-US" altLang="ja-JP" sz="1350" dirty="0">
              <a:latin typeface="HG丸ｺﾞｼｯｸM-PRO" panose="020F0600000000000000" pitchFamily="50" charset="-128"/>
              <a:ea typeface="HG丸ｺﾞｼｯｸM-PRO" panose="020F0600000000000000" pitchFamily="50" charset="-128"/>
            </a:endParaRPr>
          </a:p>
          <a:p>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対応</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していない科目があります。必ず事前にご確認ください</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5" name="Rectangle 112"/>
          <p:cNvSpPr>
            <a:spLocks noChangeArrowheads="1"/>
          </p:cNvSpPr>
          <p:nvPr/>
        </p:nvSpPr>
        <p:spPr bwMode="auto">
          <a:xfrm>
            <a:off x="2192200" y="2890377"/>
            <a:ext cx="2880000" cy="288000"/>
          </a:xfrm>
          <a:prstGeom prst="rect">
            <a:avLst/>
          </a:prstGeom>
          <a:solidFill>
            <a:schemeClr val="accent1">
              <a:lumMod val="40000"/>
              <a:lumOff val="60000"/>
            </a:schemeClr>
          </a:solid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ja-JP" altLang="en-US" b="1" dirty="0" smtClean="0">
                <a:solidFill>
                  <a:srgbClr val="000000"/>
                </a:solidFill>
                <a:latin typeface="HG丸ｺﾞｼｯｸM-PRO" panose="020F0600000000000000" pitchFamily="50" charset="-128"/>
                <a:ea typeface="HG丸ｺﾞｼｯｸM-PRO" panose="020F0600000000000000" pitchFamily="50" charset="-128"/>
              </a:rPr>
              <a:t>通信指導</a:t>
            </a:r>
            <a:endParaRPr kumimoji="0" lang="en-US" altLang="ja-JP" b="1" dirty="0" smtClean="0">
              <a:solidFill>
                <a:srgbClr val="000000"/>
              </a:solidFill>
              <a:latin typeface="HG丸ｺﾞｼｯｸM-PRO" panose="020F0600000000000000" pitchFamily="50" charset="-128"/>
              <a:ea typeface="HG丸ｺﾞｼｯｸM-PRO" panose="020F0600000000000000" pitchFamily="50" charset="-128"/>
            </a:endParaRPr>
          </a:p>
          <a:p>
            <a:pPr lvl="0" algn="ctr"/>
            <a:endParaRPr kumimoji="0" lang="ja-JP" altLang="ja-JP" sz="400" dirty="0"/>
          </a:p>
        </p:txBody>
      </p:sp>
      <p:sp>
        <p:nvSpPr>
          <p:cNvPr id="8" name="Rectangle 112"/>
          <p:cNvSpPr>
            <a:spLocks noChangeArrowheads="1"/>
          </p:cNvSpPr>
          <p:nvPr/>
        </p:nvSpPr>
        <p:spPr bwMode="auto">
          <a:xfrm>
            <a:off x="212200" y="247334"/>
            <a:ext cx="6840000" cy="369332"/>
          </a:xfrm>
          <a:prstGeom prst="rect">
            <a:avLst/>
          </a:prstGeom>
          <a:solidFill>
            <a:schemeClr val="accent1"/>
          </a:solidFill>
          <a:ln>
            <a:solidFill>
              <a:schemeClr val="accent1">
                <a:lumMod val="50000"/>
              </a:schemeClr>
            </a:solid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ja-JP" altLang="en-US" b="1" dirty="0" smtClean="0">
                <a:solidFill>
                  <a:srgbClr val="000000"/>
                </a:solidFill>
                <a:latin typeface="HG丸ｺﾞｼｯｸM-PRO" panose="020F0600000000000000" pitchFamily="50" charset="-128"/>
                <a:ea typeface="HG丸ｺﾞｼｯｸM-PRO" panose="020F0600000000000000" pitchFamily="50" charset="-128"/>
              </a:rPr>
              <a:t>学　習　上　の　基　本　事　項</a:t>
            </a:r>
            <a:endParaRPr kumimoji="0" lang="ja-JP" altLang="ja-JP" sz="400" dirty="0"/>
          </a:p>
        </p:txBody>
      </p:sp>
      <p:sp>
        <p:nvSpPr>
          <p:cNvPr id="2" name="正方形/長方形 1"/>
          <p:cNvSpPr/>
          <p:nvPr/>
        </p:nvSpPr>
        <p:spPr>
          <a:xfrm>
            <a:off x="302200" y="668940"/>
            <a:ext cx="6660000" cy="553998"/>
          </a:xfrm>
          <a:prstGeom prst="rect">
            <a:avLst/>
          </a:prstGeom>
        </p:spPr>
        <p:txBody>
          <a:bodyPr wrap="square">
            <a:spAutoFit/>
          </a:bodyPr>
          <a:lstStyle/>
          <a:p>
            <a:pPr hangingPunct="0">
              <a:lnSpc>
                <a:spcPts val="1800"/>
              </a:lnSpc>
              <a:spcAft>
                <a:spcPts val="0"/>
              </a:spcAft>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放送大学の授業には、主に</a:t>
            </a:r>
            <a:r>
              <a:rPr lang="ja-JP"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放送授業</a:t>
            </a:r>
            <a:r>
              <a:rPr lang="ja-JP" altLang="en-US"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1350" b="1"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面接授業</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b="1"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オンライン授業</a:t>
            </a:r>
            <a:r>
              <a:rPr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という</a:t>
            </a:r>
            <a:r>
              <a:rPr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3</a:t>
            </a:r>
            <a:r>
              <a:rPr lang="ja-JP" altLang="en-US" sz="1350" dirty="0" err="1" smtClean="0">
                <a:latin typeface="HG丸ｺﾞｼｯｸM-PRO" panose="020F0600000000000000" pitchFamily="50" charset="-128"/>
                <a:ea typeface="HG丸ｺﾞｼｯｸM-PRO" panose="020F0600000000000000" pitchFamily="50" charset="-128"/>
                <a:cs typeface="ＭＳ 明朝" panose="02020609040205080304" pitchFamily="17" charset="-128"/>
              </a:rPr>
              <a:t>つの</a:t>
            </a:r>
            <a:r>
              <a:rPr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授業</a:t>
            </a:r>
            <a:r>
              <a:rPr lang="ja-JP"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形態</a:t>
            </a:r>
            <a:r>
              <a:rPr lang="ja-JP" altLang="en-US"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があります。詳細は「学生生活の栞」をご参照ください。</a:t>
            </a:r>
            <a:endParaRPr lang="en-US" altLang="ja-JP" sz="1350" dirty="0" smtClean="0">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9" name="正方形/長方形 8"/>
          <p:cNvSpPr/>
          <p:nvPr/>
        </p:nvSpPr>
        <p:spPr>
          <a:xfrm>
            <a:off x="302200" y="1794023"/>
            <a:ext cx="6660000" cy="1015663"/>
          </a:xfrm>
          <a:prstGeom prst="rect">
            <a:avLst/>
          </a:prstGeom>
        </p:spPr>
        <p:txBody>
          <a:bodyPr wrap="square">
            <a:spAutoFit/>
          </a:bodyPr>
          <a:lstStyle/>
          <a:p>
            <a:pPr indent="-360000" hangingPunct="0">
              <a:lnSpc>
                <a:spcPts val="1800"/>
              </a:lnSpc>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dirty="0" smtClean="0">
                <a:latin typeface="HG丸ｺﾞｼｯｸM-PRO" panose="020F0600000000000000" pitchFamily="50" charset="-128"/>
                <a:ea typeface="HG丸ｺﾞｼｯｸM-PRO" panose="020F0600000000000000" pitchFamily="50" charset="-128"/>
              </a:rPr>
              <a:t>学習</a:t>
            </a:r>
            <a:r>
              <a:rPr lang="ja-JP" altLang="en-US" sz="1350" dirty="0">
                <a:latin typeface="HG丸ｺﾞｼｯｸM-PRO" panose="020F0600000000000000" pitchFamily="50" charset="-128"/>
                <a:ea typeface="HG丸ｺﾞｼｯｸM-PRO" panose="020F0600000000000000" pitchFamily="50" charset="-128"/>
              </a:rPr>
              <a:t>にあたって</a:t>
            </a:r>
            <a:r>
              <a:rPr lang="ja-JP" altLang="en-US" sz="1350" dirty="0" smtClean="0">
                <a:latin typeface="HG丸ｺﾞｼｯｸM-PRO" panose="020F0600000000000000" pitchFamily="50" charset="-128"/>
                <a:ea typeface="HG丸ｺﾞｼｯｸM-PRO" panose="020F0600000000000000" pitchFamily="50" charset="-128"/>
              </a:rPr>
              <a:t>は</a:t>
            </a:r>
            <a:r>
              <a:rPr lang="ja-JP" altLang="ja-JP" sz="1350" dirty="0" smtClean="0">
                <a:latin typeface="HG丸ｺﾞｼｯｸM-PRO" panose="020F0600000000000000" pitchFamily="50" charset="-128"/>
                <a:ea typeface="HG丸ｺﾞｼｯｸM-PRO" panose="020F0600000000000000" pitchFamily="50" charset="-128"/>
              </a:rPr>
              <a:t>印刷教材</a:t>
            </a:r>
            <a:r>
              <a:rPr lang="ja-JP" altLang="en-US" sz="1350" dirty="0" smtClean="0">
                <a:latin typeface="HG丸ｺﾞｼｯｸM-PRO" panose="020F0600000000000000" pitchFamily="50" charset="-128"/>
                <a:ea typeface="HG丸ｺﾞｼｯｸM-PRO" panose="020F0600000000000000" pitchFamily="50" charset="-128"/>
              </a:rPr>
              <a:t>（教科書）</a:t>
            </a:r>
            <a:r>
              <a:rPr lang="ja-JP" altLang="ja-JP" sz="1350" dirty="0" smtClean="0">
                <a:latin typeface="HG丸ｺﾞｼｯｸM-PRO" panose="020F0600000000000000" pitchFamily="50" charset="-128"/>
                <a:ea typeface="HG丸ｺﾞｼｯｸM-PRO" panose="020F0600000000000000" pitchFamily="50" charset="-128"/>
              </a:rPr>
              <a:t>を</a:t>
            </a:r>
            <a:r>
              <a:rPr lang="ja-JP" altLang="ja-JP" sz="1350" dirty="0">
                <a:latin typeface="HG丸ｺﾞｼｯｸM-PRO" panose="020F0600000000000000" pitchFamily="50" charset="-128"/>
                <a:ea typeface="HG丸ｺﾞｼｯｸM-PRO" panose="020F0600000000000000" pitchFamily="50" charset="-128"/>
              </a:rPr>
              <a:t>読</a:t>
            </a:r>
            <a:r>
              <a:rPr lang="ja-JP" altLang="en-US" sz="1350" dirty="0">
                <a:latin typeface="HG丸ｺﾞｼｯｸM-PRO" panose="020F0600000000000000" pitchFamily="50" charset="-128"/>
                <a:ea typeface="HG丸ｺﾞｼｯｸM-PRO" panose="020F0600000000000000" pitchFamily="50" charset="-128"/>
              </a:rPr>
              <a:t>み、あわせて</a:t>
            </a:r>
            <a:r>
              <a:rPr lang="ja-JP" altLang="ja-JP" sz="1350" dirty="0">
                <a:latin typeface="HG丸ｺﾞｼｯｸM-PRO" panose="020F0600000000000000" pitchFamily="50" charset="-128"/>
                <a:ea typeface="HG丸ｺﾞｼｯｸM-PRO" panose="020F0600000000000000" pitchFamily="50" charset="-128"/>
              </a:rPr>
              <a:t>放送</a:t>
            </a:r>
            <a:r>
              <a:rPr lang="ja-JP" altLang="en-US" sz="1350" dirty="0">
                <a:latin typeface="HG丸ｺﾞｼｯｸM-PRO" panose="020F0600000000000000" pitchFamily="50" charset="-128"/>
                <a:ea typeface="HG丸ｺﾞｼｯｸM-PRO" panose="020F0600000000000000" pitchFamily="50" charset="-128"/>
              </a:rPr>
              <a:t>授業を</a:t>
            </a:r>
            <a:r>
              <a:rPr lang="ja-JP" altLang="ja-JP" sz="1350" dirty="0">
                <a:latin typeface="HG丸ｺﾞｼｯｸM-PRO" panose="020F0600000000000000" pitchFamily="50" charset="-128"/>
                <a:ea typeface="HG丸ｺﾞｼｯｸM-PRO" panose="020F0600000000000000" pitchFamily="50" charset="-128"/>
              </a:rPr>
              <a:t>視聴</a:t>
            </a:r>
            <a:r>
              <a:rPr lang="ja-JP" altLang="en-US" sz="1350" dirty="0">
                <a:latin typeface="HG丸ｺﾞｼｯｸM-PRO" panose="020F0600000000000000" pitchFamily="50" charset="-128"/>
                <a:ea typeface="HG丸ｺﾞｼｯｸM-PRO" panose="020F0600000000000000" pitchFamily="50" charset="-128"/>
              </a:rPr>
              <a:t>して行います</a:t>
            </a:r>
            <a:r>
              <a:rPr lang="ja-JP" altLang="en-US" sz="1350" dirty="0" smtClean="0">
                <a:latin typeface="HG丸ｺﾞｼｯｸM-PRO" panose="020F0600000000000000" pitchFamily="50" charset="-128"/>
                <a:ea typeface="HG丸ｺﾞｼｯｸM-PRO" panose="020F0600000000000000" pitchFamily="50" charset="-128"/>
              </a:rPr>
              <a:t>。</a:t>
            </a:r>
            <a:r>
              <a:rPr lang="ja-JP" altLang="ja-JP" sz="1350" dirty="0" smtClean="0">
                <a:latin typeface="HG丸ｺﾞｼｯｸM-PRO" panose="020F0600000000000000" pitchFamily="50" charset="-128"/>
                <a:ea typeface="HG丸ｺﾞｼｯｸM-PRO" panose="020F0600000000000000" pitchFamily="50" charset="-128"/>
              </a:rPr>
              <a:t>互いに</a:t>
            </a:r>
            <a:r>
              <a:rPr lang="ja-JP" altLang="ja-JP" sz="1350" dirty="0">
                <a:latin typeface="HG丸ｺﾞｼｯｸM-PRO" panose="020F0600000000000000" pitchFamily="50" charset="-128"/>
                <a:ea typeface="HG丸ｺﾞｼｯｸM-PRO" panose="020F0600000000000000" pitchFamily="50" charset="-128"/>
              </a:rPr>
              <a:t>内容を補い合うように作成</a:t>
            </a:r>
            <a:r>
              <a:rPr lang="ja-JP" altLang="ja-JP" sz="1350" dirty="0" smtClean="0">
                <a:latin typeface="HG丸ｺﾞｼｯｸM-PRO" panose="020F0600000000000000" pitchFamily="50" charset="-128"/>
                <a:ea typeface="HG丸ｺﾞｼｯｸM-PRO" panose="020F0600000000000000" pitchFamily="50" charset="-128"/>
              </a:rPr>
              <a:t>されています。</a:t>
            </a:r>
            <a:endParaRPr lang="en-US" altLang="ja-JP" sz="1350" dirty="0" smtClean="0">
              <a:latin typeface="HG丸ｺﾞｼｯｸM-PRO" panose="020F0600000000000000" pitchFamily="50" charset="-128"/>
              <a:ea typeface="HG丸ｺﾞｼｯｸM-PRO" panose="020F0600000000000000" pitchFamily="50" charset="-128"/>
            </a:endParaRPr>
          </a:p>
          <a:p>
            <a:pPr indent="-360000" hangingPunct="0">
              <a:lnSpc>
                <a:spcPts val="1800"/>
              </a:lnSpc>
            </a:pP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授業は</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15</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週にわたって放送され（週１回、</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1</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回</a:t>
            </a:r>
            <a:r>
              <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45</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分）、学期ごとに完結</a:t>
            </a:r>
            <a:r>
              <a:rPr lang="ja-JP" altLang="en-US" sz="13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します</a:t>
            </a:r>
            <a:r>
              <a:rPr lang="ja-JP" altLang="en-US"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13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indent="-360000" hangingPunct="0">
              <a:lnSpc>
                <a:spcPts val="1800"/>
              </a:lnSpc>
            </a:pPr>
            <a:r>
              <a:rPr lang="ja-JP" altLang="en-US" sz="1350" spc="-1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1350" spc="-1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大学院の一部の科目</a:t>
            </a:r>
            <a:r>
              <a:rPr lang="ja-JP" altLang="en-US" sz="1350" spc="-1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は週２回、</a:t>
            </a:r>
            <a:r>
              <a:rPr lang="en-US" altLang="ja-JP" sz="1350" spc="-1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30</a:t>
            </a:r>
            <a:r>
              <a:rPr lang="ja-JP" altLang="en-US" sz="1350" spc="-15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回</a:t>
            </a:r>
            <a:r>
              <a:rPr lang="ja-JP" altLang="en-US" sz="1350" spc="-15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1350" b="1"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11" name="Rectangle 112"/>
          <p:cNvSpPr>
            <a:spLocks noChangeArrowheads="1"/>
          </p:cNvSpPr>
          <p:nvPr/>
        </p:nvSpPr>
        <p:spPr bwMode="auto">
          <a:xfrm>
            <a:off x="392200" y="1443205"/>
            <a:ext cx="6480000" cy="360000"/>
          </a:xfrm>
          <a:prstGeom prst="rect">
            <a:avLst/>
          </a:prstGeom>
          <a:solidFill>
            <a:schemeClr val="accent1">
              <a:lumMod val="40000"/>
              <a:lumOff val="60000"/>
            </a:schemeClr>
          </a:solid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ja-JP" altLang="en-US" b="1" spc="600" dirty="0">
                <a:solidFill>
                  <a:srgbClr val="000000"/>
                </a:solidFill>
                <a:latin typeface="HG丸ｺﾞｼｯｸM-PRO" panose="020F0600000000000000" pitchFamily="50" charset="-128"/>
                <a:ea typeface="HG丸ｺﾞｼｯｸM-PRO" panose="020F0600000000000000" pitchFamily="50" charset="-128"/>
              </a:rPr>
              <a:t>放送</a:t>
            </a:r>
            <a:r>
              <a:rPr kumimoji="0" lang="ja-JP" altLang="en-US" b="1" spc="600" dirty="0" smtClean="0">
                <a:solidFill>
                  <a:srgbClr val="000000"/>
                </a:solidFill>
                <a:latin typeface="HG丸ｺﾞｼｯｸM-PRO" panose="020F0600000000000000" pitchFamily="50" charset="-128"/>
                <a:ea typeface="HG丸ｺﾞｼｯｸM-PRO" panose="020F0600000000000000" pitchFamily="50" charset="-128"/>
              </a:rPr>
              <a:t>授業</a:t>
            </a:r>
            <a:endParaRPr kumimoji="0" lang="ja-JP" altLang="ja-JP" sz="400" spc="600" dirty="0"/>
          </a:p>
        </p:txBody>
      </p:sp>
      <p:graphicFrame>
        <p:nvGraphicFramePr>
          <p:cNvPr id="4" name="表 3"/>
          <p:cNvGraphicFramePr>
            <a:graphicFrameLocks noGrp="1"/>
          </p:cNvGraphicFramePr>
          <p:nvPr>
            <p:extLst>
              <p:ext uri="{D42A27DB-BD31-4B8C-83A1-F6EECF244321}">
                <p14:modId xmlns:p14="http://schemas.microsoft.com/office/powerpoint/2010/main" val="710629405"/>
              </p:ext>
            </p:extLst>
          </p:nvPr>
        </p:nvGraphicFramePr>
        <p:xfrm>
          <a:off x="392200" y="5894523"/>
          <a:ext cx="6480000" cy="1473686"/>
        </p:xfrm>
        <a:graphic>
          <a:graphicData uri="http://schemas.openxmlformats.org/drawingml/2006/table">
            <a:tbl>
              <a:tblPr firstRow="1" bandRow="1">
                <a:tableStyleId>{5C22544A-7EE6-4342-B048-85BDC9FD1C3A}</a:tableStyleId>
              </a:tblPr>
              <a:tblGrid>
                <a:gridCol w="1081370"/>
                <a:gridCol w="2510993"/>
                <a:gridCol w="2887637"/>
              </a:tblGrid>
              <a:tr h="340082">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提出方法</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第</a:t>
                      </a:r>
                      <a:r>
                        <a:rPr kumimoji="1" lang="en-US" altLang="ja-JP" sz="1200" dirty="0" smtClean="0">
                          <a:latin typeface="HG丸ｺﾞｼｯｸM-PRO" panose="020F0600000000000000" pitchFamily="50" charset="-128"/>
                          <a:ea typeface="HG丸ｺﾞｼｯｸM-PRO" panose="020F0600000000000000" pitchFamily="50" charset="-128"/>
                        </a:rPr>
                        <a:t>1</a:t>
                      </a:r>
                      <a:r>
                        <a:rPr kumimoji="1" lang="ja-JP" altLang="en-US" sz="1200" dirty="0" smtClean="0">
                          <a:latin typeface="HG丸ｺﾞｼｯｸM-PRO" panose="020F0600000000000000" pitchFamily="50" charset="-128"/>
                          <a:ea typeface="HG丸ｺﾞｼｯｸM-PRO" panose="020F0600000000000000" pitchFamily="50" charset="-128"/>
                        </a:rPr>
                        <a:t>学期</a:t>
                      </a:r>
                      <a:endParaRPr kumimoji="1" lang="en-US" altLang="ja-JP" sz="1200" dirty="0" smtClean="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第２学期</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802">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郵送</a:t>
                      </a: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kumimoji="1" lang="ja-JP" altLang="en-US" sz="1200" dirty="0" smtClean="0">
                          <a:latin typeface="HG丸ｺﾞｼｯｸM-PRO" panose="020F0600000000000000" pitchFamily="50" charset="-128"/>
                          <a:ea typeface="HG丸ｺﾞｼｯｸM-PRO" panose="020F0600000000000000" pitchFamily="50" charset="-128"/>
                        </a:rPr>
                        <a:t>による提出</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200" dirty="0" smtClean="0">
                          <a:latin typeface="HG丸ｺﾞｼｯｸM-PRO" panose="020F0600000000000000" pitchFamily="50" charset="-128"/>
                          <a:ea typeface="HG丸ｺﾞｼｯｸM-PRO" panose="020F0600000000000000" pitchFamily="50" charset="-128"/>
                        </a:rPr>
                        <a:t>5</a:t>
                      </a:r>
                      <a:r>
                        <a:rPr kumimoji="1" lang="ja-JP" altLang="en-US" sz="1200" dirty="0" smtClean="0">
                          <a:latin typeface="HG丸ｺﾞｼｯｸM-PRO" panose="020F0600000000000000" pitchFamily="50" charset="-128"/>
                          <a:ea typeface="HG丸ｺﾞｼｯｸM-PRO" panose="020F0600000000000000" pitchFamily="50" charset="-128"/>
                        </a:rPr>
                        <a:t>月</a:t>
                      </a:r>
                      <a:r>
                        <a:rPr kumimoji="1" lang="en-US" altLang="ja-JP" sz="1200" dirty="0" smtClean="0">
                          <a:latin typeface="HG丸ｺﾞｼｯｸM-PRO" panose="020F0600000000000000" pitchFamily="50" charset="-128"/>
                          <a:ea typeface="HG丸ｺﾞｼｯｸM-PRO" panose="020F0600000000000000" pitchFamily="50" charset="-128"/>
                        </a:rPr>
                        <a:t>2</a:t>
                      </a:r>
                      <a:r>
                        <a:rPr kumimoji="1" lang="ja-JP" altLang="en-US" sz="1200" dirty="0" smtClean="0">
                          <a:latin typeface="HG丸ｺﾞｼｯｸM-PRO" panose="020F0600000000000000" pitchFamily="50" charset="-128"/>
                          <a:ea typeface="HG丸ｺﾞｼｯｸM-PRO" panose="020F0600000000000000" pitchFamily="50" charset="-128"/>
                        </a:rPr>
                        <a:t>１日（火）～</a:t>
                      </a:r>
                      <a:r>
                        <a:rPr kumimoji="1" lang="en-US" altLang="ja-JP" sz="1200" dirty="0" smtClean="0">
                          <a:latin typeface="HG丸ｺﾞｼｯｸM-PRO" panose="020F0600000000000000" pitchFamily="50" charset="-128"/>
                          <a:ea typeface="HG丸ｺﾞｼｯｸM-PRO" panose="020F0600000000000000" pitchFamily="50" charset="-128"/>
                        </a:rPr>
                        <a:t>6</a:t>
                      </a:r>
                      <a:r>
                        <a:rPr kumimoji="1" lang="ja-JP" altLang="en-US" sz="1200" dirty="0" smtClean="0">
                          <a:latin typeface="HG丸ｺﾞｼｯｸM-PRO" panose="020F0600000000000000" pitchFamily="50" charset="-128"/>
                          <a:ea typeface="HG丸ｺﾞｼｯｸM-PRO" panose="020F0600000000000000" pitchFamily="50" charset="-128"/>
                        </a:rPr>
                        <a:t>月４日（火）</a:t>
                      </a:r>
                      <a:endParaRPr kumimoji="1" lang="en-US" altLang="ja-JP" sz="1200" dirty="0" smtClean="0">
                        <a:latin typeface="HG丸ｺﾞｼｯｸM-PRO" panose="020F0600000000000000" pitchFamily="50" charset="-128"/>
                        <a:ea typeface="HG丸ｺﾞｼｯｸM-PRO" panose="020F0600000000000000" pitchFamily="50" charset="-128"/>
                      </a:endParaRPr>
                    </a:p>
                    <a:p>
                      <a:pPr algn="l"/>
                      <a:r>
                        <a:rPr kumimoji="1" lang="en-US" altLang="ja-JP" sz="1200" dirty="0" smtClean="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大学本部必着</a:t>
                      </a:r>
                      <a:endParaRPr kumimoji="1" lang="ja-JP" altLang="en-US"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726399" rtl="0" eaLnBrk="1" fontAlgn="auto" latinLnBrk="0" hangingPunct="1">
                        <a:lnSpc>
                          <a:spcPct val="100000"/>
                        </a:lnSpc>
                        <a:spcBef>
                          <a:spcPts val="0"/>
                        </a:spcBef>
                        <a:spcAft>
                          <a:spcPts val="0"/>
                        </a:spcAft>
                        <a:buClrTx/>
                        <a:buSzTx/>
                        <a:buFontTx/>
                        <a:buNone/>
                        <a:tabLst/>
                        <a:defRPr/>
                      </a:pPr>
                      <a:r>
                        <a:rPr kumimoji="1" lang="en-US" altLang="ja-JP" sz="1200" dirty="0" smtClean="0">
                          <a:latin typeface="HG丸ｺﾞｼｯｸM-PRO" panose="020F0600000000000000" pitchFamily="50" charset="-128"/>
                          <a:ea typeface="HG丸ｺﾞｼｯｸM-PRO" panose="020F0600000000000000" pitchFamily="50" charset="-128"/>
                        </a:rPr>
                        <a:t>11</a:t>
                      </a:r>
                      <a:r>
                        <a:rPr kumimoji="1" lang="ja-JP" altLang="en-US" sz="1200" dirty="0" smtClean="0">
                          <a:latin typeface="HG丸ｺﾞｼｯｸM-PRO" panose="020F0600000000000000" pitchFamily="50" charset="-128"/>
                          <a:ea typeface="HG丸ｺﾞｼｯｸM-PRO" panose="020F0600000000000000" pitchFamily="50" charset="-128"/>
                        </a:rPr>
                        <a:t>月</a:t>
                      </a:r>
                      <a:r>
                        <a:rPr kumimoji="1" lang="en-US" altLang="ja-JP" sz="1200" dirty="0" smtClean="0">
                          <a:latin typeface="HG丸ｺﾞｼｯｸM-PRO" panose="020F0600000000000000" pitchFamily="50" charset="-128"/>
                          <a:ea typeface="HG丸ｺﾞｼｯｸM-PRO" panose="020F0600000000000000" pitchFamily="50" charset="-128"/>
                        </a:rPr>
                        <a:t>15</a:t>
                      </a:r>
                      <a:r>
                        <a:rPr kumimoji="1" lang="ja-JP" altLang="en-US" sz="1200" dirty="0" smtClean="0">
                          <a:latin typeface="HG丸ｺﾞｼｯｸM-PRO" panose="020F0600000000000000" pitchFamily="50" charset="-128"/>
                          <a:ea typeface="HG丸ｺﾞｼｯｸM-PRO" panose="020F0600000000000000" pitchFamily="50" charset="-128"/>
                        </a:rPr>
                        <a:t>日（金）～</a:t>
                      </a:r>
                      <a:r>
                        <a:rPr kumimoji="1" lang="en-US" altLang="ja-JP" sz="1200" dirty="0" smtClean="0">
                          <a:latin typeface="HG丸ｺﾞｼｯｸM-PRO" panose="020F0600000000000000" pitchFamily="50" charset="-128"/>
                          <a:ea typeface="HG丸ｺﾞｼｯｸM-PRO" panose="020F0600000000000000" pitchFamily="50" charset="-128"/>
                        </a:rPr>
                        <a:t>11</a:t>
                      </a:r>
                      <a:r>
                        <a:rPr kumimoji="1" lang="ja-JP" altLang="en-US" sz="1200" dirty="0" smtClean="0">
                          <a:latin typeface="HG丸ｺﾞｼｯｸM-PRO" panose="020F0600000000000000" pitchFamily="50" charset="-128"/>
                          <a:ea typeface="HG丸ｺﾞｼｯｸM-PRO" panose="020F0600000000000000" pitchFamily="50" charset="-128"/>
                        </a:rPr>
                        <a:t>月</a:t>
                      </a:r>
                      <a:r>
                        <a:rPr kumimoji="1" lang="en-US" altLang="ja-JP" sz="1200" dirty="0" smtClean="0">
                          <a:latin typeface="HG丸ｺﾞｼｯｸM-PRO" panose="020F0600000000000000" pitchFamily="50" charset="-128"/>
                          <a:ea typeface="HG丸ｺﾞｼｯｸM-PRO" panose="020F0600000000000000" pitchFamily="50" charset="-128"/>
                        </a:rPr>
                        <a:t>29</a:t>
                      </a:r>
                      <a:r>
                        <a:rPr kumimoji="1" lang="ja-JP" altLang="en-US" sz="1200" dirty="0" smtClean="0">
                          <a:latin typeface="HG丸ｺﾞｼｯｸM-PRO" panose="020F0600000000000000" pitchFamily="50" charset="-128"/>
                          <a:ea typeface="HG丸ｺﾞｼｯｸM-PRO" panose="020F0600000000000000" pitchFamily="50" charset="-128"/>
                        </a:rPr>
                        <a:t>日（金）</a:t>
                      </a:r>
                      <a:endParaRPr kumimoji="1" lang="en-US" altLang="ja-JP" sz="1200" dirty="0" smtClean="0">
                        <a:latin typeface="HG丸ｺﾞｼｯｸM-PRO" panose="020F0600000000000000" pitchFamily="50" charset="-128"/>
                        <a:ea typeface="HG丸ｺﾞｼｯｸM-PRO" panose="020F0600000000000000" pitchFamily="50" charset="-128"/>
                      </a:endParaRPr>
                    </a:p>
                    <a:p>
                      <a:pPr marL="0" marR="0" indent="0" algn="l" defTabSz="726399" rtl="0" eaLnBrk="1" fontAlgn="auto" latinLnBrk="0" hangingPunct="1">
                        <a:lnSpc>
                          <a:spcPct val="100000"/>
                        </a:lnSpc>
                        <a:spcBef>
                          <a:spcPts val="0"/>
                        </a:spcBef>
                        <a:spcAft>
                          <a:spcPts val="0"/>
                        </a:spcAft>
                        <a:buClrTx/>
                        <a:buSzTx/>
                        <a:buFontTx/>
                        <a:buNone/>
                        <a:tabLst/>
                        <a:defRPr/>
                      </a:pPr>
                      <a:r>
                        <a:rPr kumimoji="1" lang="en-US" altLang="ja-JP" sz="1200" dirty="0" smtClean="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大学本部必着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6802">
                <a:tc>
                  <a:txBody>
                    <a:bodyPr/>
                    <a:lstStyle/>
                    <a:p>
                      <a:pPr algn="ctr">
                        <a:lnSpc>
                          <a:spcPts val="1400"/>
                        </a:lnSpc>
                      </a:pPr>
                      <a:r>
                        <a:rPr kumimoji="1" lang="en-US" altLang="ja-JP" sz="1200" dirty="0" smtClean="0">
                          <a:latin typeface="HG丸ｺﾞｼｯｸM-PRO" panose="020F0600000000000000" pitchFamily="50" charset="-128"/>
                          <a:ea typeface="HG丸ｺﾞｼｯｸM-PRO" panose="020F0600000000000000" pitchFamily="50" charset="-128"/>
                        </a:rPr>
                        <a:t>Web</a:t>
                      </a:r>
                      <a:r>
                        <a:rPr kumimoji="1" lang="ja-JP" altLang="en-US" sz="1200" spc="-150" dirty="0" smtClean="0">
                          <a:latin typeface="HG丸ｺﾞｼｯｸM-PRO" panose="020F0600000000000000" pitchFamily="50" charset="-128"/>
                          <a:ea typeface="HG丸ｺﾞｼｯｸM-PRO" panose="020F0600000000000000" pitchFamily="50" charset="-128"/>
                        </a:rPr>
                        <a:t>通信指導による提出</a:t>
                      </a:r>
                      <a:endParaRPr kumimoji="1" lang="en-US" altLang="ja-JP" sz="1200" spc="-150"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726399" rtl="0" eaLnBrk="1" fontAlgn="auto" latinLnBrk="0" hangingPunct="1">
                        <a:lnSpc>
                          <a:spcPct val="100000"/>
                        </a:lnSpc>
                        <a:spcBef>
                          <a:spcPts val="0"/>
                        </a:spcBef>
                        <a:spcAft>
                          <a:spcPts val="0"/>
                        </a:spcAft>
                        <a:buClrTx/>
                        <a:buSzTx/>
                        <a:buFontTx/>
                        <a:buNone/>
                        <a:tabLst/>
                        <a:defRPr/>
                      </a:pPr>
                      <a:r>
                        <a:rPr kumimoji="1" lang="en-US" altLang="ja-JP" sz="1200" dirty="0" smtClean="0">
                          <a:latin typeface="HG丸ｺﾞｼｯｸM-PRO" panose="020F0600000000000000" pitchFamily="50" charset="-128"/>
                          <a:ea typeface="HG丸ｺﾞｼｯｸM-PRO" panose="020F0600000000000000" pitchFamily="50" charset="-128"/>
                        </a:rPr>
                        <a:t>5</a:t>
                      </a:r>
                      <a:r>
                        <a:rPr kumimoji="1" lang="ja-JP" altLang="en-US" sz="1200" dirty="0" smtClean="0">
                          <a:latin typeface="HG丸ｺﾞｼｯｸM-PRO" panose="020F0600000000000000" pitchFamily="50" charset="-128"/>
                          <a:ea typeface="HG丸ｺﾞｼｯｸM-PRO" panose="020F0600000000000000" pitchFamily="50" charset="-128"/>
                        </a:rPr>
                        <a:t>月</a:t>
                      </a:r>
                      <a:r>
                        <a:rPr kumimoji="1" lang="en-US" altLang="ja-JP" sz="1200" dirty="0" smtClean="0">
                          <a:latin typeface="HG丸ｺﾞｼｯｸM-PRO" panose="020F0600000000000000" pitchFamily="50" charset="-128"/>
                          <a:ea typeface="HG丸ｺﾞｼｯｸM-PRO" panose="020F0600000000000000" pitchFamily="50" charset="-128"/>
                        </a:rPr>
                        <a:t>1</a:t>
                      </a:r>
                      <a:r>
                        <a:rPr kumimoji="1" lang="ja-JP" altLang="en-US" sz="1200" dirty="0" smtClean="0">
                          <a:latin typeface="HG丸ｺﾞｼｯｸM-PRO" panose="020F0600000000000000" pitchFamily="50" charset="-128"/>
                          <a:ea typeface="HG丸ｺﾞｼｯｸM-PRO" panose="020F0600000000000000" pitchFamily="50" charset="-128"/>
                        </a:rPr>
                        <a:t>４日（火）</a:t>
                      </a:r>
                      <a:r>
                        <a:rPr kumimoji="1" lang="en-US" altLang="ja-JP" sz="1200" dirty="0" smtClean="0">
                          <a:latin typeface="HG丸ｺﾞｼｯｸM-PRO" panose="020F0600000000000000" pitchFamily="50" charset="-128"/>
                          <a:ea typeface="HG丸ｺﾞｼｯｸM-PRO" panose="020F0600000000000000" pitchFamily="50" charset="-128"/>
                        </a:rPr>
                        <a:t>10:00</a:t>
                      </a:r>
                    </a:p>
                    <a:p>
                      <a:pPr marL="0" marR="0" indent="0" algn="l" defTabSz="726399"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丸ｺﾞｼｯｸM-PRO" panose="020F0600000000000000" pitchFamily="50" charset="-128"/>
                          <a:ea typeface="HG丸ｺﾞｼｯｸM-PRO" panose="020F0600000000000000" pitchFamily="50" charset="-128"/>
                        </a:rPr>
                        <a:t>　　　～</a:t>
                      </a:r>
                      <a:r>
                        <a:rPr kumimoji="1" lang="en-US" altLang="ja-JP" sz="1200" dirty="0" smtClean="0">
                          <a:latin typeface="HG丸ｺﾞｼｯｸM-PRO" panose="020F0600000000000000" pitchFamily="50" charset="-128"/>
                          <a:ea typeface="HG丸ｺﾞｼｯｸM-PRO" panose="020F0600000000000000" pitchFamily="50" charset="-128"/>
                        </a:rPr>
                        <a:t>6</a:t>
                      </a:r>
                      <a:r>
                        <a:rPr kumimoji="1" lang="ja-JP" altLang="en-US" sz="1200" dirty="0" smtClean="0">
                          <a:latin typeface="HG丸ｺﾞｼｯｸM-PRO" panose="020F0600000000000000" pitchFamily="50" charset="-128"/>
                          <a:ea typeface="HG丸ｺﾞｼｯｸM-PRO" panose="020F0600000000000000" pitchFamily="50" charset="-128"/>
                        </a:rPr>
                        <a:t>月４日（火）</a:t>
                      </a:r>
                      <a:r>
                        <a:rPr kumimoji="1" lang="en-US" altLang="ja-JP" sz="1200" dirty="0" smtClean="0">
                          <a:latin typeface="HG丸ｺﾞｼｯｸM-PRO" panose="020F0600000000000000" pitchFamily="50" charset="-128"/>
                          <a:ea typeface="HG丸ｺﾞｼｯｸM-PRO" panose="020F0600000000000000" pitchFamily="50" charset="-128"/>
                        </a:rPr>
                        <a:t>17:00</a:t>
                      </a:r>
                      <a:endParaRPr kumimoji="1" lang="ja-JP" altLang="en-US" sz="1200"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726399" rtl="0" eaLnBrk="1" fontAlgn="auto" latinLnBrk="0" hangingPunct="1">
                        <a:lnSpc>
                          <a:spcPct val="100000"/>
                        </a:lnSpc>
                        <a:spcBef>
                          <a:spcPts val="0"/>
                        </a:spcBef>
                        <a:spcAft>
                          <a:spcPts val="0"/>
                        </a:spcAft>
                        <a:buClrTx/>
                        <a:buSzTx/>
                        <a:buFontTx/>
                        <a:buNone/>
                        <a:tabLst/>
                        <a:defRPr/>
                      </a:pPr>
                      <a:r>
                        <a:rPr kumimoji="1" lang="en-US" altLang="ja-JP" sz="1200" dirty="0" smtClean="0">
                          <a:latin typeface="HG丸ｺﾞｼｯｸM-PRO" panose="020F0600000000000000" pitchFamily="50" charset="-128"/>
                          <a:ea typeface="HG丸ｺﾞｼｯｸM-PRO" panose="020F0600000000000000" pitchFamily="50" charset="-128"/>
                        </a:rPr>
                        <a:t>11</a:t>
                      </a:r>
                      <a:r>
                        <a:rPr kumimoji="1" lang="ja-JP" altLang="en-US" sz="1200" dirty="0" smtClean="0">
                          <a:latin typeface="HG丸ｺﾞｼｯｸM-PRO" panose="020F0600000000000000" pitchFamily="50" charset="-128"/>
                          <a:ea typeface="HG丸ｺﾞｼｯｸM-PRO" panose="020F0600000000000000" pitchFamily="50" charset="-128"/>
                        </a:rPr>
                        <a:t>月８日（金）</a:t>
                      </a:r>
                      <a:r>
                        <a:rPr kumimoji="1" lang="en-US" altLang="ja-JP" sz="1200" dirty="0" smtClean="0">
                          <a:latin typeface="HG丸ｺﾞｼｯｸM-PRO" panose="020F0600000000000000" pitchFamily="50" charset="-128"/>
                          <a:ea typeface="HG丸ｺﾞｼｯｸM-PRO" panose="020F0600000000000000" pitchFamily="50" charset="-128"/>
                        </a:rPr>
                        <a:t>10:00</a:t>
                      </a:r>
                    </a:p>
                    <a:p>
                      <a:pPr marL="0" marR="0" indent="0" algn="l" defTabSz="726399"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丸ｺﾞｼｯｸM-PRO" panose="020F0600000000000000" pitchFamily="50" charset="-128"/>
                          <a:ea typeface="HG丸ｺﾞｼｯｸM-PRO" panose="020F0600000000000000" pitchFamily="50" charset="-128"/>
                        </a:rPr>
                        <a:t>　　　　～</a:t>
                      </a:r>
                      <a:r>
                        <a:rPr kumimoji="1" lang="en-US" altLang="ja-JP" sz="1200" dirty="0" smtClean="0">
                          <a:latin typeface="HG丸ｺﾞｼｯｸM-PRO" panose="020F0600000000000000" pitchFamily="50" charset="-128"/>
                          <a:ea typeface="HG丸ｺﾞｼｯｸM-PRO" panose="020F0600000000000000" pitchFamily="50" charset="-128"/>
                        </a:rPr>
                        <a:t>11</a:t>
                      </a:r>
                      <a:r>
                        <a:rPr kumimoji="1" lang="ja-JP" altLang="en-US" sz="1200" dirty="0" smtClean="0">
                          <a:latin typeface="HG丸ｺﾞｼｯｸM-PRO" panose="020F0600000000000000" pitchFamily="50" charset="-128"/>
                          <a:ea typeface="HG丸ｺﾞｼｯｸM-PRO" panose="020F0600000000000000" pitchFamily="50" charset="-128"/>
                        </a:rPr>
                        <a:t>月２９日（金）</a:t>
                      </a:r>
                      <a:r>
                        <a:rPr kumimoji="1" lang="en-US" altLang="ja-JP" sz="1200" dirty="0" smtClean="0">
                          <a:latin typeface="HG丸ｺﾞｼｯｸM-PRO" panose="020F0600000000000000" pitchFamily="50" charset="-128"/>
                          <a:ea typeface="HG丸ｺﾞｼｯｸM-PRO" panose="020F0600000000000000" pitchFamily="50" charset="-128"/>
                        </a:rPr>
                        <a:t>17:00</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5184" y="9074780"/>
            <a:ext cx="608764" cy="652084"/>
          </a:xfrm>
          <a:prstGeom prst="rect">
            <a:avLst/>
          </a:prstGeom>
        </p:spPr>
      </p:pic>
      <p:sp>
        <p:nvSpPr>
          <p:cNvPr id="13" name="円形吹き出し 12"/>
          <p:cNvSpPr/>
          <p:nvPr/>
        </p:nvSpPr>
        <p:spPr>
          <a:xfrm>
            <a:off x="5560894" y="8498426"/>
            <a:ext cx="1126900" cy="591354"/>
          </a:xfrm>
          <a:prstGeom prst="wedgeEllipseCallout">
            <a:avLst>
              <a:gd name="adj1" fmla="val 21660"/>
              <a:gd name="adj2" fmla="val 65053"/>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ja-JP" altLang="en-US" sz="1100" kern="100" dirty="0" smtClean="0">
                <a:effectLst/>
                <a:ea typeface="HG丸ｺﾞｼｯｸM-PRO" panose="020F0600000000000000" pitchFamily="50" charset="-128"/>
                <a:cs typeface="Times New Roman" panose="02020603050405020304" pitchFamily="18" charset="0"/>
              </a:rPr>
              <a:t>ぜひご利用</a:t>
            </a:r>
            <a:endParaRPr lang="en-US" altLang="ja-JP" sz="1100" kern="100" dirty="0" smtClean="0">
              <a:effectLst/>
              <a:ea typeface="HG丸ｺﾞｼｯｸM-PRO" panose="020F0600000000000000" pitchFamily="50" charset="-128"/>
              <a:cs typeface="Times New Roman" panose="02020603050405020304" pitchFamily="18" charset="0"/>
            </a:endParaRPr>
          </a:p>
          <a:p>
            <a:pPr algn="ctr">
              <a:spcAft>
                <a:spcPts val="0"/>
              </a:spcAft>
            </a:pPr>
            <a:r>
              <a:rPr lang="ja-JP" altLang="en-US" sz="1100" kern="100" dirty="0" smtClean="0">
                <a:effectLst/>
                <a:ea typeface="HG丸ｺﾞｼｯｸM-PRO" panose="020F0600000000000000" pitchFamily="50" charset="-128"/>
                <a:cs typeface="Times New Roman" panose="02020603050405020304" pitchFamily="18" charset="0"/>
              </a:rPr>
              <a:t>ください。</a:t>
            </a:r>
            <a:endParaRPr lang="ja-JP" sz="1100" kern="100" dirty="0">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579508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29660</TotalTime>
  <Words>5205</Words>
  <Application>Microsoft Office PowerPoint</Application>
  <PresentationFormat>ユーザー設定</PresentationFormat>
  <Paragraphs>1109</Paragraphs>
  <Slides>33</Slides>
  <Notes>20</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2</vt:i4>
      </vt:variant>
      <vt:variant>
        <vt:lpstr>スライド タイトル</vt:lpstr>
      </vt:variant>
      <vt:variant>
        <vt:i4>33</vt:i4>
      </vt:variant>
    </vt:vector>
  </HeadingPairs>
  <TitlesOfParts>
    <vt:vector size="48" baseType="lpstr">
      <vt:lpstr>HGP創英角ｺﾞｼｯｸUB</vt:lpstr>
      <vt:lpstr>HG丸ｺﾞｼｯｸM-PRO</vt:lpstr>
      <vt:lpstr>HG創英角ﾎﾟｯﾌﾟ体</vt:lpstr>
      <vt:lpstr>ＭＳ Ｐゴシック</vt:lpstr>
      <vt:lpstr>ＭＳ ゴシック</vt:lpstr>
      <vt:lpstr>ＭＳ 明朝</vt:lpstr>
      <vt:lpstr>Arial</vt:lpstr>
      <vt:lpstr>Calibri</vt:lpstr>
      <vt:lpstr>Calibri Light</vt:lpstr>
      <vt:lpstr>Century</vt:lpstr>
      <vt:lpstr>Times New Roman</vt:lpstr>
      <vt:lpstr>Wingdings</vt:lpstr>
      <vt:lpstr>Office テーマ</vt:lpstr>
      <vt:lpstr>文書</vt:lpstr>
      <vt:lpstr>DocuWorks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科目登録する際に確認すること ・科目登録申請をする際は、「シラバス（面接授業時間割表）」で授業概 　要を必ず、確認してください。 ・面接授業の授業内容は多岐にわたります。 　受講者が当日用意する物、教科書購入の有無、開催場所（学習センター 　外もあります。）など、必ずご自分でご確認のうえ、科目登録してくだ 　さい。 その他 ・原則、８回の講義すべての出席が前提です。 　そのうえで、学習状況が良好な場合に単位が与えられ 　ます。 ・特に心理学実験等は８コマの授業のすべてに出席し、 　実験すべてについてレポートを提出する必要がありま 　す。※詳細については、「学生生活の栞」をご参照く 　ださい。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荒木 庸子</dc:creator>
  <cp:lastModifiedBy>柳本 剛志</cp:lastModifiedBy>
  <cp:revision>1440</cp:revision>
  <cp:lastPrinted>2019-03-14T07:38:57Z</cp:lastPrinted>
  <dcterms:created xsi:type="dcterms:W3CDTF">2014-11-29T00:18:57Z</dcterms:created>
  <dcterms:modified xsi:type="dcterms:W3CDTF">2019-03-14T07:47:32Z</dcterms:modified>
</cp:coreProperties>
</file>