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1" d="100"/>
          <a:sy n="61" d="100"/>
        </p:scale>
        <p:origin x="35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369E-108C-4038-8E11-53E5B423E1A3}" type="datetimeFigureOut">
              <a:rPr kumimoji="1" lang="ja-JP" altLang="en-US" smtClean="0"/>
              <a:t>2026/7/18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19B5-0B74-4D0D-9C2C-9C7AE12EA6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340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369E-108C-4038-8E11-53E5B423E1A3}" type="datetimeFigureOut">
              <a:rPr kumimoji="1" lang="ja-JP" altLang="en-US" smtClean="0"/>
              <a:t>2026/7/18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19B5-0B74-4D0D-9C2C-9C7AE12EA6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701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369E-108C-4038-8E11-53E5B423E1A3}" type="datetimeFigureOut">
              <a:rPr kumimoji="1" lang="ja-JP" altLang="en-US" smtClean="0"/>
              <a:t>2026/7/18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19B5-0B74-4D0D-9C2C-9C7AE12EA6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5728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369E-108C-4038-8E11-53E5B423E1A3}" type="datetimeFigureOut">
              <a:rPr kumimoji="1" lang="ja-JP" altLang="en-US" smtClean="0"/>
              <a:t>2026/7/18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19B5-0B74-4D0D-9C2C-9C7AE12EA6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961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369E-108C-4038-8E11-53E5B423E1A3}" type="datetimeFigureOut">
              <a:rPr kumimoji="1" lang="ja-JP" altLang="en-US" smtClean="0"/>
              <a:t>2026/7/18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19B5-0B74-4D0D-9C2C-9C7AE12EA6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7897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369E-108C-4038-8E11-53E5B423E1A3}" type="datetimeFigureOut">
              <a:rPr kumimoji="1" lang="ja-JP" altLang="en-US" smtClean="0"/>
              <a:t>2026/7/18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19B5-0B74-4D0D-9C2C-9C7AE12EA6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8456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369E-108C-4038-8E11-53E5B423E1A3}" type="datetimeFigureOut">
              <a:rPr kumimoji="1" lang="ja-JP" altLang="en-US" smtClean="0"/>
              <a:t>2026/7/18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19B5-0B74-4D0D-9C2C-9C7AE12EA6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801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369E-108C-4038-8E11-53E5B423E1A3}" type="datetimeFigureOut">
              <a:rPr kumimoji="1" lang="ja-JP" altLang="en-US" smtClean="0"/>
              <a:t>2026/7/18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19B5-0B74-4D0D-9C2C-9C7AE12EA6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5376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369E-108C-4038-8E11-53E5B423E1A3}" type="datetimeFigureOut">
              <a:rPr kumimoji="1" lang="ja-JP" altLang="en-US" smtClean="0"/>
              <a:t>2026/7/18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19B5-0B74-4D0D-9C2C-9C7AE12EA6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5518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369E-108C-4038-8E11-53E5B423E1A3}" type="datetimeFigureOut">
              <a:rPr kumimoji="1" lang="ja-JP" altLang="en-US" smtClean="0"/>
              <a:t>2026/7/18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19B5-0B74-4D0D-9C2C-9C7AE12EA6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083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3369E-108C-4038-8E11-53E5B423E1A3}" type="datetimeFigureOut">
              <a:rPr kumimoji="1" lang="ja-JP" altLang="en-US" smtClean="0"/>
              <a:t>2026/7/18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419B5-0B74-4D0D-9C2C-9C7AE12EA6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5101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53369E-108C-4038-8E11-53E5B423E1A3}" type="datetimeFigureOut">
              <a:rPr kumimoji="1" lang="ja-JP" altLang="en-US" smtClean="0"/>
              <a:t>2026/7/18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419B5-0B74-4D0D-9C2C-9C7AE12EA6B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1982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図 32">
            <a:extLst>
              <a:ext uri="{FF2B5EF4-FFF2-40B4-BE49-F238E27FC236}">
                <a16:creationId xmlns:a16="http://schemas.microsoft.com/office/drawing/2014/main" id="{4D253F05-062E-4203-A95E-B0EE43F050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439" y="1403359"/>
            <a:ext cx="1227666" cy="987196"/>
          </a:xfrm>
          <a:prstGeom prst="rect">
            <a:avLst/>
          </a:prstGeom>
        </p:spPr>
      </p:pic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11CAEED6-3E2B-45E4-BDE9-92D4E1B3754A}"/>
              </a:ext>
            </a:extLst>
          </p:cNvPr>
          <p:cNvSpPr/>
          <p:nvPr/>
        </p:nvSpPr>
        <p:spPr>
          <a:xfrm>
            <a:off x="68091" y="2429406"/>
            <a:ext cx="6789909" cy="884590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" name="フローチャート: 端子 24">
            <a:extLst>
              <a:ext uri="{FF2B5EF4-FFF2-40B4-BE49-F238E27FC236}">
                <a16:creationId xmlns:a16="http://schemas.microsoft.com/office/drawing/2014/main" id="{F5BA7B84-C479-4183-92EE-0B53D806A28F}"/>
              </a:ext>
            </a:extLst>
          </p:cNvPr>
          <p:cNvSpPr/>
          <p:nvPr/>
        </p:nvSpPr>
        <p:spPr>
          <a:xfrm>
            <a:off x="602528" y="5209135"/>
            <a:ext cx="1088760" cy="369332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CD1717E-8156-4BC5-9C83-DD5C30BE3180}"/>
              </a:ext>
            </a:extLst>
          </p:cNvPr>
          <p:cNvSpPr txBox="1"/>
          <p:nvPr/>
        </p:nvSpPr>
        <p:spPr>
          <a:xfrm>
            <a:off x="602528" y="5227508"/>
            <a:ext cx="1219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会　　場</a:t>
            </a:r>
          </a:p>
        </p:txBody>
      </p:sp>
      <p:sp>
        <p:nvSpPr>
          <p:cNvPr id="26" name="フローチャート: 端子 25">
            <a:extLst>
              <a:ext uri="{FF2B5EF4-FFF2-40B4-BE49-F238E27FC236}">
                <a16:creationId xmlns:a16="http://schemas.microsoft.com/office/drawing/2014/main" id="{E9C870F2-4BBF-4196-9D42-216C531AC0D2}"/>
              </a:ext>
            </a:extLst>
          </p:cNvPr>
          <p:cNvSpPr/>
          <p:nvPr/>
        </p:nvSpPr>
        <p:spPr>
          <a:xfrm>
            <a:off x="551223" y="5929864"/>
            <a:ext cx="1219860" cy="389933"/>
          </a:xfrm>
          <a:prstGeom prst="flowChartTerminator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C5C2F9E-7EC9-4EC5-B45F-CCBF8840B5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874" y="865732"/>
            <a:ext cx="2263355" cy="239942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75FB098-6C86-44A1-BAC3-149D7429FA3F}"/>
              </a:ext>
            </a:extLst>
          </p:cNvPr>
          <p:cNvSpPr txBox="1"/>
          <p:nvPr/>
        </p:nvSpPr>
        <p:spPr>
          <a:xfrm>
            <a:off x="828857" y="1077789"/>
            <a:ext cx="48013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4000" dirty="0">
                <a:solidFill>
                  <a:schemeClr val="accent1">
                    <a:lumMod val="75000"/>
                  </a:schemeClr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オープンキャンパス</a:t>
            </a:r>
            <a:endParaRPr kumimoji="1" lang="en-US" altLang="ja-JP" sz="4000" dirty="0">
              <a:solidFill>
                <a:schemeClr val="accent1">
                  <a:lumMod val="75000"/>
                </a:schemeClr>
              </a:solidFill>
              <a:latin typeface="ＤＦ特太ゴシック体" panose="020B0509000000000000" pitchFamily="49" charset="-128"/>
              <a:ea typeface="ＤＦ特太ゴシック体" panose="020B0509000000000000" pitchFamily="49" charset="-128"/>
            </a:endParaRPr>
          </a:p>
          <a:p>
            <a:pPr algn="ctr"/>
            <a:r>
              <a:rPr kumimoji="1" lang="ja-JP" altLang="en-US" sz="4000" dirty="0">
                <a:solidFill>
                  <a:schemeClr val="accent1">
                    <a:lumMod val="75000"/>
                  </a:schemeClr>
                </a:solidFill>
                <a:latin typeface="ＤＦ特太ゴシック体" panose="020B0509000000000000" pitchFamily="49" charset="-128"/>
                <a:ea typeface="ＤＦ特太ゴシック体" panose="020B0509000000000000" pitchFamily="49" charset="-128"/>
              </a:rPr>
              <a:t>（学校説明会）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CB694F8-4744-441F-92DB-5125F2B6F0C5}"/>
              </a:ext>
            </a:extLst>
          </p:cNvPr>
          <p:cNvSpPr txBox="1"/>
          <p:nvPr/>
        </p:nvSpPr>
        <p:spPr>
          <a:xfrm>
            <a:off x="1422246" y="2429406"/>
            <a:ext cx="449353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「放送大学ってどんな大学？」</a:t>
            </a:r>
            <a:endParaRPr kumimoji="1"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「入学したいけど手続き方法が分からない</a:t>
            </a:r>
            <a:r>
              <a:rPr kumimoji="1"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…</a:t>
            </a:r>
            <a:r>
              <a:rPr kumimoji="1"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」</a:t>
            </a:r>
            <a:endParaRPr kumimoji="1"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「どんな資格が取れるの？」など、</a:t>
            </a:r>
            <a:endParaRPr kumimoji="1"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みなさまの疑問・相談にお答えします。</a:t>
            </a: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C66D2603-FEE1-438A-AA0E-5F8C646C1A4B}"/>
              </a:ext>
            </a:extLst>
          </p:cNvPr>
          <p:cNvGrpSpPr/>
          <p:nvPr/>
        </p:nvGrpSpPr>
        <p:grpSpPr>
          <a:xfrm>
            <a:off x="537067" y="3642406"/>
            <a:ext cx="1107996" cy="384773"/>
            <a:chOff x="537067" y="4092106"/>
            <a:chExt cx="1107996" cy="384773"/>
          </a:xfrm>
        </p:grpSpPr>
        <p:sp>
          <p:nvSpPr>
            <p:cNvPr id="8" name="フローチャート: 端子 7">
              <a:extLst>
                <a:ext uri="{FF2B5EF4-FFF2-40B4-BE49-F238E27FC236}">
                  <a16:creationId xmlns:a16="http://schemas.microsoft.com/office/drawing/2014/main" id="{AB5591E8-44C3-4252-B14A-0596171BCB36}"/>
                </a:ext>
              </a:extLst>
            </p:cNvPr>
            <p:cNvSpPr/>
            <p:nvPr/>
          </p:nvSpPr>
          <p:spPr>
            <a:xfrm>
              <a:off x="537067" y="4107547"/>
              <a:ext cx="1088760" cy="369332"/>
            </a:xfrm>
            <a:prstGeom prst="flowChartTerminator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425C5CCA-F52D-438A-B2CA-A9CF311AA868}"/>
                </a:ext>
              </a:extLst>
            </p:cNvPr>
            <p:cNvSpPr txBox="1"/>
            <p:nvPr/>
          </p:nvSpPr>
          <p:spPr>
            <a:xfrm>
              <a:off x="537067" y="409210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開催日時</a:t>
              </a:r>
            </a:p>
          </p:txBody>
        </p:sp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553FAC-BF96-4C21-91A7-45D8253BC8BE}"/>
              </a:ext>
            </a:extLst>
          </p:cNvPr>
          <p:cNvSpPr txBox="1"/>
          <p:nvPr/>
        </p:nvSpPr>
        <p:spPr>
          <a:xfrm>
            <a:off x="1730023" y="5198363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放送大学鹿児島学習センター　講義室</a:t>
            </a:r>
          </a:p>
        </p:txBody>
      </p: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47BA0CBD-B8DC-45F0-9091-A080A3F6D87C}"/>
              </a:ext>
            </a:extLst>
          </p:cNvPr>
          <p:cNvGrpSpPr/>
          <p:nvPr/>
        </p:nvGrpSpPr>
        <p:grpSpPr>
          <a:xfrm>
            <a:off x="1720840" y="3606092"/>
            <a:ext cx="4493538" cy="1395962"/>
            <a:chOff x="1750820" y="4145732"/>
            <a:chExt cx="4493538" cy="1395962"/>
          </a:xfrm>
        </p:grpSpPr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C1F1AC78-E8E1-49AF-9F1C-66F3FCE8C90E}"/>
                </a:ext>
              </a:extLst>
            </p:cNvPr>
            <p:cNvSpPr txBox="1"/>
            <p:nvPr/>
          </p:nvSpPr>
          <p:spPr>
            <a:xfrm>
              <a:off x="1760003" y="4145732"/>
              <a:ext cx="38779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第１回　令和８年８月　８日（土）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1D92D081-EE95-4E2F-A446-2DAED073AC82}"/>
                </a:ext>
              </a:extLst>
            </p:cNvPr>
            <p:cNvSpPr txBox="1"/>
            <p:nvPr/>
          </p:nvSpPr>
          <p:spPr>
            <a:xfrm>
              <a:off x="1760003" y="4491850"/>
              <a:ext cx="387798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第２回　令和８年８月２２日（土）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73D6510B-9951-4FDB-8511-94783C86FE73}"/>
                </a:ext>
              </a:extLst>
            </p:cNvPr>
            <p:cNvSpPr txBox="1"/>
            <p:nvPr/>
          </p:nvSpPr>
          <p:spPr>
            <a:xfrm>
              <a:off x="1760003" y="4836037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B0D6BB8-B51E-4952-B49C-170907DEE3E0}"/>
                </a:ext>
              </a:extLst>
            </p:cNvPr>
            <p:cNvSpPr txBox="1"/>
            <p:nvPr/>
          </p:nvSpPr>
          <p:spPr>
            <a:xfrm>
              <a:off x="1750820" y="4987696"/>
              <a:ext cx="449353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5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１４：００～１４：３５　学校説明会</a:t>
              </a:r>
              <a:endParaRPr kumimoji="1" lang="en-US" altLang="ja-JP" sz="1500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  <a:p>
              <a:r>
                <a:rPr kumimoji="1" lang="ja-JP" altLang="en-US" sz="15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１４：４０～　個別相談会（希望者：施設見学）</a:t>
              </a:r>
            </a:p>
          </p:txBody>
        </p:sp>
      </p:grpSp>
      <p:pic>
        <p:nvPicPr>
          <p:cNvPr id="15" name="図 14">
            <a:extLst>
              <a:ext uri="{FF2B5EF4-FFF2-40B4-BE49-F238E27FC236}">
                <a16:creationId xmlns:a16="http://schemas.microsoft.com/office/drawing/2014/main" id="{74262F7A-C4CD-44BB-A071-27F72AC853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72" y="7760526"/>
            <a:ext cx="5259924" cy="2788002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E41DE3C-C7D6-4D75-B271-DC0A5B97687B}"/>
              </a:ext>
            </a:extLst>
          </p:cNvPr>
          <p:cNvSpPr txBox="1"/>
          <p:nvPr/>
        </p:nvSpPr>
        <p:spPr>
          <a:xfrm>
            <a:off x="654866" y="593756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申 込 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8471715-3573-4B94-B797-F6E1CA87629A}"/>
              </a:ext>
            </a:extLst>
          </p:cNvPr>
          <p:cNvSpPr txBox="1"/>
          <p:nvPr/>
        </p:nvSpPr>
        <p:spPr>
          <a:xfrm>
            <a:off x="1797784" y="6411600"/>
            <a:ext cx="3262432" cy="130805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☎　０９９－２３９－３８１１</a:t>
            </a:r>
            <a:endParaRPr kumimoji="1"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〒</a:t>
            </a:r>
            <a:r>
              <a:rPr kumimoji="1"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892-0816</a:t>
            </a:r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鹿児島市山下町</a:t>
            </a:r>
            <a:r>
              <a:rPr kumimoji="1"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14</a:t>
            </a:r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－</a:t>
            </a:r>
            <a:r>
              <a:rPr kumimoji="1"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50</a:t>
            </a:r>
          </a:p>
          <a:p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カクイックス交流センター西棟４階</a:t>
            </a:r>
            <a:endParaRPr kumimoji="1"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en-US" altLang="ja-JP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E-mail:kagoshima46@ouj.ac.jp</a:t>
            </a:r>
          </a:p>
          <a:p>
            <a:r>
              <a: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放送大学鹿児島学習センター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BAD2B7A-0A70-4407-B1DE-54C59ED04236}"/>
              </a:ext>
            </a:extLst>
          </p:cNvPr>
          <p:cNvSpPr txBox="1"/>
          <p:nvPr/>
        </p:nvSpPr>
        <p:spPr>
          <a:xfrm>
            <a:off x="1771083" y="5885896"/>
            <a:ext cx="345479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参加をご希望の方は</a:t>
            </a:r>
            <a:endParaRPr kumimoji="1" lang="en-US" altLang="ja-JP" sz="15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5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あらかじめ電話予約をお願いします。</a:t>
            </a: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02DD44E3-8552-4B05-85F3-337402F027F9}"/>
              </a:ext>
            </a:extLst>
          </p:cNvPr>
          <p:cNvGrpSpPr/>
          <p:nvPr/>
        </p:nvGrpSpPr>
        <p:grpSpPr>
          <a:xfrm>
            <a:off x="194870" y="10602601"/>
            <a:ext cx="6505100" cy="584775"/>
            <a:chOff x="7097282" y="10396489"/>
            <a:chExt cx="6505100" cy="535279"/>
          </a:xfrm>
        </p:grpSpPr>
        <p:sp>
          <p:nvSpPr>
            <p:cNvPr id="17" name="テキスト ボックス 106">
              <a:extLst>
                <a:ext uri="{FF2B5EF4-FFF2-40B4-BE49-F238E27FC236}">
                  <a16:creationId xmlns:a16="http://schemas.microsoft.com/office/drawing/2014/main" id="{6712058E-26A6-4F75-93CE-832FE7ED60A1}"/>
                </a:ext>
              </a:extLst>
            </p:cNvPr>
            <p:cNvSpPr txBox="1"/>
            <p:nvPr/>
          </p:nvSpPr>
          <p:spPr>
            <a:xfrm>
              <a:off x="7097282" y="10396489"/>
              <a:ext cx="6505100" cy="53527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effectLst/>
          </p:spPr>
          <p:txBody>
            <a:bodyPr wrap="square" tIns="108000" bIns="108000" rtlCol="0" anchor="ctr" anchorCtr="0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3200" b="1" i="0" u="none" strike="noStrike" kern="0" cap="none" spc="30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F9044B8-00A4-4892-B961-7009AC0D08D3}"/>
                </a:ext>
              </a:extLst>
            </p:cNvPr>
            <p:cNvSpPr txBox="1"/>
            <p:nvPr/>
          </p:nvSpPr>
          <p:spPr>
            <a:xfrm>
              <a:off x="7611904" y="10496901"/>
              <a:ext cx="5609228" cy="3380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10</a:t>
              </a:r>
              <a:r>
                <a:rPr kumimoji="1"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月入学生募集中　</a:t>
              </a:r>
              <a:r>
                <a:rPr kumimoji="1" lang="en-US" altLang="ja-JP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2026</a:t>
              </a:r>
              <a:r>
                <a:rPr kumimoji="1"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年</a:t>
              </a:r>
              <a:r>
                <a:rPr kumimoji="1" lang="en-US" altLang="ja-JP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6</a:t>
              </a:r>
              <a:r>
                <a:rPr kumimoji="1"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月</a:t>
              </a:r>
              <a:r>
                <a:rPr kumimoji="1" lang="en-US" altLang="ja-JP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10</a:t>
              </a:r>
              <a:r>
                <a:rPr kumimoji="1"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日</a:t>
              </a:r>
              <a:r>
                <a:rPr kumimoji="1" lang="en-US" altLang="ja-JP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(</a:t>
              </a:r>
              <a:r>
                <a:rPr kumimoji="1"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水</a:t>
              </a:r>
              <a:r>
                <a:rPr kumimoji="1" lang="en-US" altLang="ja-JP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)</a:t>
              </a:r>
              <a:r>
                <a:rPr kumimoji="1"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～</a:t>
              </a:r>
              <a:r>
                <a:rPr kumimoji="1" lang="en-US" altLang="ja-JP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9</a:t>
              </a:r>
              <a:r>
                <a:rPr kumimoji="1"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月</a:t>
              </a:r>
              <a:r>
                <a:rPr kumimoji="1" lang="en-US" altLang="ja-JP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9</a:t>
              </a:r>
              <a:r>
                <a:rPr kumimoji="1"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日</a:t>
              </a:r>
              <a:r>
                <a:rPr kumimoji="1" lang="en-US" altLang="ja-JP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(</a:t>
              </a:r>
              <a:r>
                <a:rPr kumimoji="1" lang="ja-JP" altLang="en-US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水</a:t>
              </a:r>
              <a:r>
                <a:rPr kumimoji="1" lang="en-US" altLang="ja-JP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)</a:t>
              </a:r>
              <a:endParaRPr kumimoji="1"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8411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125</TotalTime>
  <Words>148</Words>
  <Application>Microsoft Office PowerPoint</Application>
  <PresentationFormat>ワイド画面</PresentationFormat>
  <Paragraphs>22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ＤＦ特太ゴシック体</vt:lpstr>
      <vt:lpstr>ＭＳ ゴシック</vt:lpstr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今村 孝一郎</dc:creator>
  <cp:lastModifiedBy>濵川 仁巳</cp:lastModifiedBy>
  <cp:revision>31</cp:revision>
  <cp:lastPrinted>2026-07-18T05:11:59Z</cp:lastPrinted>
  <dcterms:created xsi:type="dcterms:W3CDTF">2025-11-16T08:18:18Z</dcterms:created>
  <dcterms:modified xsi:type="dcterms:W3CDTF">2026-07-18T05:12:13Z</dcterms:modified>
</cp:coreProperties>
</file>