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 varScale="1">
        <p:scale>
          <a:sx n="67" d="100"/>
          <a:sy n="67" d="100"/>
        </p:scale>
        <p:origin x="86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1D0BD-B3F0-47F3-B1AA-6AEB612E8037}" type="datetimeFigureOut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0850F-01AA-40BE-BBD8-DA38ABD8FF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7949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3A58B-CF1A-4EBB-A2F2-8587B9337945}" type="datetimeFigureOut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AEBD5-6C8D-4E15-BA26-A2C0AB327A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531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3A58B-CF1A-4EBB-A2F2-8587B9337945}" type="datetimeFigureOut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AEBD5-6C8D-4E15-BA26-A2C0AB327A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732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3A58B-CF1A-4EBB-A2F2-8587B9337945}" type="datetimeFigureOut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AEBD5-6C8D-4E15-BA26-A2C0AB327A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000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3A58B-CF1A-4EBB-A2F2-8587B9337945}" type="datetimeFigureOut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AEBD5-6C8D-4E15-BA26-A2C0AB327A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852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3A58B-CF1A-4EBB-A2F2-8587B9337945}" type="datetimeFigureOut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AEBD5-6C8D-4E15-BA26-A2C0AB327A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769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3A58B-CF1A-4EBB-A2F2-8587B9337945}" type="datetimeFigureOut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AEBD5-6C8D-4E15-BA26-A2C0AB327A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2769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3A58B-CF1A-4EBB-A2F2-8587B9337945}" type="datetimeFigureOut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AEBD5-6C8D-4E15-BA26-A2C0AB327A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996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3A58B-CF1A-4EBB-A2F2-8587B9337945}" type="datetimeFigureOut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AEBD5-6C8D-4E15-BA26-A2C0AB327A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0672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3A58B-CF1A-4EBB-A2F2-8587B9337945}" type="datetimeFigureOut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AEBD5-6C8D-4E15-BA26-A2C0AB327A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792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3A58B-CF1A-4EBB-A2F2-8587B9337945}" type="datetimeFigureOut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AEBD5-6C8D-4E15-BA26-A2C0AB327A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745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3A58B-CF1A-4EBB-A2F2-8587B9337945}" type="datetimeFigureOut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AEBD5-6C8D-4E15-BA26-A2C0AB327A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761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3A58B-CF1A-4EBB-A2F2-8587B9337945}" type="datetimeFigureOut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AEBD5-6C8D-4E15-BA26-A2C0AB327A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7940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円/楕円 13"/>
          <p:cNvSpPr/>
          <p:nvPr/>
        </p:nvSpPr>
        <p:spPr>
          <a:xfrm>
            <a:off x="-751543" y="5298760"/>
            <a:ext cx="3004065" cy="2905199"/>
          </a:xfrm>
          <a:prstGeom prst="ellipse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2600"/>
          </a:p>
        </p:txBody>
      </p:sp>
      <p:sp>
        <p:nvSpPr>
          <p:cNvPr id="13" name="円/楕円 12"/>
          <p:cNvSpPr/>
          <p:nvPr/>
        </p:nvSpPr>
        <p:spPr>
          <a:xfrm>
            <a:off x="1200783" y="5947277"/>
            <a:ext cx="3550832" cy="3410233"/>
          </a:xfrm>
          <a:prstGeom prst="ellipse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2600"/>
          </a:p>
        </p:txBody>
      </p:sp>
      <p:sp>
        <p:nvSpPr>
          <p:cNvPr id="12" name="円/楕円 11"/>
          <p:cNvSpPr/>
          <p:nvPr/>
        </p:nvSpPr>
        <p:spPr>
          <a:xfrm>
            <a:off x="3656974" y="6711757"/>
            <a:ext cx="4001125" cy="3689544"/>
          </a:xfrm>
          <a:prstGeom prst="ellipse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2600"/>
          </a:p>
        </p:txBody>
      </p:sp>
      <p:sp>
        <p:nvSpPr>
          <p:cNvPr id="11" name="円/楕円 10"/>
          <p:cNvSpPr/>
          <p:nvPr/>
        </p:nvSpPr>
        <p:spPr>
          <a:xfrm>
            <a:off x="4183599" y="-638139"/>
            <a:ext cx="2947874" cy="2792875"/>
          </a:xfrm>
          <a:prstGeom prst="ellipse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2600"/>
          </a:p>
        </p:txBody>
      </p:sp>
      <p:sp>
        <p:nvSpPr>
          <p:cNvPr id="10" name="円/楕円 9"/>
          <p:cNvSpPr/>
          <p:nvPr/>
        </p:nvSpPr>
        <p:spPr>
          <a:xfrm>
            <a:off x="1778399" y="49617"/>
            <a:ext cx="3453941" cy="3520228"/>
          </a:xfrm>
          <a:prstGeom prst="ellipse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2600"/>
          </a:p>
        </p:txBody>
      </p:sp>
      <p:sp>
        <p:nvSpPr>
          <p:cNvPr id="9" name="円/楕円 8"/>
          <p:cNvSpPr/>
          <p:nvPr/>
        </p:nvSpPr>
        <p:spPr>
          <a:xfrm>
            <a:off x="-936501" y="1259579"/>
            <a:ext cx="4106475" cy="3720641"/>
          </a:xfrm>
          <a:prstGeom prst="ellipse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2600"/>
          </a:p>
        </p:txBody>
      </p:sp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337434" y="-137397"/>
            <a:ext cx="6232366" cy="2471958"/>
          </a:xfrm>
        </p:spPr>
        <p:txBody>
          <a:bodyPr>
            <a:normAutofit/>
          </a:bodyPr>
          <a:lstStyle/>
          <a:p>
            <a:r>
              <a:rPr kumimoji="1" lang="ja-JP" altLang="en-US" sz="48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卒業研究</a:t>
            </a:r>
            <a:r>
              <a:rPr kumimoji="1" lang="ja-JP" altLang="en-US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・</a:t>
            </a:r>
            <a:r>
              <a:rPr kumimoji="1" lang="en-US" altLang="ja-JP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/>
            </a:r>
            <a:br>
              <a:rPr kumimoji="1" lang="en-US" altLang="ja-JP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</a:br>
            <a:r>
              <a:rPr kumimoji="1" lang="ja-JP" altLang="en-US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大学院入試ガイダンス開催のお知らせ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53763" y="4010278"/>
            <a:ext cx="6232366" cy="74246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ja-JP" altLang="en-US" sz="3611" b="1" dirty="0"/>
              <a:t>日時：</a:t>
            </a:r>
            <a:r>
              <a:rPr lang="en-US" altLang="ja-JP" sz="3611" b="1" dirty="0"/>
              <a:t>2024</a:t>
            </a:r>
            <a:r>
              <a:rPr lang="ja-JP" altLang="en-US" sz="3611" b="1" dirty="0"/>
              <a:t>年</a:t>
            </a:r>
            <a:r>
              <a:rPr lang="en-US" altLang="ja-JP" sz="3611" b="1" dirty="0"/>
              <a:t>6</a:t>
            </a:r>
            <a:r>
              <a:rPr lang="ja-JP" altLang="en-US" sz="3611" b="1" dirty="0"/>
              <a:t>月</a:t>
            </a:r>
            <a:r>
              <a:rPr lang="en-US" altLang="ja-JP" sz="3611" b="1" dirty="0"/>
              <a:t>8</a:t>
            </a:r>
            <a:r>
              <a:rPr lang="ja-JP" altLang="en-US" sz="3611" b="1" dirty="0"/>
              <a:t>日（土）</a:t>
            </a:r>
            <a:r>
              <a:rPr lang="en-US" altLang="ja-JP" sz="3611" b="1" dirty="0"/>
              <a:t>13:30</a:t>
            </a:r>
            <a:r>
              <a:rPr lang="ja-JP" altLang="en-US" sz="3611" b="1" dirty="0"/>
              <a:t>～</a:t>
            </a:r>
            <a:r>
              <a:rPr lang="en-US" altLang="ja-JP" sz="3611" b="1" dirty="0"/>
              <a:t>15:30</a:t>
            </a:r>
            <a:endParaRPr lang="ja-JP" altLang="en-US" sz="3611" b="1" dirty="0"/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321105" y="4669345"/>
            <a:ext cx="6265024" cy="996490"/>
          </a:xfrm>
          <a:prstGeom prst="rect">
            <a:avLst/>
          </a:prstGeom>
        </p:spPr>
        <p:txBody>
          <a:bodyPr vert="horz" lIns="132080" tIns="66040" rIns="132080" bIns="6604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500" b="1" dirty="0"/>
              <a:t>場所：</a:t>
            </a:r>
            <a:r>
              <a:rPr lang="en-US" altLang="ja-JP" sz="2500" b="1" dirty="0"/>
              <a:t>AOSSA</a:t>
            </a:r>
            <a:r>
              <a:rPr lang="ja-JP" altLang="en-US" sz="2400" b="1" dirty="0"/>
              <a:t>（アオッサ）</a:t>
            </a:r>
            <a:r>
              <a:rPr lang="ja-JP" altLang="en-US" sz="2500" b="1" dirty="0"/>
              <a:t>７階　</a:t>
            </a:r>
            <a:endParaRPr lang="en-US" altLang="ja-JP" sz="2500" b="1" dirty="0"/>
          </a:p>
          <a:p>
            <a:pPr algn="l"/>
            <a:r>
              <a:rPr lang="ja-JP" altLang="en-US" sz="2500" b="1" dirty="0"/>
              <a:t>　　　　</a:t>
            </a:r>
            <a:r>
              <a:rPr lang="ja-JP" altLang="en-US" sz="2400" b="1" dirty="0" smtClean="0"/>
              <a:t>放送大学福井</a:t>
            </a:r>
            <a:r>
              <a:rPr lang="ja-JP" altLang="en-US" sz="2400" b="1" dirty="0"/>
              <a:t>学習センター  講義室 </a:t>
            </a:r>
            <a:r>
              <a:rPr lang="ja-JP" altLang="en-US" sz="2500" b="1" dirty="0"/>
              <a:t>　　　　　　　　　　　　　　　　　　　</a:t>
            </a:r>
            <a:endParaRPr lang="en-US" altLang="ja-JP" sz="2500" b="1" dirty="0"/>
          </a:p>
          <a:p>
            <a:pPr algn="l"/>
            <a:r>
              <a:rPr lang="ja-JP" altLang="en-US" sz="2500" b="1" dirty="0"/>
              <a:t>　　　　　　　　　　　　　　　</a:t>
            </a: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1105" y="5692879"/>
            <a:ext cx="6095063" cy="2404591"/>
          </a:xfrm>
          <a:prstGeom prst="rect">
            <a:avLst/>
          </a:prstGeom>
        </p:spPr>
        <p:txBody>
          <a:bodyPr vert="horz" lIns="132080" tIns="66040" rIns="132080" bIns="6604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500" b="1" dirty="0"/>
              <a:t>内容：</a:t>
            </a:r>
            <a:r>
              <a:rPr lang="ja-JP" altLang="en-US" sz="2000" b="1" dirty="0"/>
              <a:t>＊</a:t>
            </a:r>
            <a:r>
              <a:rPr lang="ja-JP" altLang="en-US" b="1" dirty="0"/>
              <a:t>卒業研究の申請から履修の流れ</a:t>
            </a:r>
            <a:endParaRPr lang="en-US" altLang="ja-JP" b="1" dirty="0"/>
          </a:p>
          <a:p>
            <a:pPr algn="l"/>
            <a:r>
              <a:rPr lang="ja-JP" altLang="en-US" b="1" dirty="0"/>
              <a:t>　　　　　 ＊本学大学院修士課程の</a:t>
            </a:r>
            <a:r>
              <a:rPr lang="ja-JP" altLang="en-US" b="1" dirty="0" smtClean="0"/>
              <a:t>入学者選考</a:t>
            </a:r>
            <a:r>
              <a:rPr lang="ja-JP" altLang="en-US" b="1" dirty="0"/>
              <a:t>方法等</a:t>
            </a:r>
            <a:endParaRPr lang="en-US" altLang="ja-JP" b="1" dirty="0"/>
          </a:p>
          <a:p>
            <a:pPr algn="l"/>
            <a:r>
              <a:rPr lang="ja-JP" altLang="en-US" b="1" dirty="0"/>
              <a:t>　　　　    ＊卒業研究の履修の進め方</a:t>
            </a:r>
            <a:endParaRPr lang="en-US" altLang="ja-JP" b="1" dirty="0"/>
          </a:p>
          <a:p>
            <a:pPr algn="l"/>
            <a:r>
              <a:rPr lang="ja-JP" altLang="en-US" b="1" dirty="0"/>
              <a:t>　　　　    ＊報告書（論文）の書き方</a:t>
            </a:r>
            <a:endParaRPr lang="en-US" altLang="ja-JP" b="1" dirty="0"/>
          </a:p>
          <a:p>
            <a:pPr algn="l"/>
            <a:r>
              <a:rPr lang="ja-JP" altLang="en-US" b="1" dirty="0"/>
              <a:t>　　　　    ＊所長・客員教員による個別相談</a:t>
            </a:r>
            <a:endParaRPr lang="en-US" altLang="ja-JP" b="1" dirty="0"/>
          </a:p>
          <a:p>
            <a:pPr algn="l"/>
            <a:r>
              <a:rPr lang="ja-JP" altLang="en-US" b="1" dirty="0"/>
              <a:t>　　　　    ＊質疑応答</a:t>
            </a:r>
            <a:endParaRPr lang="en-US" altLang="ja-JP" b="1" dirty="0"/>
          </a:p>
          <a:p>
            <a:pPr algn="l"/>
            <a:endParaRPr lang="ja-JP" altLang="en-US" sz="3611" dirty="0"/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602034" y="2644959"/>
            <a:ext cx="5814134" cy="1101611"/>
          </a:xfrm>
          <a:prstGeom prst="rect">
            <a:avLst/>
          </a:prstGeom>
        </p:spPr>
        <p:txBody>
          <a:bodyPr vert="horz" lIns="132080" tIns="66040" rIns="132080" bIns="6604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卒業研究を希望する方や興味・関心のある方、あるいは、大学院修士全科生に入学を希望される方、また興味・関心のある方を対象に下記のとおりガイダンスを開催します。</a:t>
            </a:r>
            <a:endParaRPr lang="en-US" altLang="ja-JP" sz="14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r>
              <a:rPr lang="ja-JP" altLang="en-US" sz="1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放送大学学生はどなたでも参加できますので、是非参加ください</a:t>
            </a:r>
            <a:r>
              <a:rPr lang="en-US" altLang="ja-JP" sz="1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!!</a:t>
            </a:r>
            <a:endParaRPr lang="ja-JP" altLang="en-US" sz="14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163288" y="8160319"/>
            <a:ext cx="6471828" cy="151443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002060"/>
            </a:solidFill>
          </a:ln>
        </p:spPr>
        <p:txBody>
          <a:bodyPr vert="horz" lIns="132080" tIns="66040" rIns="132080" bIns="66040" rtlCol="0">
            <a:normAutofit fontScale="925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200" b="1" dirty="0"/>
              <a:t>申込 ： 福井学習センター ウェブサイト　</a:t>
            </a:r>
            <a:endParaRPr lang="en-US" altLang="ja-JP" sz="2200" b="1" dirty="0"/>
          </a:p>
          <a:p>
            <a:pPr algn="l"/>
            <a:r>
              <a:rPr lang="ja-JP" altLang="en-US" sz="2200" b="1" dirty="0"/>
              <a:t>　　　　 又は電話で連絡をお願いいたします。</a:t>
            </a:r>
            <a:r>
              <a:rPr lang="ja-JP" altLang="en-US" sz="1300" b="1" dirty="0"/>
              <a:t>（ＴＥＬ</a:t>
            </a:r>
            <a:r>
              <a:rPr lang="en-US" altLang="ja-JP" sz="1300" b="1" dirty="0"/>
              <a:t> 0776-22-6361</a:t>
            </a:r>
            <a:r>
              <a:rPr lang="ja-JP" altLang="en-US" sz="1300" b="1" dirty="0"/>
              <a:t>）</a:t>
            </a:r>
            <a:endParaRPr lang="en-US" altLang="ja-JP" sz="1300" b="1" dirty="0"/>
          </a:p>
          <a:p>
            <a:pPr algn="l"/>
            <a:r>
              <a:rPr lang="ja-JP" altLang="en-US" sz="1600" b="1" dirty="0"/>
              <a:t> 申込〆切　 </a:t>
            </a:r>
            <a:r>
              <a:rPr lang="ja-JP" altLang="en-US" sz="1600" b="1" dirty="0" smtClean="0"/>
              <a:t>５月２４日（金）</a:t>
            </a:r>
            <a:r>
              <a:rPr lang="ja-JP" altLang="en-US" sz="1600" b="1" dirty="0"/>
              <a:t>　定員１２名　先着順で受け付けます。</a:t>
            </a:r>
            <a:r>
              <a:rPr lang="en-US" altLang="ja-JP" sz="1600" b="1" dirty="0"/>
              <a:t>           </a:t>
            </a:r>
            <a:r>
              <a:rPr lang="ja-JP" altLang="en-US" sz="1600" b="1" dirty="0"/>
              <a:t>　　</a:t>
            </a:r>
            <a:endParaRPr lang="en-US" altLang="ja-JP" sz="1600" b="1" dirty="0"/>
          </a:p>
          <a:p>
            <a:pPr algn="l"/>
            <a:r>
              <a:rPr lang="ja-JP" altLang="en-US" sz="1600" b="1" dirty="0"/>
              <a:t>＊資料等の準備の関係上、必ず事前の申し込みをお願いします。</a:t>
            </a:r>
          </a:p>
        </p:txBody>
      </p:sp>
      <p:grpSp>
        <p:nvGrpSpPr>
          <p:cNvPr id="16" name="グループ化 15"/>
          <p:cNvGrpSpPr/>
          <p:nvPr/>
        </p:nvGrpSpPr>
        <p:grpSpPr>
          <a:xfrm>
            <a:off x="4981379" y="7476283"/>
            <a:ext cx="1699272" cy="569715"/>
            <a:chOff x="838199" y="4073349"/>
            <a:chExt cx="7969250" cy="2329076"/>
          </a:xfrm>
        </p:grpSpPr>
        <p:sp>
          <p:nvSpPr>
            <p:cNvPr id="17" name="平行四辺形 16"/>
            <p:cNvSpPr/>
            <p:nvPr/>
          </p:nvSpPr>
          <p:spPr>
            <a:xfrm>
              <a:off x="838199" y="4103725"/>
              <a:ext cx="7969250" cy="2298700"/>
            </a:xfrm>
            <a:prstGeom prst="parallelogram">
              <a:avLst>
                <a:gd name="adj" fmla="val 92956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8" name="図 1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32488" y="4073349"/>
              <a:ext cx="6981957" cy="1321917"/>
            </a:xfrm>
            <a:prstGeom prst="rect">
              <a:avLst/>
            </a:prstGeom>
          </p:spPr>
        </p:pic>
      </p:grpSp>
      <p:pic>
        <p:nvPicPr>
          <p:cNvPr id="21" name="図 2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110" y="8954623"/>
            <a:ext cx="552450" cy="552450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227" y="6302379"/>
            <a:ext cx="1611714" cy="1165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160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668</TotalTime>
  <Words>269</Words>
  <Application>Microsoft Office PowerPoint</Application>
  <PresentationFormat>A4 210 x 297 mm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ＤＦ特太ゴシック体</vt:lpstr>
      <vt:lpstr>ＭＳ Ｐゴシック</vt:lpstr>
      <vt:lpstr>ＭＳ 明朝</vt:lpstr>
      <vt:lpstr>游ゴシック</vt:lpstr>
      <vt:lpstr>Arial</vt:lpstr>
      <vt:lpstr>Calibri</vt:lpstr>
      <vt:lpstr>Calibri Light</vt:lpstr>
      <vt:lpstr>Office テーマ</vt:lpstr>
      <vt:lpstr>卒業研究・ 大学院入試ガイダンス開催のお知らせ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参加者募集！</dc:title>
  <dc:creator>出口 雅弘</dc:creator>
  <cp:lastModifiedBy>work</cp:lastModifiedBy>
  <cp:revision>40</cp:revision>
  <cp:lastPrinted>2024-03-23T05:05:36Z</cp:lastPrinted>
  <dcterms:created xsi:type="dcterms:W3CDTF">2017-05-28T00:22:33Z</dcterms:created>
  <dcterms:modified xsi:type="dcterms:W3CDTF">2024-03-23T05:55:23Z</dcterms:modified>
</cp:coreProperties>
</file>